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1"/>
  </p:sldMasterIdLst>
  <p:sldIdLst>
    <p:sldId id="264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0BAC7-E170-427F-9800-1A2E7631944F}" v="1995" dt="2020-03-25T12:57:02.998"/>
    <p1510:client id="{51EAA8B5-647A-49A1-9A92-7EA021256734}" v="9" dt="2020-03-25T16:53:07.502"/>
    <p1510:client id="{58B72917-5474-4C1E-8C36-EB9C7D78CE28}" v="97" dt="2020-03-25T16:33:13.230"/>
    <p1510:client id="{8F2642F4-5D1C-46F1-875C-97B428B27AB7}" v="114" dt="2020-03-25T13:00:05.021"/>
    <p1510:client id="{919FE973-21A8-43DD-A2CE-F8A1F84008B5}" v="231" dt="2020-03-25T17:20:35.651"/>
    <p1510:client id="{98FACA1C-0F10-4590-B6C6-98F3B2A7C86E}" v="18" dt="2020-03-25T17:22:11.917"/>
    <p1510:client id="{9F217362-948C-43CD-B1D2-CA5E99BB5FCD}" v="1" dt="2020-03-25T11:37:09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6C8C3-1CFC-4D09-BE93-4BF77D5B732A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A3E4A7C-B7F7-48DD-AC25-0173C31F5F43}">
      <dgm:prSet/>
      <dgm:spPr/>
      <dgm:t>
        <a:bodyPr/>
        <a:lstStyle/>
        <a:p>
          <a:r>
            <a:rPr lang="en-US"/>
            <a:t>Zapišimo u bilježnice </a:t>
          </a:r>
        </a:p>
      </dgm:t>
    </dgm:pt>
    <dgm:pt modelId="{FBBDC2E2-37DF-4835-B0FB-FBEAD7D5398A}" type="parTrans" cxnId="{6C11B5FA-72AD-4FB1-B1FD-F74C8FFDB044}">
      <dgm:prSet/>
      <dgm:spPr/>
      <dgm:t>
        <a:bodyPr/>
        <a:lstStyle/>
        <a:p>
          <a:endParaRPr lang="en-US"/>
        </a:p>
      </dgm:t>
    </dgm:pt>
    <dgm:pt modelId="{E1B8FD36-A7CF-489B-9BEB-6B30F681B065}" type="sibTrans" cxnId="{6C11B5FA-72AD-4FB1-B1FD-F74C8FFDB044}">
      <dgm:prSet/>
      <dgm:spPr/>
      <dgm:t>
        <a:bodyPr/>
        <a:lstStyle/>
        <a:p>
          <a:endParaRPr lang="en-US"/>
        </a:p>
      </dgm:t>
    </dgm:pt>
    <dgm:pt modelId="{F297F18F-CD3F-4D47-BD22-02A7102CC354}">
      <dgm:prSet/>
      <dgm:spPr/>
      <dgm:t>
        <a:bodyPr/>
        <a:lstStyle/>
        <a:p>
          <a:r>
            <a:rPr lang="en-US"/>
            <a:t>USTROJ – savezna država</a:t>
          </a:r>
        </a:p>
      </dgm:t>
    </dgm:pt>
    <dgm:pt modelId="{5A85F0FC-11E7-4D20-A7E2-84270367FE16}" type="parTrans" cxnId="{B87CB134-1E6B-436E-A9A5-D288097D3FB0}">
      <dgm:prSet/>
      <dgm:spPr/>
      <dgm:t>
        <a:bodyPr/>
        <a:lstStyle/>
        <a:p>
          <a:endParaRPr lang="en-US"/>
        </a:p>
      </dgm:t>
    </dgm:pt>
    <dgm:pt modelId="{D663D607-55A1-4955-9C3A-8823622D1A65}" type="sibTrans" cxnId="{B87CB134-1E6B-436E-A9A5-D288097D3FB0}">
      <dgm:prSet/>
      <dgm:spPr/>
      <dgm:t>
        <a:bodyPr/>
        <a:lstStyle/>
        <a:p>
          <a:endParaRPr lang="en-US"/>
        </a:p>
      </dgm:t>
    </dgm:pt>
    <dgm:pt modelId="{5508A758-B9AA-4AB2-82E2-1CCF4C9714CC}">
      <dgm:prSet/>
      <dgm:spPr/>
      <dgm:t>
        <a:bodyPr/>
        <a:lstStyle/>
        <a:p>
          <a:r>
            <a:rPr lang="en-US"/>
            <a:t>VJERA - rimokatolici</a:t>
          </a:r>
          <a:br>
            <a:rPr lang="en-US"/>
          </a:br>
          <a:r>
            <a:rPr lang="en-US"/>
            <a:t>JEZIK- portugalski </a:t>
          </a:r>
        </a:p>
      </dgm:t>
    </dgm:pt>
    <dgm:pt modelId="{5E0B7C0E-2B92-4D42-B6FF-25E9C4C40490}" type="parTrans" cxnId="{37361100-F849-44C5-A9CD-B93B2A9E77DE}">
      <dgm:prSet/>
      <dgm:spPr/>
      <dgm:t>
        <a:bodyPr/>
        <a:lstStyle/>
        <a:p>
          <a:endParaRPr lang="en-US"/>
        </a:p>
      </dgm:t>
    </dgm:pt>
    <dgm:pt modelId="{D7B197BC-792D-4A93-B4F4-0CEF025F1362}" type="sibTrans" cxnId="{37361100-F849-44C5-A9CD-B93B2A9E77DE}">
      <dgm:prSet/>
      <dgm:spPr/>
      <dgm:t>
        <a:bodyPr/>
        <a:lstStyle/>
        <a:p>
          <a:endParaRPr lang="en-US"/>
        </a:p>
      </dgm:t>
    </dgm:pt>
    <dgm:pt modelId="{1E39FFBC-75EA-4C11-9F95-1474C84F2C7D}">
      <dgm:prSet/>
      <dgm:spPr/>
      <dgm:t>
        <a:bodyPr/>
        <a:lstStyle/>
        <a:p>
          <a:r>
            <a:rPr lang="en-US"/>
            <a:t>STANOVNIŠTVO</a:t>
          </a:r>
        </a:p>
      </dgm:t>
    </dgm:pt>
    <dgm:pt modelId="{332A23EB-F23C-495A-AAD5-5793B87F4DE7}" type="parTrans" cxnId="{4EEAB264-0463-454A-A6D8-8442C2D65B05}">
      <dgm:prSet/>
      <dgm:spPr/>
      <dgm:t>
        <a:bodyPr/>
        <a:lstStyle/>
        <a:p>
          <a:endParaRPr lang="en-US"/>
        </a:p>
      </dgm:t>
    </dgm:pt>
    <dgm:pt modelId="{F1D0AF44-5EBE-4E37-A50E-9ECE84A19FF3}" type="sibTrans" cxnId="{4EEAB264-0463-454A-A6D8-8442C2D65B05}">
      <dgm:prSet/>
      <dgm:spPr/>
      <dgm:t>
        <a:bodyPr/>
        <a:lstStyle/>
        <a:p>
          <a:endParaRPr lang="en-US"/>
        </a:p>
      </dgm:t>
    </dgm:pt>
    <dgm:pt modelId="{C735DB37-23F0-4080-A85B-6ACD90BCEE20}">
      <dgm:prSet/>
      <dgm:spPr/>
      <dgm:t>
        <a:bodyPr/>
        <a:lstStyle/>
        <a:p>
          <a:r>
            <a:rPr lang="en-US"/>
            <a:t>- 87% gradskog stanovništva</a:t>
          </a:r>
        </a:p>
      </dgm:t>
    </dgm:pt>
    <dgm:pt modelId="{83B7C06A-3ED4-40B7-873D-74D9EAC0765B}" type="parTrans" cxnId="{9C8EA8E4-3515-4479-87C2-780C6CA3A170}">
      <dgm:prSet/>
      <dgm:spPr/>
      <dgm:t>
        <a:bodyPr/>
        <a:lstStyle/>
        <a:p>
          <a:endParaRPr lang="en-US"/>
        </a:p>
      </dgm:t>
    </dgm:pt>
    <dgm:pt modelId="{7A94D325-B4BA-4A4D-9D04-670D2DD6CDBE}" type="sibTrans" cxnId="{9C8EA8E4-3515-4479-87C2-780C6CA3A170}">
      <dgm:prSet/>
      <dgm:spPr/>
      <dgm:t>
        <a:bodyPr/>
        <a:lstStyle/>
        <a:p>
          <a:endParaRPr lang="en-US"/>
        </a:p>
      </dgm:t>
    </dgm:pt>
    <dgm:pt modelId="{FB3FBDB0-852E-434C-9C3C-05980B9C6C80}">
      <dgm:prSet/>
      <dgm:spPr/>
      <dgm:t>
        <a:bodyPr/>
        <a:lstStyle/>
        <a:p>
          <a:r>
            <a:rPr lang="en-US"/>
            <a:t>- neravnomjerna naseljenost</a:t>
          </a:r>
        </a:p>
      </dgm:t>
    </dgm:pt>
    <dgm:pt modelId="{75AF6E15-B228-4E34-BF49-1267D3EBCBF1}" type="parTrans" cxnId="{1A34D42F-65CA-4625-9FD0-EB158EB4516D}">
      <dgm:prSet/>
      <dgm:spPr/>
      <dgm:t>
        <a:bodyPr/>
        <a:lstStyle/>
        <a:p>
          <a:endParaRPr lang="en-US"/>
        </a:p>
      </dgm:t>
    </dgm:pt>
    <dgm:pt modelId="{5ACEB311-CACE-472E-ABF4-50F1686F14F4}" type="sibTrans" cxnId="{1A34D42F-65CA-4625-9FD0-EB158EB4516D}">
      <dgm:prSet/>
      <dgm:spPr/>
      <dgm:t>
        <a:bodyPr/>
        <a:lstStyle/>
        <a:p>
          <a:endParaRPr lang="en-US"/>
        </a:p>
      </dgm:t>
    </dgm:pt>
    <dgm:pt modelId="{C4A40710-3740-4B9A-8747-D4BD83ABC44E}">
      <dgm:prSet/>
      <dgm:spPr/>
      <dgm:t>
        <a:bodyPr/>
        <a:lstStyle/>
        <a:p>
          <a:r>
            <a:rPr lang="en-US"/>
            <a:t>GLAVNI GRAD – Brassilia</a:t>
          </a:r>
        </a:p>
      </dgm:t>
    </dgm:pt>
    <dgm:pt modelId="{0A5D0C8D-3CC5-4DAE-B19C-626D2EA027AD}" type="parTrans" cxnId="{E86B7405-B050-4762-ADDA-3A6DF41F89A6}">
      <dgm:prSet/>
      <dgm:spPr/>
      <dgm:t>
        <a:bodyPr/>
        <a:lstStyle/>
        <a:p>
          <a:endParaRPr lang="en-US"/>
        </a:p>
      </dgm:t>
    </dgm:pt>
    <dgm:pt modelId="{FEF6114C-26F9-4D04-8333-C9C4A69F47C2}" type="sibTrans" cxnId="{E86B7405-B050-4762-ADDA-3A6DF41F89A6}">
      <dgm:prSet/>
      <dgm:spPr/>
      <dgm:t>
        <a:bodyPr/>
        <a:lstStyle/>
        <a:p>
          <a:endParaRPr lang="en-US"/>
        </a:p>
      </dgm:t>
    </dgm:pt>
    <dgm:pt modelId="{B4C8EB34-C1B6-4D03-A250-8EC3E94727E6}">
      <dgm:prSet/>
      <dgm:spPr/>
      <dgm:t>
        <a:bodyPr/>
        <a:lstStyle/>
        <a:p>
          <a:r>
            <a:rPr lang="en-US"/>
            <a:t>NAJVEĆI GRAD – Sao Paolo</a:t>
          </a:r>
        </a:p>
      </dgm:t>
    </dgm:pt>
    <dgm:pt modelId="{11283B60-DCFE-48FC-B38A-85E5F723F2A2}" type="parTrans" cxnId="{F3199122-2F64-4403-B46C-5F26828EB82E}">
      <dgm:prSet/>
      <dgm:spPr/>
      <dgm:t>
        <a:bodyPr/>
        <a:lstStyle/>
        <a:p>
          <a:endParaRPr lang="en-US"/>
        </a:p>
      </dgm:t>
    </dgm:pt>
    <dgm:pt modelId="{153595F6-6D59-410D-8A12-3C98B5453941}" type="sibTrans" cxnId="{F3199122-2F64-4403-B46C-5F26828EB82E}">
      <dgm:prSet/>
      <dgm:spPr/>
      <dgm:t>
        <a:bodyPr/>
        <a:lstStyle/>
        <a:p>
          <a:endParaRPr lang="en-US"/>
        </a:p>
      </dgm:t>
    </dgm:pt>
    <dgm:pt modelId="{F3F51DC7-D069-406D-A755-BE518520F99F}" type="pres">
      <dgm:prSet presAssocID="{36D6C8C3-1CFC-4D09-BE93-4BF77D5B732A}" presName="linear" presStyleCnt="0">
        <dgm:presLayoutVars>
          <dgm:animLvl val="lvl"/>
          <dgm:resizeHandles val="exact"/>
        </dgm:presLayoutVars>
      </dgm:prSet>
      <dgm:spPr/>
    </dgm:pt>
    <dgm:pt modelId="{309AA5C6-13E0-4ACD-ACB4-2E04EC33F8BE}" type="pres">
      <dgm:prSet presAssocID="{5A3E4A7C-B7F7-48DD-AC25-0173C31F5F43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461F7BF-7AAF-41EB-A57D-B566AD0C5265}" type="pres">
      <dgm:prSet presAssocID="{E1B8FD36-A7CF-489B-9BEB-6B30F681B065}" presName="spacer" presStyleCnt="0"/>
      <dgm:spPr/>
    </dgm:pt>
    <dgm:pt modelId="{437DCB8E-0713-4F37-89AC-3893EFE1B3F2}" type="pres">
      <dgm:prSet presAssocID="{F297F18F-CD3F-4D47-BD22-02A7102CC354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3EEB7F20-5CD0-49AE-80A0-A371C8F1CBC5}" type="pres">
      <dgm:prSet presAssocID="{D663D607-55A1-4955-9C3A-8823622D1A65}" presName="spacer" presStyleCnt="0"/>
      <dgm:spPr/>
    </dgm:pt>
    <dgm:pt modelId="{145D866D-CE70-4849-9080-9B7AD4CF8893}" type="pres">
      <dgm:prSet presAssocID="{5508A758-B9AA-4AB2-82E2-1CCF4C9714C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2DB6CE04-6975-4724-89D0-0066D8BCA225}" type="pres">
      <dgm:prSet presAssocID="{D7B197BC-792D-4A93-B4F4-0CEF025F1362}" presName="spacer" presStyleCnt="0"/>
      <dgm:spPr/>
    </dgm:pt>
    <dgm:pt modelId="{8CCE6DB4-5348-4281-BC4F-E38C9369188F}" type="pres">
      <dgm:prSet presAssocID="{1E39FFBC-75EA-4C11-9F95-1474C84F2C7D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0016AEDC-F592-4297-8B45-5217C625D6F6}" type="pres">
      <dgm:prSet presAssocID="{F1D0AF44-5EBE-4E37-A50E-9ECE84A19FF3}" presName="spacer" presStyleCnt="0"/>
      <dgm:spPr/>
    </dgm:pt>
    <dgm:pt modelId="{AA380E5D-C228-4342-9293-254355903279}" type="pres">
      <dgm:prSet presAssocID="{C735DB37-23F0-4080-A85B-6ACD90BCEE20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EC29A3AE-7EA1-4D19-9E13-AD89794EACF8}" type="pres">
      <dgm:prSet presAssocID="{7A94D325-B4BA-4A4D-9D04-670D2DD6CDBE}" presName="spacer" presStyleCnt="0"/>
      <dgm:spPr/>
    </dgm:pt>
    <dgm:pt modelId="{28D42CB7-BF1F-476C-850D-F8AB250B5960}" type="pres">
      <dgm:prSet presAssocID="{FB3FBDB0-852E-434C-9C3C-05980B9C6C80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80258EFC-13C9-4BBE-9291-CA93F8A1D334}" type="pres">
      <dgm:prSet presAssocID="{5ACEB311-CACE-472E-ABF4-50F1686F14F4}" presName="spacer" presStyleCnt="0"/>
      <dgm:spPr/>
    </dgm:pt>
    <dgm:pt modelId="{C6DFC1C3-A062-426B-AE28-8617A1C6AB21}" type="pres">
      <dgm:prSet presAssocID="{C4A40710-3740-4B9A-8747-D4BD83ABC44E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87201DCB-27EE-4DB1-A919-BE939051CA98}" type="pres">
      <dgm:prSet presAssocID="{FEF6114C-26F9-4D04-8333-C9C4A69F47C2}" presName="spacer" presStyleCnt="0"/>
      <dgm:spPr/>
    </dgm:pt>
    <dgm:pt modelId="{EFCA41AB-5956-4F76-B303-F9000AD82E74}" type="pres">
      <dgm:prSet presAssocID="{B4C8EB34-C1B6-4D03-A250-8EC3E94727E6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37361100-F849-44C5-A9CD-B93B2A9E77DE}" srcId="{36D6C8C3-1CFC-4D09-BE93-4BF77D5B732A}" destId="{5508A758-B9AA-4AB2-82E2-1CCF4C9714CC}" srcOrd="2" destOrd="0" parTransId="{5E0B7C0E-2B92-4D42-B6FF-25E9C4C40490}" sibTransId="{D7B197BC-792D-4A93-B4F4-0CEF025F1362}"/>
    <dgm:cxn modelId="{E86B7405-B050-4762-ADDA-3A6DF41F89A6}" srcId="{36D6C8C3-1CFC-4D09-BE93-4BF77D5B732A}" destId="{C4A40710-3740-4B9A-8747-D4BD83ABC44E}" srcOrd="6" destOrd="0" parTransId="{0A5D0C8D-3CC5-4DAE-B19C-626D2EA027AD}" sibTransId="{FEF6114C-26F9-4D04-8333-C9C4A69F47C2}"/>
    <dgm:cxn modelId="{1E66C80C-1C7F-4556-8B70-E10CA7A6F51B}" type="presOf" srcId="{F297F18F-CD3F-4D47-BD22-02A7102CC354}" destId="{437DCB8E-0713-4F37-89AC-3893EFE1B3F2}" srcOrd="0" destOrd="0" presId="urn:microsoft.com/office/officeart/2005/8/layout/vList2"/>
    <dgm:cxn modelId="{F3199122-2F64-4403-B46C-5F26828EB82E}" srcId="{36D6C8C3-1CFC-4D09-BE93-4BF77D5B732A}" destId="{B4C8EB34-C1B6-4D03-A250-8EC3E94727E6}" srcOrd="7" destOrd="0" parTransId="{11283B60-DCFE-48FC-B38A-85E5F723F2A2}" sibTransId="{153595F6-6D59-410D-8A12-3C98B5453941}"/>
    <dgm:cxn modelId="{1A34D42F-65CA-4625-9FD0-EB158EB4516D}" srcId="{36D6C8C3-1CFC-4D09-BE93-4BF77D5B732A}" destId="{FB3FBDB0-852E-434C-9C3C-05980B9C6C80}" srcOrd="5" destOrd="0" parTransId="{75AF6E15-B228-4E34-BF49-1267D3EBCBF1}" sibTransId="{5ACEB311-CACE-472E-ABF4-50F1686F14F4}"/>
    <dgm:cxn modelId="{B87CB134-1E6B-436E-A9A5-D288097D3FB0}" srcId="{36D6C8C3-1CFC-4D09-BE93-4BF77D5B732A}" destId="{F297F18F-CD3F-4D47-BD22-02A7102CC354}" srcOrd="1" destOrd="0" parTransId="{5A85F0FC-11E7-4D20-A7E2-84270367FE16}" sibTransId="{D663D607-55A1-4955-9C3A-8823622D1A65}"/>
    <dgm:cxn modelId="{4EEAB264-0463-454A-A6D8-8442C2D65B05}" srcId="{36D6C8C3-1CFC-4D09-BE93-4BF77D5B732A}" destId="{1E39FFBC-75EA-4C11-9F95-1474C84F2C7D}" srcOrd="3" destOrd="0" parTransId="{332A23EB-F23C-495A-AAD5-5793B87F4DE7}" sibTransId="{F1D0AF44-5EBE-4E37-A50E-9ECE84A19FF3}"/>
    <dgm:cxn modelId="{12B8CD46-148B-48F1-B372-48637C80AEBB}" type="presOf" srcId="{5508A758-B9AA-4AB2-82E2-1CCF4C9714CC}" destId="{145D866D-CE70-4849-9080-9B7AD4CF8893}" srcOrd="0" destOrd="0" presId="urn:microsoft.com/office/officeart/2005/8/layout/vList2"/>
    <dgm:cxn modelId="{F5703447-57A6-44FF-BBD3-9B46465BA433}" type="presOf" srcId="{36D6C8C3-1CFC-4D09-BE93-4BF77D5B732A}" destId="{F3F51DC7-D069-406D-A755-BE518520F99F}" srcOrd="0" destOrd="0" presId="urn:microsoft.com/office/officeart/2005/8/layout/vList2"/>
    <dgm:cxn modelId="{D83D8E4E-F276-4BAB-9AED-4B681BFFF59E}" type="presOf" srcId="{FB3FBDB0-852E-434C-9C3C-05980B9C6C80}" destId="{28D42CB7-BF1F-476C-850D-F8AB250B5960}" srcOrd="0" destOrd="0" presId="urn:microsoft.com/office/officeart/2005/8/layout/vList2"/>
    <dgm:cxn modelId="{4FA21E50-F2F6-4EC1-925D-7CB9CF46EF9D}" type="presOf" srcId="{5A3E4A7C-B7F7-48DD-AC25-0173C31F5F43}" destId="{309AA5C6-13E0-4ACD-ACB4-2E04EC33F8BE}" srcOrd="0" destOrd="0" presId="urn:microsoft.com/office/officeart/2005/8/layout/vList2"/>
    <dgm:cxn modelId="{466CEF81-4FEE-45A8-9003-50C26487BFCA}" type="presOf" srcId="{C4A40710-3740-4B9A-8747-D4BD83ABC44E}" destId="{C6DFC1C3-A062-426B-AE28-8617A1C6AB21}" srcOrd="0" destOrd="0" presId="urn:microsoft.com/office/officeart/2005/8/layout/vList2"/>
    <dgm:cxn modelId="{FDB67BB5-2B9F-4A7E-B264-8EEFF41FFE09}" type="presOf" srcId="{B4C8EB34-C1B6-4D03-A250-8EC3E94727E6}" destId="{EFCA41AB-5956-4F76-B303-F9000AD82E74}" srcOrd="0" destOrd="0" presId="urn:microsoft.com/office/officeart/2005/8/layout/vList2"/>
    <dgm:cxn modelId="{DB7D7DC2-79EE-4E2A-9293-F2CC59572A5E}" type="presOf" srcId="{1E39FFBC-75EA-4C11-9F95-1474C84F2C7D}" destId="{8CCE6DB4-5348-4281-BC4F-E38C9369188F}" srcOrd="0" destOrd="0" presId="urn:microsoft.com/office/officeart/2005/8/layout/vList2"/>
    <dgm:cxn modelId="{94942FDE-9AA1-44FB-9E3F-004658B383D3}" type="presOf" srcId="{C735DB37-23F0-4080-A85B-6ACD90BCEE20}" destId="{AA380E5D-C228-4342-9293-254355903279}" srcOrd="0" destOrd="0" presId="urn:microsoft.com/office/officeart/2005/8/layout/vList2"/>
    <dgm:cxn modelId="{9C8EA8E4-3515-4479-87C2-780C6CA3A170}" srcId="{36D6C8C3-1CFC-4D09-BE93-4BF77D5B732A}" destId="{C735DB37-23F0-4080-A85B-6ACD90BCEE20}" srcOrd="4" destOrd="0" parTransId="{83B7C06A-3ED4-40B7-873D-74D9EAC0765B}" sibTransId="{7A94D325-B4BA-4A4D-9D04-670D2DD6CDBE}"/>
    <dgm:cxn modelId="{6C11B5FA-72AD-4FB1-B1FD-F74C8FFDB044}" srcId="{36D6C8C3-1CFC-4D09-BE93-4BF77D5B732A}" destId="{5A3E4A7C-B7F7-48DD-AC25-0173C31F5F43}" srcOrd="0" destOrd="0" parTransId="{FBBDC2E2-37DF-4835-B0FB-FBEAD7D5398A}" sibTransId="{E1B8FD36-A7CF-489B-9BEB-6B30F681B065}"/>
    <dgm:cxn modelId="{7A1741B8-E567-41C4-A3F9-CBA91A2D0D18}" type="presParOf" srcId="{F3F51DC7-D069-406D-A755-BE518520F99F}" destId="{309AA5C6-13E0-4ACD-ACB4-2E04EC33F8BE}" srcOrd="0" destOrd="0" presId="urn:microsoft.com/office/officeart/2005/8/layout/vList2"/>
    <dgm:cxn modelId="{2BDDF14E-9A81-4D6B-A52A-1B0F925DE8FF}" type="presParOf" srcId="{F3F51DC7-D069-406D-A755-BE518520F99F}" destId="{3461F7BF-7AAF-41EB-A57D-B566AD0C5265}" srcOrd="1" destOrd="0" presId="urn:microsoft.com/office/officeart/2005/8/layout/vList2"/>
    <dgm:cxn modelId="{25E605C8-F06A-4A83-BB9B-0D10A8AEE855}" type="presParOf" srcId="{F3F51DC7-D069-406D-A755-BE518520F99F}" destId="{437DCB8E-0713-4F37-89AC-3893EFE1B3F2}" srcOrd="2" destOrd="0" presId="urn:microsoft.com/office/officeart/2005/8/layout/vList2"/>
    <dgm:cxn modelId="{F48CBAF6-DD4B-46B3-9CDC-1A587C787796}" type="presParOf" srcId="{F3F51DC7-D069-406D-A755-BE518520F99F}" destId="{3EEB7F20-5CD0-49AE-80A0-A371C8F1CBC5}" srcOrd="3" destOrd="0" presId="urn:microsoft.com/office/officeart/2005/8/layout/vList2"/>
    <dgm:cxn modelId="{1D1ECE05-DC32-4A3F-8755-D37D4C9C153D}" type="presParOf" srcId="{F3F51DC7-D069-406D-A755-BE518520F99F}" destId="{145D866D-CE70-4849-9080-9B7AD4CF8893}" srcOrd="4" destOrd="0" presId="urn:microsoft.com/office/officeart/2005/8/layout/vList2"/>
    <dgm:cxn modelId="{D404FC37-D791-4BD5-8479-F5C6DEB0B0AB}" type="presParOf" srcId="{F3F51DC7-D069-406D-A755-BE518520F99F}" destId="{2DB6CE04-6975-4724-89D0-0066D8BCA225}" srcOrd="5" destOrd="0" presId="urn:microsoft.com/office/officeart/2005/8/layout/vList2"/>
    <dgm:cxn modelId="{F6E411D7-1E34-4785-A3DF-7E0A1775BAC9}" type="presParOf" srcId="{F3F51DC7-D069-406D-A755-BE518520F99F}" destId="{8CCE6DB4-5348-4281-BC4F-E38C9369188F}" srcOrd="6" destOrd="0" presId="urn:microsoft.com/office/officeart/2005/8/layout/vList2"/>
    <dgm:cxn modelId="{D7BB23AE-E8F3-4B66-A56C-7598E4A504FB}" type="presParOf" srcId="{F3F51DC7-D069-406D-A755-BE518520F99F}" destId="{0016AEDC-F592-4297-8B45-5217C625D6F6}" srcOrd="7" destOrd="0" presId="urn:microsoft.com/office/officeart/2005/8/layout/vList2"/>
    <dgm:cxn modelId="{79DC3C4D-2407-4F4A-99F5-6E4492A8F2A6}" type="presParOf" srcId="{F3F51DC7-D069-406D-A755-BE518520F99F}" destId="{AA380E5D-C228-4342-9293-254355903279}" srcOrd="8" destOrd="0" presId="urn:microsoft.com/office/officeart/2005/8/layout/vList2"/>
    <dgm:cxn modelId="{F07C4F00-605B-4BD3-9A3E-43D46C81F29D}" type="presParOf" srcId="{F3F51DC7-D069-406D-A755-BE518520F99F}" destId="{EC29A3AE-7EA1-4D19-9E13-AD89794EACF8}" srcOrd="9" destOrd="0" presId="urn:microsoft.com/office/officeart/2005/8/layout/vList2"/>
    <dgm:cxn modelId="{C19848FB-DC49-4EA4-A994-7A45DC7D73C5}" type="presParOf" srcId="{F3F51DC7-D069-406D-A755-BE518520F99F}" destId="{28D42CB7-BF1F-476C-850D-F8AB250B5960}" srcOrd="10" destOrd="0" presId="urn:microsoft.com/office/officeart/2005/8/layout/vList2"/>
    <dgm:cxn modelId="{E7D92F4E-E5D4-45F4-8645-8407AE040FB8}" type="presParOf" srcId="{F3F51DC7-D069-406D-A755-BE518520F99F}" destId="{80258EFC-13C9-4BBE-9291-CA93F8A1D334}" srcOrd="11" destOrd="0" presId="urn:microsoft.com/office/officeart/2005/8/layout/vList2"/>
    <dgm:cxn modelId="{E7C7CDEB-6FF0-4FB8-9EB7-BF1E1719A45C}" type="presParOf" srcId="{F3F51DC7-D069-406D-A755-BE518520F99F}" destId="{C6DFC1C3-A062-426B-AE28-8617A1C6AB21}" srcOrd="12" destOrd="0" presId="urn:microsoft.com/office/officeart/2005/8/layout/vList2"/>
    <dgm:cxn modelId="{4344300C-9811-46DC-B4DE-9A86DBBF9951}" type="presParOf" srcId="{F3F51DC7-D069-406D-A755-BE518520F99F}" destId="{87201DCB-27EE-4DB1-A919-BE939051CA98}" srcOrd="13" destOrd="0" presId="urn:microsoft.com/office/officeart/2005/8/layout/vList2"/>
    <dgm:cxn modelId="{17CFDF0B-2F1A-4720-925F-EF33B935E733}" type="presParOf" srcId="{F3F51DC7-D069-406D-A755-BE518520F99F}" destId="{EFCA41AB-5956-4F76-B303-F9000AD82E74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AA5C6-13E0-4ACD-ACB4-2E04EC33F8BE}">
      <dsp:nvSpPr>
        <dsp:cNvPr id="0" name=""/>
        <dsp:cNvSpPr/>
      </dsp:nvSpPr>
      <dsp:spPr>
        <a:xfrm>
          <a:off x="0" y="93263"/>
          <a:ext cx="9216899" cy="6844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Zapišimo u bilježnice </a:t>
          </a:r>
        </a:p>
      </dsp:txBody>
      <dsp:txXfrm>
        <a:off x="33412" y="126675"/>
        <a:ext cx="9150075" cy="617626"/>
      </dsp:txXfrm>
    </dsp:sp>
    <dsp:sp modelId="{437DCB8E-0713-4F37-89AC-3893EFE1B3F2}">
      <dsp:nvSpPr>
        <dsp:cNvPr id="0" name=""/>
        <dsp:cNvSpPr/>
      </dsp:nvSpPr>
      <dsp:spPr>
        <a:xfrm>
          <a:off x="0" y="829553"/>
          <a:ext cx="9216899" cy="684450"/>
        </a:xfrm>
        <a:prstGeom prst="roundRect">
          <a:avLst/>
        </a:prstGeom>
        <a:solidFill>
          <a:schemeClr val="accent5">
            <a:hueOff val="356465"/>
            <a:satOff val="-7213"/>
            <a:lumOff val="224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USTROJ – savezna država</a:t>
          </a:r>
        </a:p>
      </dsp:txBody>
      <dsp:txXfrm>
        <a:off x="33412" y="862965"/>
        <a:ext cx="9150075" cy="617626"/>
      </dsp:txXfrm>
    </dsp:sp>
    <dsp:sp modelId="{145D866D-CE70-4849-9080-9B7AD4CF8893}">
      <dsp:nvSpPr>
        <dsp:cNvPr id="0" name=""/>
        <dsp:cNvSpPr/>
      </dsp:nvSpPr>
      <dsp:spPr>
        <a:xfrm>
          <a:off x="0" y="1565843"/>
          <a:ext cx="9216899" cy="684450"/>
        </a:xfrm>
        <a:prstGeom prst="roundRect">
          <a:avLst/>
        </a:prstGeom>
        <a:solidFill>
          <a:schemeClr val="accent5">
            <a:hueOff val="712930"/>
            <a:satOff val="-14425"/>
            <a:lumOff val="44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VJERA - rimokatolici</a:t>
          </a:r>
          <a:br>
            <a:rPr lang="en-US" sz="1800" kern="1200"/>
          </a:br>
          <a:r>
            <a:rPr lang="en-US" sz="1800" kern="1200"/>
            <a:t>JEZIK- portugalski </a:t>
          </a:r>
        </a:p>
      </dsp:txBody>
      <dsp:txXfrm>
        <a:off x="33412" y="1599255"/>
        <a:ext cx="9150075" cy="617626"/>
      </dsp:txXfrm>
    </dsp:sp>
    <dsp:sp modelId="{8CCE6DB4-5348-4281-BC4F-E38C9369188F}">
      <dsp:nvSpPr>
        <dsp:cNvPr id="0" name=""/>
        <dsp:cNvSpPr/>
      </dsp:nvSpPr>
      <dsp:spPr>
        <a:xfrm>
          <a:off x="0" y="2302133"/>
          <a:ext cx="9216899" cy="684450"/>
        </a:xfrm>
        <a:prstGeom prst="roundRect">
          <a:avLst/>
        </a:prstGeom>
        <a:solidFill>
          <a:schemeClr val="accent5">
            <a:hueOff val="1069395"/>
            <a:satOff val="-21638"/>
            <a:lumOff val="672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STANOVNIŠTVO</a:t>
          </a:r>
        </a:p>
      </dsp:txBody>
      <dsp:txXfrm>
        <a:off x="33412" y="2335545"/>
        <a:ext cx="9150075" cy="617626"/>
      </dsp:txXfrm>
    </dsp:sp>
    <dsp:sp modelId="{AA380E5D-C228-4342-9293-254355903279}">
      <dsp:nvSpPr>
        <dsp:cNvPr id="0" name=""/>
        <dsp:cNvSpPr/>
      </dsp:nvSpPr>
      <dsp:spPr>
        <a:xfrm>
          <a:off x="0" y="3038423"/>
          <a:ext cx="9216899" cy="684450"/>
        </a:xfrm>
        <a:prstGeom prst="roundRect">
          <a:avLst/>
        </a:prstGeom>
        <a:solidFill>
          <a:schemeClr val="accent5">
            <a:hueOff val="1425861"/>
            <a:satOff val="-28851"/>
            <a:lumOff val="897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- 87% gradskog stanovništva</a:t>
          </a:r>
        </a:p>
      </dsp:txBody>
      <dsp:txXfrm>
        <a:off x="33412" y="3071835"/>
        <a:ext cx="9150075" cy="617626"/>
      </dsp:txXfrm>
    </dsp:sp>
    <dsp:sp modelId="{28D42CB7-BF1F-476C-850D-F8AB250B5960}">
      <dsp:nvSpPr>
        <dsp:cNvPr id="0" name=""/>
        <dsp:cNvSpPr/>
      </dsp:nvSpPr>
      <dsp:spPr>
        <a:xfrm>
          <a:off x="0" y="3774713"/>
          <a:ext cx="9216899" cy="684450"/>
        </a:xfrm>
        <a:prstGeom prst="roundRect">
          <a:avLst/>
        </a:prstGeom>
        <a:solidFill>
          <a:schemeClr val="accent5">
            <a:hueOff val="1782326"/>
            <a:satOff val="-36064"/>
            <a:lumOff val="1121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- neravnomjerna naseljenost</a:t>
          </a:r>
        </a:p>
      </dsp:txBody>
      <dsp:txXfrm>
        <a:off x="33412" y="3808125"/>
        <a:ext cx="9150075" cy="617626"/>
      </dsp:txXfrm>
    </dsp:sp>
    <dsp:sp modelId="{C6DFC1C3-A062-426B-AE28-8617A1C6AB21}">
      <dsp:nvSpPr>
        <dsp:cNvPr id="0" name=""/>
        <dsp:cNvSpPr/>
      </dsp:nvSpPr>
      <dsp:spPr>
        <a:xfrm>
          <a:off x="0" y="4511003"/>
          <a:ext cx="9216899" cy="684450"/>
        </a:xfrm>
        <a:prstGeom prst="roundRect">
          <a:avLst/>
        </a:prstGeom>
        <a:solidFill>
          <a:schemeClr val="accent5">
            <a:hueOff val="2138791"/>
            <a:satOff val="-43276"/>
            <a:lumOff val="134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GLAVNI GRAD – Brassilia</a:t>
          </a:r>
        </a:p>
      </dsp:txBody>
      <dsp:txXfrm>
        <a:off x="33412" y="4544415"/>
        <a:ext cx="9150075" cy="617626"/>
      </dsp:txXfrm>
    </dsp:sp>
    <dsp:sp modelId="{EFCA41AB-5956-4F76-B303-F9000AD82E74}">
      <dsp:nvSpPr>
        <dsp:cNvPr id="0" name=""/>
        <dsp:cNvSpPr/>
      </dsp:nvSpPr>
      <dsp:spPr>
        <a:xfrm>
          <a:off x="0" y="5247293"/>
          <a:ext cx="9216899" cy="684450"/>
        </a:xfrm>
        <a:prstGeom prst="roundRect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NAJVEĆI GRAD – Sao Paolo</a:t>
          </a:r>
        </a:p>
      </dsp:txBody>
      <dsp:txXfrm>
        <a:off x="33412" y="5280705"/>
        <a:ext cx="9150075" cy="61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2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634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2119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0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1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7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5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6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6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2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7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0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6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5PZmh8CwGk?feature=oembed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D42149BF-54FA-4B43-AB51-AB4653D5966D}"/>
              </a:ext>
            </a:extLst>
          </p:cNvPr>
          <p:cNvSpPr txBox="1"/>
          <p:nvPr/>
        </p:nvSpPr>
        <p:spPr>
          <a:xfrm>
            <a:off x="1277679" y="1818168"/>
            <a:ext cx="7935431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 sz="2400">
                <a:solidFill>
                  <a:srgbClr val="404040"/>
                </a:solidFill>
                <a:cs typeface="Arial"/>
              </a:rPr>
              <a:t>Dragi </a:t>
            </a:r>
            <a:r>
              <a:rPr lang="hr-HR" sz="2400" err="1">
                <a:solidFill>
                  <a:srgbClr val="404040"/>
                </a:solidFill>
                <a:cs typeface="Arial"/>
              </a:rPr>
              <a:t>šestaši</a:t>
            </a:r>
            <a:r>
              <a:rPr lang="hr-HR" sz="2400">
                <a:solidFill>
                  <a:srgbClr val="404040"/>
                </a:solidFill>
                <a:cs typeface="Arial"/>
              </a:rPr>
              <a:t>,</a:t>
            </a:r>
            <a:r>
              <a:rPr lang="en-US" sz="2400">
                <a:cs typeface="Arial"/>
              </a:rPr>
              <a:t>​</a:t>
            </a:r>
            <a:endParaRPr lang="sr-Latn-RS" sz="2400"/>
          </a:p>
          <a:p>
            <a:r>
              <a:rPr lang="hr-HR" sz="2400">
                <a:solidFill>
                  <a:srgbClr val="404040"/>
                </a:solidFill>
                <a:ea typeface="+mn-lt"/>
                <a:cs typeface="+mn-lt"/>
              </a:rPr>
              <a:t>Pripremite bilježnice, pernice s olovkama i bojica te atlas i krećemo na novu nastavnu temu ovaj tjedan, a to je jedna država Južne Amerike.</a:t>
            </a:r>
            <a:endParaRPr lang="en-US" sz="2400">
              <a:ea typeface="+mn-lt"/>
              <a:cs typeface="+mn-lt"/>
            </a:endParaRPr>
          </a:p>
          <a:p>
            <a:r>
              <a:rPr lang="hr-HR" sz="2400">
                <a:solidFill>
                  <a:srgbClr val="404040"/>
                </a:solidFill>
                <a:cs typeface="Arial"/>
              </a:rPr>
              <a:t>Dakle prođite prezentaciju pokušajte riješiti zadatke pa ako gdje zapne javite se kako smo dogovorili. Kad riješite zadatke poslati ćete mi ih putem poruka ili maila da pogledam ako su u redu.</a:t>
            </a:r>
            <a:r>
              <a:rPr lang="en-US" sz="2400">
                <a:cs typeface="Arial"/>
              </a:rPr>
              <a:t>​</a:t>
            </a:r>
          </a:p>
          <a:p>
            <a:endParaRPr lang="hr-HR" sz="2400">
              <a:latin typeface="Arial"/>
              <a:cs typeface="Arial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3ACE7DEE-35B8-4DC2-B426-07827A50E9B7}"/>
              </a:ext>
            </a:extLst>
          </p:cNvPr>
          <p:cNvSpPr txBox="1"/>
          <p:nvPr/>
        </p:nvSpPr>
        <p:spPr>
          <a:xfrm>
            <a:off x="1357422" y="675168"/>
            <a:ext cx="8918943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 sz="2000">
                <a:ea typeface="+mn-lt"/>
                <a:cs typeface="+mn-lt"/>
              </a:rPr>
              <a:t>6.a razred GEOGRAFIJA – RADNI TJEDAN 30.3. - 3.4.2020. 2.sat</a:t>
            </a:r>
            <a:endParaRPr lang="en-US" sz="2000">
              <a:ea typeface="+mn-lt"/>
              <a:cs typeface="+mn-lt"/>
            </a:endParaRPr>
          </a:p>
          <a:p>
            <a:pPr algn="l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4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25D4CD-0FA5-48AA-82ED-DD70B8365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1373" y="749492"/>
            <a:ext cx="8183844" cy="1159210"/>
          </a:xfrm>
        </p:spPr>
        <p:txBody>
          <a:bodyPr/>
          <a:lstStyle/>
          <a:p>
            <a:pPr algn="ctr"/>
            <a:r>
              <a:rPr lang="hr-HR"/>
              <a:t>BRAZIL</a:t>
            </a:r>
            <a:br>
              <a:rPr lang="hr-HR"/>
            </a:br>
            <a:r>
              <a:rPr lang="hr-HR" sz="2400">
                <a:solidFill>
                  <a:srgbClr val="FF0000"/>
                </a:solidFill>
              </a:rPr>
              <a:t>( Zapišite naslov u bilježnice)</a:t>
            </a:r>
            <a:endParaRPr lang="sr-Latn-RS" sz="2400">
              <a:solidFill>
                <a:srgbClr val="FF000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676D8E-E74A-4E06-9C47-A0E8679E9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331" y="2426570"/>
            <a:ext cx="9451356" cy="545452"/>
          </a:xfrm>
        </p:spPr>
        <p:txBody>
          <a:bodyPr/>
          <a:lstStyle/>
          <a:p>
            <a:r>
              <a:rPr lang="hr-HR">
                <a:solidFill>
                  <a:srgbClr val="FF0000"/>
                </a:solidFill>
              </a:rPr>
              <a:t>U bilježnicu nacrta i oboji zastavu Brazila, a na </a:t>
            </a:r>
            <a:r>
              <a:rPr lang="hr-HR" err="1">
                <a:solidFill>
                  <a:srgbClr val="FF0000"/>
                </a:solidFill>
              </a:rPr>
              <a:t>youtubu</a:t>
            </a:r>
            <a:r>
              <a:rPr lang="hr-HR">
                <a:solidFill>
                  <a:srgbClr val="FF0000"/>
                </a:solidFill>
              </a:rPr>
              <a:t> možeš saslušati himnu Brazila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0525864C-3EA6-4A2A-B0BE-71A2357EB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954" y="2869932"/>
            <a:ext cx="5249778" cy="367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7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523C04-3B63-4E42-BE3A-3E73CD8A0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>
                <a:solidFill>
                  <a:srgbClr val="FF0000"/>
                </a:solidFill>
                <a:ea typeface="+mj-lt"/>
                <a:cs typeface="+mj-lt"/>
              </a:rPr>
              <a:t>Pokušaj se sjetiti i u bilježnicu zapiši jednu do dvije riječi koje ti padnu na pamet kad spomenemo Brazil</a:t>
            </a:r>
            <a:br>
              <a:rPr lang="hr-HR" sz="2400">
                <a:solidFill>
                  <a:srgbClr val="FF0000"/>
                </a:solidFill>
                <a:ea typeface="+mj-lt"/>
                <a:cs typeface="+mj-lt"/>
              </a:rPr>
            </a:br>
            <a:r>
              <a:rPr lang="hr-HR" sz="2400">
                <a:solidFill>
                  <a:srgbClr val="FF0000"/>
                </a:solidFill>
                <a:ea typeface="+mj-lt"/>
                <a:cs typeface="+mj-lt"/>
              </a:rPr>
              <a:t>__________________    _________________________</a:t>
            </a:r>
            <a:br>
              <a:rPr lang="hr-HR">
                <a:solidFill>
                  <a:srgbClr val="FF0000"/>
                </a:solidFill>
                <a:ea typeface="+mj-lt"/>
                <a:cs typeface="+mj-lt"/>
              </a:rPr>
            </a:br>
            <a:r>
              <a:rPr lang="hr-HR"/>
              <a:t> </a:t>
            </a:r>
            <a:endParaRPr lang="sr-Latn-RS"/>
          </a:p>
        </p:txBody>
      </p:sp>
      <p:pic>
        <p:nvPicPr>
          <p:cNvPr id="7" name="Slika 7" descr="Slika na kojoj se prikazuje tekst, karta&#10;&#10;Opis je generiran uz vrlo visoku pouzdanost">
            <a:extLst>
              <a:ext uri="{FF2B5EF4-FFF2-40B4-BE49-F238E27FC236}">
                <a16:creationId xmlns:a16="http://schemas.microsoft.com/office/drawing/2014/main" id="{F87FD12B-D4E6-4178-902C-06C11E79C3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0299" y="1647408"/>
            <a:ext cx="3197049" cy="5102791"/>
          </a:xfrm>
        </p:spPr>
      </p:pic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EA8D23B-3D3D-4943-B634-116D6CF45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762263"/>
            <a:ext cx="5151408" cy="682587"/>
          </a:xfrm>
        </p:spPr>
        <p:txBody>
          <a:bodyPr/>
          <a:lstStyle/>
          <a:p>
            <a:r>
              <a:rPr lang="hr-HR">
                <a:solidFill>
                  <a:srgbClr val="FF0000"/>
                </a:solidFill>
              </a:rPr>
              <a:t>Pogledaj kartu i u bilježnicu upiši sve susjedne zemlje Brazila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C0B92F6-1EAC-45D9-B170-E2F8F4C94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613199"/>
            <a:ext cx="4947616" cy="40838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r-HR"/>
              <a:t>1. ________________________</a:t>
            </a:r>
          </a:p>
          <a:p>
            <a:pPr marL="0" indent="0">
              <a:buNone/>
            </a:pPr>
            <a:r>
              <a:rPr lang="hr-HR"/>
              <a:t>2. ________________________</a:t>
            </a:r>
          </a:p>
          <a:p>
            <a:pPr marL="0" indent="0">
              <a:buNone/>
            </a:pPr>
            <a:r>
              <a:rPr lang="hr-HR"/>
              <a:t>3. ________________________</a:t>
            </a:r>
          </a:p>
          <a:p>
            <a:pPr marL="0" indent="0">
              <a:buNone/>
            </a:pPr>
            <a:r>
              <a:rPr lang="hr-HR"/>
              <a:t>4._________________________</a:t>
            </a:r>
          </a:p>
          <a:p>
            <a:pPr marL="0" indent="0">
              <a:buNone/>
            </a:pPr>
            <a:r>
              <a:rPr lang="hr-HR"/>
              <a:t>5._________________________</a:t>
            </a:r>
          </a:p>
          <a:p>
            <a:pPr marL="0" indent="0">
              <a:buNone/>
            </a:pPr>
            <a:r>
              <a:rPr lang="hr-HR"/>
              <a:t>6._________________________</a:t>
            </a:r>
          </a:p>
          <a:p>
            <a:pPr marL="0" indent="0">
              <a:buNone/>
            </a:pPr>
            <a:r>
              <a:rPr lang="hr-HR"/>
              <a:t>7._________________________</a:t>
            </a:r>
          </a:p>
          <a:p>
            <a:pPr marL="0" indent="0">
              <a:buNone/>
            </a:pPr>
            <a:r>
              <a:rPr lang="hr-HR"/>
              <a:t>8._________________________</a:t>
            </a:r>
          </a:p>
          <a:p>
            <a:pPr marL="0" indent="0">
              <a:buNone/>
            </a:pPr>
            <a:r>
              <a:rPr lang="hr-HR"/>
              <a:t>9._________________________</a:t>
            </a:r>
          </a:p>
          <a:p>
            <a:pPr marL="0" indent="0">
              <a:buNone/>
            </a:pPr>
            <a:r>
              <a:rPr lang="hr-HR"/>
              <a:t>10.________________________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3408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aphicFrame>
        <p:nvGraphicFramePr>
          <p:cNvPr id="4" name="TekstniOkvir 1">
            <a:extLst>
              <a:ext uri="{FF2B5EF4-FFF2-40B4-BE49-F238E27FC236}">
                <a16:creationId xmlns:a16="http://schemas.microsoft.com/office/drawing/2014/main" id="{2D7FA844-0818-4477-9EED-FCA449AD1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235397"/>
              </p:ext>
            </p:extLst>
          </p:nvPr>
        </p:nvGraphicFramePr>
        <p:xfrm>
          <a:off x="393799" y="547984"/>
          <a:ext cx="9216900" cy="6025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209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015035-F022-412E-8CC1-497EEEA49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21970" cy="1320800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chemeClr val="tx1"/>
                </a:solidFill>
                <a:highlight>
                  <a:srgbClr val="FFFF00"/>
                </a:highlight>
              </a:rPr>
              <a:t>Prirodno geografske cjeline i klimatska područja </a:t>
            </a:r>
            <a:r>
              <a:rPr lang="hr-HR" sz="2800">
                <a:solidFill>
                  <a:srgbClr val="90C226"/>
                </a:solidFill>
              </a:rPr>
              <a:t>         </a:t>
            </a:r>
            <a:r>
              <a:rPr lang="hr-HR" sz="2400">
                <a:solidFill>
                  <a:srgbClr val="FF0000"/>
                </a:solidFill>
              </a:rPr>
              <a:t>( zapiši kao podnaslov u bilježnice)</a:t>
            </a:r>
          </a:p>
        </p:txBody>
      </p:sp>
      <p:pic>
        <p:nvPicPr>
          <p:cNvPr id="5" name="Slika 5" descr="Slika na kojoj se prikazuje tekst, karta&#10;&#10;Opis je generiran uz vrlo visoku pouzdanost">
            <a:extLst>
              <a:ext uri="{FF2B5EF4-FFF2-40B4-BE49-F238E27FC236}">
                <a16:creationId xmlns:a16="http://schemas.microsoft.com/office/drawing/2014/main" id="{CD24BC66-50E5-4F42-A5C0-C56CDF09952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83269" y="1869910"/>
            <a:ext cx="4196094" cy="4524153"/>
          </a:xfrm>
        </p:spPr>
      </p:pic>
      <p:sp>
        <p:nvSpPr>
          <p:cNvPr id="7" name="Strelica: desno 6">
            <a:extLst>
              <a:ext uri="{FF2B5EF4-FFF2-40B4-BE49-F238E27FC236}">
                <a16:creationId xmlns:a16="http://schemas.microsoft.com/office/drawing/2014/main" id="{D5D2F7FF-DF70-4A10-AB3B-61FD7C1F77E4}"/>
              </a:ext>
            </a:extLst>
          </p:cNvPr>
          <p:cNvSpPr/>
          <p:nvPr/>
        </p:nvSpPr>
        <p:spPr>
          <a:xfrm>
            <a:off x="680376" y="2610753"/>
            <a:ext cx="2826488" cy="487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Strelica: desno 7">
            <a:extLst>
              <a:ext uri="{FF2B5EF4-FFF2-40B4-BE49-F238E27FC236}">
                <a16:creationId xmlns:a16="http://schemas.microsoft.com/office/drawing/2014/main" id="{C4D1609B-D79A-4C02-B329-F5C564FF67D7}"/>
              </a:ext>
            </a:extLst>
          </p:cNvPr>
          <p:cNvSpPr/>
          <p:nvPr/>
        </p:nvSpPr>
        <p:spPr>
          <a:xfrm rot="10800000">
            <a:off x="6166373" y="3764023"/>
            <a:ext cx="3721395" cy="5316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trelica: desno 8">
            <a:extLst>
              <a:ext uri="{FF2B5EF4-FFF2-40B4-BE49-F238E27FC236}">
                <a16:creationId xmlns:a16="http://schemas.microsoft.com/office/drawing/2014/main" id="{BA410A17-3495-46A1-8A66-51DC4F69978A}"/>
              </a:ext>
            </a:extLst>
          </p:cNvPr>
          <p:cNvSpPr/>
          <p:nvPr/>
        </p:nvSpPr>
        <p:spPr>
          <a:xfrm>
            <a:off x="363615" y="4358480"/>
            <a:ext cx="4403651" cy="487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B794376F-70CD-4584-8F3E-CB7C9A1BC4FB}"/>
              </a:ext>
            </a:extLst>
          </p:cNvPr>
          <p:cNvSpPr txBox="1"/>
          <p:nvPr/>
        </p:nvSpPr>
        <p:spPr>
          <a:xfrm>
            <a:off x="-3765" y="1927815"/>
            <a:ext cx="36469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 b="1"/>
              <a:t>PRAŠUMSKO PODRUČJE</a:t>
            </a:r>
          </a:p>
          <a:p>
            <a:r>
              <a:rPr lang="hr-HR" b="1"/>
              <a:t>AMAZONIJA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A530FF5F-7CF7-4C4C-8D50-A3D97FBC3DF9}"/>
              </a:ext>
            </a:extLst>
          </p:cNvPr>
          <p:cNvSpPr txBox="1"/>
          <p:nvPr/>
        </p:nvSpPr>
        <p:spPr>
          <a:xfrm>
            <a:off x="227714" y="391366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/>
              <a:t>BRAZILSKO VISOČJE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99838793-4E8B-4FF4-9022-E55D7CC531C3}"/>
              </a:ext>
            </a:extLst>
          </p:cNvPr>
          <p:cNvSpPr txBox="1"/>
          <p:nvPr/>
        </p:nvSpPr>
        <p:spPr>
          <a:xfrm>
            <a:off x="7148845" y="339200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/>
              <a:t>OBALNI POJAS</a:t>
            </a:r>
          </a:p>
        </p:txBody>
      </p:sp>
    </p:spTree>
    <p:extLst>
      <p:ext uri="{BB962C8B-B14F-4D97-AF65-F5344CB8AC3E}">
        <p14:creationId xmlns:p14="http://schemas.microsoft.com/office/powerpoint/2010/main" val="3568658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60A35F-E744-44EE-85FC-BA78662F0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>
                <a:solidFill>
                  <a:srgbClr val="FF0000"/>
                </a:solidFill>
              </a:rPr>
              <a:t>Uz pomoć karte na prethodnom slajdu napiši prirodno geografske cjeline i klimatska područja u bilježnice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2F1DC3-48AE-4331-A512-C12478A84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7846" y="2196031"/>
            <a:ext cx="4343523" cy="43237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PRIRODNO GEOGRAFSKE CJELINE</a:t>
            </a:r>
            <a:endParaRPr lang="sr-Latn-RS"/>
          </a:p>
          <a:p>
            <a:endParaRPr lang="hr-HR"/>
          </a:p>
          <a:p>
            <a:r>
              <a:rPr lang="hr-HR"/>
              <a:t>1.______________________</a:t>
            </a:r>
          </a:p>
          <a:p>
            <a:r>
              <a:rPr lang="hr-HR"/>
              <a:t>2. ______________________</a:t>
            </a:r>
          </a:p>
          <a:p>
            <a:r>
              <a:rPr lang="hr-HR"/>
              <a:t>3.________________________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39883A1-BD61-4A9C-9F40-6444AC362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7435" y="2196030"/>
            <a:ext cx="4184034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KLIMATSKA PODRUČJA</a:t>
            </a:r>
            <a:endParaRPr lang="sr-Latn-RS"/>
          </a:p>
          <a:p>
            <a:endParaRPr lang="hr-HR"/>
          </a:p>
          <a:p>
            <a:r>
              <a:rPr lang="hr-HR"/>
              <a:t>1.____________________</a:t>
            </a:r>
          </a:p>
          <a:p>
            <a:r>
              <a:rPr lang="hr-HR"/>
              <a:t>2.____________________</a:t>
            </a:r>
          </a:p>
          <a:p>
            <a:r>
              <a:rPr lang="hr-HR"/>
              <a:t>3._____________________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17222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EEE29C9-049F-48E3-8DF2-5E308A488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hr-HR" sz="3100"/>
              <a:t>GOSPODARSTVO</a:t>
            </a:r>
            <a:r>
              <a:rPr lang="hr-HR" sz="3100">
                <a:solidFill>
                  <a:srgbClr val="90C226"/>
                </a:solidFill>
              </a:rPr>
              <a:t>  </a:t>
            </a:r>
            <a:r>
              <a:rPr lang="hr-HR" sz="2400">
                <a:solidFill>
                  <a:srgbClr val="FF0000"/>
                </a:solidFill>
              </a:rPr>
              <a:t>( zapiši kao podnaslov u bilježnice)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964149-78FF-4399-9700-AE4EF9EED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895" y="1126866"/>
            <a:ext cx="6341016" cy="46039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1500"/>
              <a:t>POLJOPRIVREDA</a:t>
            </a:r>
          </a:p>
          <a:p>
            <a:pPr>
              <a:lnSpc>
                <a:spcPct val="90000"/>
              </a:lnSpc>
            </a:pPr>
            <a:r>
              <a:rPr lang="hr-HR" sz="1500"/>
              <a:t>PRAŠUMA UZ RIJEKU AMAZONU - sječa </a:t>
            </a:r>
            <a:r>
              <a:rPr lang="hr-HR" sz="1500" err="1"/>
              <a:t>šume,iskorištavanje</a:t>
            </a:r>
            <a:r>
              <a:rPr lang="hr-HR" sz="1500"/>
              <a:t> </a:t>
            </a:r>
            <a:r>
              <a:rPr lang="hr-HR" sz="1500" err="1"/>
              <a:t>drve</a:t>
            </a:r>
            <a:r>
              <a:rPr lang="hr-HR" sz="1500"/>
              <a:t> mase</a:t>
            </a:r>
          </a:p>
          <a:p>
            <a:pPr>
              <a:lnSpc>
                <a:spcPct val="90000"/>
              </a:lnSpc>
            </a:pPr>
            <a:r>
              <a:rPr lang="hr-HR" sz="1500"/>
              <a:t>- uništavanje eko sustava</a:t>
            </a:r>
          </a:p>
          <a:p>
            <a:pPr>
              <a:lnSpc>
                <a:spcPct val="90000"/>
              </a:lnSpc>
            </a:pPr>
            <a:r>
              <a:rPr lang="hr-HR" sz="1500"/>
              <a:t>- plantaže - uzgoj </a:t>
            </a:r>
            <a:r>
              <a:rPr lang="hr-HR" sz="1500" err="1"/>
              <a:t>kave,soje</a:t>
            </a:r>
            <a:endParaRPr lang="hr-HR" sz="1500"/>
          </a:p>
          <a:p>
            <a:pPr>
              <a:lnSpc>
                <a:spcPct val="90000"/>
              </a:lnSpc>
            </a:pPr>
            <a:r>
              <a:rPr lang="hr-HR" sz="1500"/>
              <a:t>RUDNA BOGATSTVA - željezna </a:t>
            </a:r>
            <a:r>
              <a:rPr lang="hr-HR" sz="1500" err="1"/>
              <a:t>ruda,bakar,zlato</a:t>
            </a:r>
            <a:r>
              <a:rPr lang="hr-HR" sz="1500"/>
              <a:t> i dijamanti</a:t>
            </a:r>
          </a:p>
          <a:p>
            <a:pPr>
              <a:lnSpc>
                <a:spcPct val="90000"/>
              </a:lnSpc>
            </a:pPr>
            <a:r>
              <a:rPr lang="hr-HR" sz="1500"/>
              <a:t>INDUSTRIJA</a:t>
            </a:r>
          </a:p>
          <a:p>
            <a:pPr>
              <a:lnSpc>
                <a:spcPct val="90000"/>
              </a:lnSpc>
            </a:pPr>
            <a:r>
              <a:rPr lang="hr-HR" sz="1500"/>
              <a:t>- </a:t>
            </a:r>
            <a:r>
              <a:rPr lang="hr-HR" sz="1500">
                <a:ea typeface="+mn-lt"/>
                <a:cs typeface="+mn-lt"/>
              </a:rPr>
              <a:t>svjetski proizvođač i izvoznik biogoriva (šećerna trska)</a:t>
            </a:r>
            <a:endParaRPr lang="hr-HR" sz="1500"/>
          </a:p>
          <a:p>
            <a:pPr>
              <a:lnSpc>
                <a:spcPct val="90000"/>
              </a:lnSpc>
            </a:pPr>
            <a:r>
              <a:rPr lang="hr-HR" sz="1500"/>
              <a:t>- </a:t>
            </a:r>
            <a:r>
              <a:rPr lang="hr-HR" sz="1500">
                <a:ea typeface="+mn-lt"/>
                <a:cs typeface="+mn-lt"/>
              </a:rPr>
              <a:t>strana ulaganja – industrija dorade</a:t>
            </a:r>
            <a:endParaRPr lang="hr-HR" sz="1500"/>
          </a:p>
          <a:p>
            <a:pPr>
              <a:lnSpc>
                <a:spcPct val="90000"/>
              </a:lnSpc>
            </a:pPr>
            <a:r>
              <a:rPr lang="hr-HR" sz="1500"/>
              <a:t>- </a:t>
            </a:r>
            <a:r>
              <a:rPr lang="hr-HR" sz="1500">
                <a:ea typeface="+mn-lt"/>
                <a:cs typeface="+mn-lt"/>
              </a:rPr>
              <a:t>hidroenergija – 90 % električne energije</a:t>
            </a:r>
            <a:endParaRPr lang="hr-HR" sz="1500"/>
          </a:p>
          <a:p>
            <a:pPr>
              <a:lnSpc>
                <a:spcPct val="90000"/>
              </a:lnSpc>
            </a:pPr>
            <a:r>
              <a:rPr lang="hr-HR" sz="1500">
                <a:ea typeface="+mn-lt"/>
                <a:cs typeface="+mn-lt"/>
              </a:rPr>
              <a:t>                       – rijeka Parana – HE </a:t>
            </a:r>
            <a:r>
              <a:rPr lang="hr-HR" sz="1500" err="1">
                <a:ea typeface="+mn-lt"/>
                <a:cs typeface="+mn-lt"/>
              </a:rPr>
              <a:t>Itaipu</a:t>
            </a:r>
            <a:endParaRPr lang="hr-HR" sz="1500" err="1"/>
          </a:p>
          <a:p>
            <a:pPr>
              <a:lnSpc>
                <a:spcPct val="90000"/>
              </a:lnSpc>
            </a:pPr>
            <a:r>
              <a:rPr lang="hr-HR">
                <a:solidFill>
                  <a:srgbClr val="FF0000"/>
                </a:solidFill>
              </a:rPr>
              <a:t>Uz pomoć atlasa i karte JUŽNE AMERIKE pronađi na karti i napiši u bilježnicu </a:t>
            </a:r>
          </a:p>
          <a:p>
            <a:pPr>
              <a:lnSpc>
                <a:spcPct val="90000"/>
              </a:lnSpc>
            </a:pPr>
            <a:r>
              <a:rPr lang="hr-HR">
                <a:solidFill>
                  <a:srgbClr val="FF0000"/>
                </a:solidFill>
              </a:rPr>
              <a:t>Naziv najveće rijeke u Brazilu : A _ _ _ _ _ _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72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90A61547-2555-4DE2-A37F-A53E54917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C2447E0-8F0D-479C-94E4-82BC8EB68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F943397-DCDD-44CB-BBA9-9510B769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E2630ADC-31DB-4C48-AC4A-DAAE5A7B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2CA5C44E-F54E-47E0-8989-4D8686B33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F54E15E-830B-4375-A239-4C51954DE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CB37E322-FF7E-4872-BD6B-50A48CBEA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710D0C1E-D2F8-45B2-AE14-1AC8E976F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3216331B-17D0-4167-ABD2-B2198058C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A53A7A96-3806-4BB3-91DE-6EED48AC7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F8C2B86C-EE71-466E-8991-503F9C9C1B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ekstniOkvir 1">
            <a:extLst>
              <a:ext uri="{FF2B5EF4-FFF2-40B4-BE49-F238E27FC236}">
                <a16:creationId xmlns:a16="http://schemas.microsoft.com/office/drawing/2014/main" id="{717D3FF1-318F-4138-A993-A04458493911}"/>
              </a:ext>
            </a:extLst>
          </p:cNvPr>
          <p:cNvSpPr txBox="1"/>
          <p:nvPr/>
        </p:nvSpPr>
        <p:spPr>
          <a:xfrm>
            <a:off x="879642" y="4127667"/>
            <a:ext cx="8288035" cy="109505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ZA KRAJ POGLEDAJTE KRATKI FILMIĆ O NAJMOĆNIOJ RIJECI NA SVIJETU - AMAZONI</a:t>
            </a:r>
          </a:p>
        </p:txBody>
      </p:sp>
      <p:pic>
        <p:nvPicPr>
          <p:cNvPr id="3" name="Grafika 3" descr="Lice koje namiguje bez ispune">
            <a:extLst>
              <a:ext uri="{FF2B5EF4-FFF2-40B4-BE49-F238E27FC236}">
                <a16:creationId xmlns:a16="http://schemas.microsoft.com/office/drawing/2014/main" id="{50D75DF5-5AB4-4315-AA88-C96A06B9E9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13803" y="1072881"/>
            <a:ext cx="1971515" cy="1971515"/>
          </a:xfrm>
          <a:prstGeom prst="rect">
            <a:avLst/>
          </a:prstGeom>
        </p:spPr>
      </p:pic>
      <p:pic>
        <p:nvPicPr>
          <p:cNvPr id="4" name="Slika 5">
            <a:hlinkClick r:id="" action="ppaction://media"/>
            <a:extLst>
              <a:ext uri="{FF2B5EF4-FFF2-40B4-BE49-F238E27FC236}">
                <a16:creationId xmlns:a16="http://schemas.microsoft.com/office/drawing/2014/main" id="{31625B93-7E59-49F4-A79D-CB76D7CF57D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404313" y="609600"/>
            <a:ext cx="4856476" cy="3642357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40F51FC5-9E79-49D1-B011-B0811272A525}"/>
              </a:ext>
            </a:extLst>
          </p:cNvPr>
          <p:cNvSpPr txBox="1"/>
          <p:nvPr/>
        </p:nvSpPr>
        <p:spPr>
          <a:xfrm>
            <a:off x="2962274" y="5292577"/>
            <a:ext cx="502920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>
                <a:ea typeface="+mn-lt"/>
                <a:cs typeface="+mn-lt"/>
              </a:rPr>
              <a:t>Velimir Šlogar,dipl.prof.povijesti i geografije</a:t>
            </a:r>
            <a:endParaRPr lang="en-US">
              <a:ea typeface="+mn-lt"/>
              <a:cs typeface="+mn-lt"/>
            </a:endParaRPr>
          </a:p>
          <a:p>
            <a:endParaRPr lang="hr-HR">
              <a:ea typeface="+mn-lt"/>
              <a:cs typeface="+mn-lt"/>
            </a:endParaRPr>
          </a:p>
          <a:p>
            <a:r>
              <a:rPr lang="hr-HR">
                <a:ea typeface="+mn-lt"/>
                <a:cs typeface="+mn-lt"/>
              </a:rPr>
              <a:t>Centar za odgoj i obrazovanje Krapinske Toplice</a:t>
            </a:r>
            <a:endParaRPr lang="en-US">
              <a:ea typeface="+mn-lt"/>
              <a:cs typeface="+mn-lt"/>
            </a:endParaRPr>
          </a:p>
          <a:p>
            <a:pPr>
              <a:spcAft>
                <a:spcPts val="600"/>
              </a:spcAft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0276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PowerPoint Presentation</vt:lpstr>
      <vt:lpstr>BRAZIL ( Zapišite naslov u bilježnice)</vt:lpstr>
      <vt:lpstr>Pokušaj se sjetiti i u bilježnicu zapiši jednu do dvije riječi koje ti padnu na pamet kad spomenemo Brazil __________________    _________________________  </vt:lpstr>
      <vt:lpstr>PowerPoint Presentation</vt:lpstr>
      <vt:lpstr>Prirodno geografske cjeline i klimatska područja          ( zapiši kao podnaslov u bilježnice)</vt:lpstr>
      <vt:lpstr>Uz pomoć karte na prethodnom slajdu napiši prirodno geografske cjeline i klimatska područja u bilježnice</vt:lpstr>
      <vt:lpstr>GOSPODARSTVO  ( zapiši kao podnaslov u bilježnice)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revision>1</cp:revision>
  <dcterms:created xsi:type="dcterms:W3CDTF">2020-03-25T11:36:49Z</dcterms:created>
  <dcterms:modified xsi:type="dcterms:W3CDTF">2020-03-25T17:22:14Z</dcterms:modified>
</cp:coreProperties>
</file>