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0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8AA546-7F06-4762-B1D1-57735D6EBEE3}" v="18" dt="2020-03-25T13:04:31.059"/>
    <p1510:client id="{08CCCD81-2FB4-448F-8248-74DCE74514CF}" v="99" dt="2020-03-25T16:51:06.996"/>
    <p1510:client id="{2452A7AB-E604-47B2-A879-5C0255F574F3}" v="1899" dt="2020-03-24T21:18:02.618"/>
    <p1510:client id="{38D52C67-2BBB-4CA0-8A67-57E5016D3417}" v="4" dt="2020-03-25T16:52:13.229"/>
    <p1510:client id="{3BC9F156-EFF7-4121-B243-1574E8D3B194}" v="2257" dt="2020-03-24T20:32:56.876"/>
    <p1510:client id="{474751E2-E7C2-4BA6-AC77-507501CC2C2D}" v="1238" dt="2020-03-25T17:10:59.188"/>
    <p1510:client id="{7130ECFD-342B-4CE0-8987-296431E26FE9}" v="13" dt="2020-03-24T20:42:06.407"/>
    <p1510:client id="{81290620-4777-43E4-B560-8586213B9B74}" v="145" dt="2020-03-24T22:44:33.825"/>
    <p1510:client id="{A1D0022A-4106-4067-B91A-A7842D6CDE99}" v="295" dt="2020-03-24T22:25:42.890"/>
    <p1510:client id="{A71074F2-6AC4-4A7D-8C42-F234750623C7}" v="187" dt="2020-03-24T22:08:03.567"/>
    <p1510:client id="{D1BA07E8-E872-40C3-A669-0D700606E0F5}" v="26" dt="2020-03-24T22:37:08.2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3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0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787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1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564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3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7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6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8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4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5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7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0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2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1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9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D8y2bbfiUs?feature=oembed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8696FF-F422-4C65-AB0B-BA1C93CF9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0568"/>
          </a:xfrm>
        </p:spPr>
        <p:txBody>
          <a:bodyPr>
            <a:normAutofit fontScale="90000"/>
          </a:bodyPr>
          <a:lstStyle/>
          <a:p>
            <a:r>
              <a:rPr lang="hr-HR" sz="2400" dirty="0"/>
              <a:t>6.a razred GEOGRAFIJA – RADNI TJEDAN 30.3. - 3.4.2020</a:t>
            </a:r>
            <a:r>
              <a:rPr lang="hr-HR" dirty="0"/>
              <a:t>.</a:t>
            </a:r>
            <a:br>
              <a:rPr lang="hr-HR" dirty="0"/>
            </a:br>
            <a:r>
              <a:rPr lang="hr-HR" dirty="0"/>
              <a:t> 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2ECA71E-AE56-4573-B8A2-E00DD1665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078" y="1416310"/>
            <a:ext cx="8596668" cy="388077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hr-HR" dirty="0"/>
              <a:t>Dragi </a:t>
            </a:r>
            <a:r>
              <a:rPr lang="hr-HR" dirty="0" err="1"/>
              <a:t>šestaši</a:t>
            </a:r>
            <a:r>
              <a:rPr lang="hr-HR" dirty="0"/>
              <a:t>,</a:t>
            </a:r>
          </a:p>
          <a:p>
            <a:r>
              <a:rPr lang="hr-HR" dirty="0"/>
              <a:t>Evo nas u trećem tjednu nastave na daljinu. </a:t>
            </a:r>
          </a:p>
          <a:p>
            <a:r>
              <a:rPr lang="hr-HR" dirty="0"/>
              <a:t>Kroz prezentacije prolaziti ćemo nastavni sadržaj i pokušati ću Vam ga dočarati na najbolji mogući način.</a:t>
            </a:r>
            <a:r>
              <a:rPr lang="hr-HR" dirty="0">
                <a:ea typeface="+mn-lt"/>
                <a:cs typeface="+mn-lt"/>
              </a:rPr>
              <a:t> Za sva dodatna pitanja i nejasnoće moći ćete mi se obratiti putem poruka na </a:t>
            </a:r>
            <a:r>
              <a:rPr lang="hr-HR" dirty="0" err="1">
                <a:ea typeface="+mn-lt"/>
                <a:cs typeface="+mn-lt"/>
              </a:rPr>
              <a:t>whattsAppu</a:t>
            </a:r>
            <a:r>
              <a:rPr lang="hr-HR" dirty="0">
                <a:ea typeface="+mn-lt"/>
                <a:cs typeface="+mn-lt"/>
              </a:rPr>
              <a:t> ili putem maila.</a:t>
            </a:r>
            <a:endParaRPr lang="en-US" dirty="0">
              <a:ea typeface="+mn-lt"/>
              <a:cs typeface="+mn-lt"/>
            </a:endParaRPr>
          </a:p>
          <a:p>
            <a:r>
              <a:rPr lang="hr-HR" dirty="0"/>
              <a:t>Ovaj tjedan nastaviti ćemo putovati Amerikom te ćemo nakon Kanade i SAD-a krenuti južnije i obraditi jednu državu Srednje Amerike i tri države Južne Amerike.</a:t>
            </a:r>
            <a:endParaRPr lang="hr-HR"/>
          </a:p>
          <a:p>
            <a:r>
              <a:rPr lang="hr-HR" dirty="0"/>
              <a:t>Dakle prođite prezentaciju pokušajte riješiti zadatke pa ako gdje zapne javite se. Kad riješite zadatke poslati ćete mi ih putem poruka ili maila da pogledam ako su u redu.</a:t>
            </a:r>
            <a:endParaRPr lang="en-US" dirty="0">
              <a:ea typeface="+mn-lt"/>
              <a:cs typeface="+mn-lt"/>
            </a:endParaRPr>
          </a:p>
          <a:p>
            <a:r>
              <a:rPr lang="hr-HR" dirty="0">
                <a:ea typeface="+mn-lt"/>
                <a:cs typeface="+mn-lt"/>
              </a:rPr>
              <a:t>Pripremiti bilježnice, pernice s olovkama i bojica te atlas i krećemo na putovanje.</a:t>
            </a:r>
            <a:endParaRPr lang="en-US" dirty="0">
              <a:ea typeface="+mn-lt"/>
              <a:cs typeface="+mn-lt"/>
            </a:endParaRP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6250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0C9F123A-431A-4F9B-9624-15A98109D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580" y="1851881"/>
            <a:ext cx="8288640" cy="239306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400">
                <a:ea typeface="+mj-lt"/>
                <a:cs typeface="+mj-lt"/>
              </a:rPr>
              <a:t>Za </a:t>
            </a:r>
            <a:r>
              <a:rPr lang="en-US" sz="2400" err="1">
                <a:ea typeface="+mj-lt"/>
                <a:cs typeface="+mj-lt"/>
              </a:rPr>
              <a:t>ponavljanje</a:t>
            </a:r>
            <a:r>
              <a:rPr lang="en-US" sz="240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pogledajte</a:t>
            </a:r>
            <a:r>
              <a:rPr lang="en-US" sz="240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kratak</a:t>
            </a:r>
            <a:r>
              <a:rPr lang="en-US" sz="240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filmić</a:t>
            </a:r>
            <a:r>
              <a:rPr lang="en-US" sz="240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na</a:t>
            </a:r>
            <a:r>
              <a:rPr lang="en-US" sz="240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youtubeu</a:t>
            </a:r>
            <a:r>
              <a:rPr lang="en-US" sz="240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na</a:t>
            </a:r>
            <a:r>
              <a:rPr lang="en-US" sz="240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slijedećem</a:t>
            </a:r>
            <a:r>
              <a:rPr lang="en-US" sz="240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linku</a:t>
            </a:r>
            <a:br>
              <a:rPr lang="en-US" sz="2400" kern="1200"/>
            </a:br>
            <a:br>
              <a:rPr lang="en-US" sz="2400" kern="1200"/>
            </a:br>
            <a:br>
              <a:rPr lang="en-US" sz="2400"/>
            </a:br>
            <a:br>
              <a:rPr lang="en-US" sz="2400"/>
            </a:br>
            <a:br>
              <a:rPr lang="en-US" sz="2400"/>
            </a:br>
            <a:br>
              <a:rPr lang="en-US" sz="2400"/>
            </a:br>
            <a:br>
              <a:rPr lang="en-US" sz="2400"/>
            </a:br>
            <a:br>
              <a:rPr lang="en-US" sz="2400"/>
            </a:br>
            <a:endParaRPr lang="en-US" sz="2400" kern="1200">
              <a:latin typeface="+mj-lt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A330523-F25B-4007-B3E5-ABB5637D1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Grafika 4" descr="Nasmijano lice bez ispune">
            <a:extLst>
              <a:ext uri="{FF2B5EF4-FFF2-40B4-BE49-F238E27FC236}">
                <a16:creationId xmlns:a16="http://schemas.microsoft.com/office/drawing/2014/main" id="{EC38135E-8AD4-4C4E-9E55-5F9D9C570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72135" y="3685191"/>
            <a:ext cx="1999209" cy="1999209"/>
          </a:xfrm>
          <a:prstGeom prst="rect">
            <a:avLst/>
          </a:prstGeom>
        </p:spPr>
      </p:pic>
      <p:pic>
        <p:nvPicPr>
          <p:cNvPr id="3" name="Slika 4">
            <a:hlinkClick r:id="" action="ppaction://media"/>
            <a:extLst>
              <a:ext uri="{FF2B5EF4-FFF2-40B4-BE49-F238E27FC236}">
                <a16:creationId xmlns:a16="http://schemas.microsoft.com/office/drawing/2014/main" id="{C02FAE2E-2766-4354-8F22-5381A6EEC21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83106" y="2453941"/>
            <a:ext cx="4572000" cy="257175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E717E5B7-B6C3-40F1-9AE5-0D4265CA4B69}"/>
              </a:ext>
            </a:extLst>
          </p:cNvPr>
          <p:cNvSpPr txBox="1"/>
          <p:nvPr/>
        </p:nvSpPr>
        <p:spPr>
          <a:xfrm>
            <a:off x="1995377" y="5504121"/>
            <a:ext cx="497603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/>
              <a:t>Velimir </a:t>
            </a:r>
            <a:r>
              <a:rPr lang="hr-HR" err="1"/>
              <a:t>Šlogar,dipl.prof.povijesti</a:t>
            </a:r>
            <a:r>
              <a:rPr lang="hr-HR"/>
              <a:t> i geografije</a:t>
            </a:r>
          </a:p>
          <a:p>
            <a:endParaRPr lang="hr-HR"/>
          </a:p>
          <a:p>
            <a:r>
              <a:rPr lang="hr-HR"/>
              <a:t>Centar za odgoj i obrazovanje </a:t>
            </a:r>
          </a:p>
          <a:p>
            <a:r>
              <a:rPr lang="hr-HR"/>
              <a:t>Krapinske Toplice</a:t>
            </a:r>
          </a:p>
        </p:txBody>
      </p:sp>
    </p:spTree>
    <p:extLst>
      <p:ext uri="{BB962C8B-B14F-4D97-AF65-F5344CB8AC3E}">
        <p14:creationId xmlns:p14="http://schemas.microsoft.com/office/powerpoint/2010/main" val="389824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31683" y="4329280"/>
            <a:ext cx="9144000" cy="231741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spcBef>
                <a:spcPts val="0"/>
              </a:spcBef>
            </a:pPr>
            <a:r>
              <a:rPr lang="hr-HR" sz="2400">
                <a:ea typeface="+mj-lt"/>
                <a:cs typeface="+mj-lt"/>
              </a:rPr>
              <a:t>6.a razred GEOGRAFIJA – RADNI TJEDAN 30.3. - 3.4.2020.</a:t>
            </a:r>
            <a:br>
              <a:rPr lang="hr-HR" sz="2400">
                <a:ea typeface="+mj-lt"/>
                <a:cs typeface="+mj-lt"/>
              </a:rPr>
            </a:br>
            <a:br>
              <a:rPr lang="hr-HR" sz="2400">
                <a:ea typeface="+mj-lt"/>
                <a:cs typeface="+mj-lt"/>
              </a:rPr>
            </a:br>
            <a:endParaRPr lang="hr-HR" sz="2400">
              <a:ea typeface="+mj-lt"/>
              <a:cs typeface="+mj-lt"/>
            </a:endParaRPr>
          </a:p>
          <a:p>
            <a:pPr algn="l"/>
            <a:r>
              <a:rPr lang="hr-HR" sz="3600">
                <a:solidFill>
                  <a:schemeClr val="tx1"/>
                </a:solidFill>
                <a:ea typeface="+mj-lt"/>
                <a:cs typeface="+mj-lt"/>
              </a:rPr>
              <a:t>Danas ćemo obraditi jednu državu koja se nalazi u Srednjoj Americi. Uzmite atlas i pokušajte je pronaći na karti kontinenta SJEVERNE AMERIKE. </a:t>
            </a:r>
            <a:br>
              <a:rPr lang="hr-HR" sz="3600">
                <a:ea typeface="+mj-lt"/>
                <a:cs typeface="+mj-lt"/>
              </a:rPr>
            </a:br>
            <a:r>
              <a:rPr lang="hr-HR" sz="3600">
                <a:solidFill>
                  <a:schemeClr val="tx1"/>
                </a:solidFill>
                <a:ea typeface="+mj-lt"/>
                <a:cs typeface="+mj-lt"/>
              </a:rPr>
              <a:t>Malo ću Vam  pomoći, počinje na slovo M i susjedna je država SAD-u. </a:t>
            </a:r>
            <a:br>
              <a:rPr lang="hr-HR" sz="3600">
                <a:ea typeface="+mj-lt"/>
                <a:cs typeface="+mj-lt"/>
              </a:rPr>
            </a:br>
            <a:r>
              <a:rPr lang="hr-HR" sz="3600">
                <a:solidFill>
                  <a:schemeClr val="tx1"/>
                </a:solidFill>
                <a:ea typeface="+mj-lt"/>
                <a:cs typeface="+mj-lt"/>
              </a:rPr>
              <a:t>Odgovor je </a:t>
            </a:r>
            <a:r>
              <a:rPr lang="hr-HR" sz="3600">
                <a:solidFill>
                  <a:srgbClr val="FF0000"/>
                </a:solidFill>
                <a:ea typeface="+mj-lt"/>
                <a:cs typeface="+mj-lt"/>
              </a:rPr>
              <a:t>M </a:t>
            </a:r>
            <a:r>
              <a:rPr lang="hr-HR" sz="3600">
                <a:solidFill>
                  <a:schemeClr val="tx1"/>
                </a:solidFill>
                <a:cs typeface="Calibri Light"/>
              </a:rPr>
              <a:t>_ _ _ _ _ _</a:t>
            </a:r>
            <a:br>
              <a:rPr lang="hr-HR" sz="3600">
                <a:cs typeface="Calibri Light"/>
              </a:rPr>
            </a:br>
            <a:r>
              <a:rPr lang="hr-HR" sz="3600">
                <a:solidFill>
                  <a:srgbClr val="FF0000"/>
                </a:solidFill>
                <a:cs typeface="Calibri Light"/>
              </a:rPr>
              <a:t> uzmite bilježnice i ZAPIŠITE  naslo</a:t>
            </a:r>
            <a:r>
              <a:rPr lang="hr-HR" sz="4000">
                <a:solidFill>
                  <a:srgbClr val="FF0000"/>
                </a:solidFill>
                <a:cs typeface="Calibri Light"/>
              </a:rPr>
              <a:t>v</a:t>
            </a:r>
            <a:br>
              <a:rPr lang="hr-HR" sz="4000">
                <a:cs typeface="Calibri Light"/>
              </a:rPr>
            </a:br>
            <a:endParaRPr lang="hr-HR" sz="320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1471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F43559-E08C-4CE4-A16F-721F8D8C8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417" y="70909"/>
            <a:ext cx="7766936" cy="1646302"/>
          </a:xfrm>
        </p:spPr>
        <p:txBody>
          <a:bodyPr/>
          <a:lstStyle/>
          <a:p>
            <a:pPr algn="ctr"/>
            <a:r>
              <a:rPr lang="sr-Latn-RS" sz="6000">
                <a:solidFill>
                  <a:schemeClr val="tx1"/>
                </a:solidFill>
                <a:highlight>
                  <a:srgbClr val="FFFF00"/>
                </a:highlight>
              </a:rPr>
              <a:t>MEKSIKO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2B08B34-CC24-4588-942B-86228C899D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892" y="2279183"/>
            <a:ext cx="7766936" cy="3954399"/>
          </a:xfrm>
        </p:spPr>
        <p:txBody>
          <a:bodyPr/>
          <a:lstStyle/>
          <a:p>
            <a:endParaRPr lang="hr-HR"/>
          </a:p>
          <a:p>
            <a:endParaRPr lang="hr-HR"/>
          </a:p>
        </p:txBody>
      </p:sp>
      <p:pic>
        <p:nvPicPr>
          <p:cNvPr id="4" name="Slika 4" descr="Slika na kojoj se prikazuje cvijet, ptica, hrana, crtež&#10;&#10;Opis je generiran uz vrlo visoku pouzdanost">
            <a:extLst>
              <a:ext uri="{FF2B5EF4-FFF2-40B4-BE49-F238E27FC236}">
                <a16:creationId xmlns:a16="http://schemas.microsoft.com/office/drawing/2014/main" id="{1FFD9362-B9AD-470B-8C3A-1D9B90114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311" y="1655233"/>
            <a:ext cx="5851357" cy="3147486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CBA787D4-A6E0-445F-AE39-16EE061A94CA}"/>
              </a:ext>
            </a:extLst>
          </p:cNvPr>
          <p:cNvSpPr txBox="1"/>
          <p:nvPr/>
        </p:nvSpPr>
        <p:spPr>
          <a:xfrm>
            <a:off x="1863892" y="4962525"/>
            <a:ext cx="678180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3200">
                <a:solidFill>
                  <a:srgbClr val="FF0000"/>
                </a:solidFill>
              </a:rPr>
              <a:t>U bilježnice ispod naslova nacrtajte zastavu Meksika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070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7" descr="Slika na kojoj se prikazuje tekst, karta&#10;&#10;Opis je generiran uz vrlo visoku pouzdanost">
            <a:extLst>
              <a:ext uri="{FF2B5EF4-FFF2-40B4-BE49-F238E27FC236}">
                <a16:creationId xmlns:a16="http://schemas.microsoft.com/office/drawing/2014/main" id="{5FD3869B-07D5-4BC9-A8C6-5AD1AF70CC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1594" y="1201692"/>
            <a:ext cx="8067675" cy="4419600"/>
          </a:xfr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7390BAE-3188-4C6A-A9A8-9151C4D38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3959" y="576794"/>
            <a:ext cx="5007053" cy="593724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z="2800">
                <a:solidFill>
                  <a:srgbClr val="FF0000"/>
                </a:solidFill>
              </a:rPr>
              <a:t>ZAPIŠIMO U BILJEŽNICE :</a:t>
            </a:r>
          </a:p>
          <a:p>
            <a:r>
              <a:rPr lang="hr-HR" sz="2800">
                <a:highlight>
                  <a:srgbClr val="FFFF00"/>
                </a:highlight>
                <a:ea typeface="+mn-lt"/>
                <a:cs typeface="+mn-lt"/>
              </a:rPr>
              <a:t>USTROJ </a:t>
            </a:r>
            <a:r>
              <a:rPr lang="hr-HR" sz="2800">
                <a:ea typeface="+mn-lt"/>
                <a:cs typeface="+mn-lt"/>
              </a:rPr>
              <a:t>: </a:t>
            </a:r>
          </a:p>
          <a:p>
            <a:r>
              <a:rPr lang="hr-HR" sz="2800">
                <a:ea typeface="+mn-lt"/>
                <a:cs typeface="+mn-lt"/>
              </a:rPr>
              <a:t>podijeljena na savezne federalne jedinice</a:t>
            </a:r>
            <a:endParaRPr lang="hr-HR" sz="2800"/>
          </a:p>
          <a:p>
            <a:r>
              <a:rPr lang="hr-HR" sz="2800">
                <a:highlight>
                  <a:srgbClr val="FFFF00"/>
                </a:highlight>
                <a:ea typeface="+mn-lt"/>
                <a:cs typeface="+mn-lt"/>
              </a:rPr>
              <a:t>JEZIK</a:t>
            </a:r>
            <a:r>
              <a:rPr lang="hr-HR" sz="2800">
                <a:ea typeface="+mn-lt"/>
                <a:cs typeface="+mn-lt"/>
              </a:rPr>
              <a:t> - španjolski  </a:t>
            </a:r>
          </a:p>
          <a:p>
            <a:r>
              <a:rPr lang="hr-HR" sz="2800">
                <a:highlight>
                  <a:srgbClr val="FFFF00"/>
                </a:highlight>
                <a:ea typeface="+mn-lt"/>
                <a:cs typeface="+mn-lt"/>
              </a:rPr>
              <a:t>VJERA</a:t>
            </a:r>
            <a:r>
              <a:rPr lang="hr-HR" sz="2800">
                <a:ea typeface="+mn-lt"/>
                <a:cs typeface="+mn-lt"/>
              </a:rPr>
              <a:t> -rimokatolička</a:t>
            </a:r>
            <a:endParaRPr lang="hr-HR" sz="2800"/>
          </a:p>
          <a:p>
            <a:r>
              <a:rPr lang="hr-HR" sz="2800">
                <a:highlight>
                  <a:srgbClr val="FFFF00"/>
                </a:highlight>
                <a:ea typeface="+mn-lt"/>
                <a:cs typeface="+mn-lt"/>
              </a:rPr>
              <a:t>POLOŽAJ</a:t>
            </a:r>
            <a:r>
              <a:rPr lang="hr-HR" sz="2800">
                <a:ea typeface="+mn-lt"/>
                <a:cs typeface="+mn-lt"/>
              </a:rPr>
              <a:t> - povoljan prometni položaj </a:t>
            </a:r>
          </a:p>
          <a:p>
            <a:r>
              <a:rPr lang="hr-HR" sz="2800">
                <a:highlight>
                  <a:srgbClr val="FFFF00"/>
                </a:highlight>
              </a:rPr>
              <a:t>GLAVNI GRAD</a:t>
            </a:r>
            <a:r>
              <a:rPr lang="hr-HR" sz="2800"/>
              <a:t> : </a:t>
            </a:r>
          </a:p>
          <a:p>
            <a:r>
              <a:rPr lang="hr-HR" sz="2800"/>
              <a:t>Ciudad de Meksiko</a:t>
            </a:r>
          </a:p>
        </p:txBody>
      </p:sp>
    </p:spTree>
    <p:extLst>
      <p:ext uri="{BB962C8B-B14F-4D97-AF65-F5344CB8AC3E}">
        <p14:creationId xmlns:p14="http://schemas.microsoft.com/office/powerpoint/2010/main" val="316929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48B93F-8D31-4385-9916-0580750F8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09" y="123825"/>
            <a:ext cx="8596668" cy="1320800"/>
          </a:xfrm>
        </p:spPr>
        <p:txBody>
          <a:bodyPr/>
          <a:lstStyle/>
          <a:p>
            <a:r>
              <a:rPr lang="hr-HR">
                <a:solidFill>
                  <a:schemeClr val="tx1"/>
                </a:solidFill>
                <a:highlight>
                  <a:srgbClr val="00FF00"/>
                </a:highlight>
              </a:rPr>
              <a:t>PRIRODNO GEOGRAFSKE CJELINE</a:t>
            </a:r>
            <a:br>
              <a:rPr lang="hr-HR">
                <a:highlight>
                  <a:srgbClr val="00FF00"/>
                </a:highlight>
              </a:rPr>
            </a:br>
            <a:r>
              <a:rPr lang="hr-HR"/>
              <a:t>(</a:t>
            </a:r>
            <a:r>
              <a:rPr lang="hr-HR">
                <a:solidFill>
                  <a:srgbClr val="FF0000"/>
                </a:solidFill>
              </a:rPr>
              <a:t> </a:t>
            </a:r>
            <a:r>
              <a:rPr lang="hr-HR" sz="2400">
                <a:solidFill>
                  <a:srgbClr val="FF0000"/>
                </a:solidFill>
              </a:rPr>
              <a:t>zapišimo kao podnaslov u bilježnicu)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282503B-C3D5-4E98-A604-170FA5EB0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22389"/>
            <a:ext cx="8596668" cy="542382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hr-HR" sz="2800">
                <a:solidFill>
                  <a:srgbClr val="FF0000"/>
                </a:solidFill>
                <a:ea typeface="+mn-lt"/>
                <a:cs typeface="+mn-lt"/>
              </a:rPr>
              <a:t>Zapišimo i ovih para natuknica u bilježnicu</a:t>
            </a:r>
          </a:p>
          <a:p>
            <a:r>
              <a:rPr lang="hr-HR" sz="4000">
                <a:ea typeface="+mn-lt"/>
                <a:cs typeface="+mn-lt"/>
              </a:rPr>
              <a:t>1.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sz="3200">
                <a:highlight>
                  <a:srgbClr val="FFFF00"/>
                </a:highlight>
                <a:ea typeface="+mn-lt"/>
                <a:cs typeface="+mn-lt"/>
              </a:rPr>
              <a:t>MEKSIČKA VISORAVAN</a:t>
            </a:r>
            <a:endParaRPr lang="hr-HR" sz="3200">
              <a:highlight>
                <a:srgbClr val="FFFF00"/>
              </a:highlight>
            </a:endParaRPr>
          </a:p>
          <a:p>
            <a:r>
              <a:rPr lang="hr-HR" sz="3200">
                <a:ea typeface="+mn-lt"/>
                <a:cs typeface="+mn-lt"/>
              </a:rPr>
              <a:t>       - gusto naseljena</a:t>
            </a:r>
            <a:endParaRPr lang="hr-HR" sz="3200"/>
          </a:p>
          <a:p>
            <a:r>
              <a:rPr lang="hr-HR" sz="3200">
                <a:ea typeface="+mn-lt"/>
                <a:cs typeface="+mn-lt"/>
              </a:rPr>
              <a:t>       - umjerena klima, kukuruz </a:t>
            </a:r>
            <a:endParaRPr lang="hr-HR" sz="3200"/>
          </a:p>
          <a:p>
            <a:r>
              <a:rPr lang="hr-HR" sz="3200">
                <a:ea typeface="+mn-lt"/>
                <a:cs typeface="+mn-lt"/>
              </a:rPr>
              <a:t>       -glavni grad Ciudad de Mexico</a:t>
            </a:r>
          </a:p>
          <a:p>
            <a:r>
              <a:rPr lang="hr-HR" sz="3200">
                <a:ea typeface="+mn-lt"/>
                <a:cs typeface="+mn-lt"/>
              </a:rPr>
              <a:t>2. </a:t>
            </a:r>
            <a:r>
              <a:rPr lang="hr-HR" sz="3200">
                <a:highlight>
                  <a:srgbClr val="FFFF00"/>
                </a:highlight>
                <a:ea typeface="+mn-lt"/>
                <a:cs typeface="+mn-lt"/>
              </a:rPr>
              <a:t>PLANINSKI LANCI SIERRA MADRE ORIENTAL I OCCIDENTAL</a:t>
            </a:r>
          </a:p>
          <a:p>
            <a:r>
              <a:rPr lang="hr-HR" sz="3200">
                <a:ea typeface="+mn-lt"/>
                <a:cs typeface="+mn-lt"/>
              </a:rPr>
              <a:t>3. </a:t>
            </a:r>
            <a:r>
              <a:rPr lang="hr-HR" sz="3200">
                <a:highlight>
                  <a:srgbClr val="FFFF00"/>
                </a:highlight>
                <a:ea typeface="+mn-lt"/>
                <a:cs typeface="+mn-lt"/>
              </a:rPr>
              <a:t>POLUOTOK BAYA CALIFORNIA</a:t>
            </a:r>
          </a:p>
          <a:p>
            <a:r>
              <a:rPr lang="hr-HR" sz="3200">
                <a:ea typeface="+mn-lt"/>
                <a:cs typeface="+mn-lt"/>
              </a:rPr>
              <a:t>4. </a:t>
            </a:r>
            <a:r>
              <a:rPr lang="hr-HR" sz="3200">
                <a:highlight>
                  <a:srgbClr val="FFFF00"/>
                </a:highlight>
                <a:ea typeface="+mn-lt"/>
                <a:cs typeface="+mn-lt"/>
              </a:rPr>
              <a:t>POLUOTOK YUCATAN</a:t>
            </a:r>
            <a:endParaRPr lang="hr-HR" sz="3200">
              <a:highlight>
                <a:srgbClr val="FFFF00"/>
              </a:highlight>
            </a:endParaRPr>
          </a:p>
          <a:p>
            <a:r>
              <a:rPr lang="hr-HR" sz="3200">
                <a:solidFill>
                  <a:srgbClr val="FF0000"/>
                </a:solidFill>
              </a:rPr>
              <a:t>(Pokušajte navedene cjeline pronaći na karti)</a:t>
            </a:r>
          </a:p>
          <a:p>
            <a:endParaRPr lang="hr-HR" sz="3200"/>
          </a:p>
        </p:txBody>
      </p:sp>
    </p:spTree>
    <p:extLst>
      <p:ext uri="{BB962C8B-B14F-4D97-AF65-F5344CB8AC3E}">
        <p14:creationId xmlns:p14="http://schemas.microsoft.com/office/powerpoint/2010/main" val="312376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B73E703-92E0-41AA-A1FE-85C7214AA5E6}"/>
              </a:ext>
            </a:extLst>
          </p:cNvPr>
          <p:cNvSpPr txBox="1"/>
          <p:nvPr/>
        </p:nvSpPr>
        <p:spPr>
          <a:xfrm>
            <a:off x="676275" y="1400175"/>
            <a:ext cx="9163050" cy="53860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/>
              <a:t>- </a:t>
            </a:r>
            <a:r>
              <a:rPr lang="en-US" sz="2800"/>
              <a:t>OD IZNIMNOG ZNAČAJA ZA GOSPODARSTVO MEKSIKA VELIKA SU RUDNA BOGATSTVA,ALI I STRANI KAPITAL KOJI JE NAJVIŠE PRISUTAN OD STRANE SAD-a.</a:t>
            </a:r>
            <a:endParaRPr lang="sr-Latn-RS" sz="2800"/>
          </a:p>
          <a:p>
            <a:r>
              <a:rPr lang="en-US" sz="2800"/>
              <a:t>- OSIM RUDNIH BOGATSTVA ZA GOSPODARSTVO MEKSIKA VRLO SU BITNI POLJOPRIVREDA I TURIZAM.</a:t>
            </a:r>
          </a:p>
          <a:p>
            <a:r>
              <a:rPr lang="en-US" sz="2800"/>
              <a:t>- KUKURUZ JE NAJZNAČAJNIJA RATARSKA KULTURA, A OD IZNIMNE SU I VAŽNOSTI TROPSKO VOĆE ( AGRUMI - </a:t>
            </a:r>
            <a:r>
              <a:rPr lang="en-US" sz="2800" err="1">
                <a:solidFill>
                  <a:srgbClr val="FF0000"/>
                </a:solidFill>
              </a:rPr>
              <a:t>pokušaj</a:t>
            </a:r>
            <a:r>
              <a:rPr lang="en-US" sz="2800">
                <a:solidFill>
                  <a:srgbClr val="FF0000"/>
                </a:solidFill>
              </a:rPr>
              <a:t> se </a:t>
            </a:r>
            <a:r>
              <a:rPr lang="en-US" sz="2800" err="1">
                <a:solidFill>
                  <a:srgbClr val="FF0000"/>
                </a:solidFill>
              </a:rPr>
              <a:t>sjetiti</a:t>
            </a:r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US" sz="2800" err="1">
                <a:solidFill>
                  <a:srgbClr val="FF0000"/>
                </a:solidFill>
              </a:rPr>
              <a:t>koje</a:t>
            </a:r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US" sz="2800" err="1">
                <a:solidFill>
                  <a:srgbClr val="FF0000"/>
                </a:solidFill>
              </a:rPr>
              <a:t>su</a:t>
            </a:r>
            <a:r>
              <a:rPr lang="en-US" sz="2800">
                <a:solidFill>
                  <a:srgbClr val="FF0000"/>
                </a:solidFill>
              </a:rPr>
              <a:t> to </a:t>
            </a:r>
            <a:r>
              <a:rPr lang="en-US" sz="2800" err="1">
                <a:solidFill>
                  <a:srgbClr val="FF0000"/>
                </a:solidFill>
              </a:rPr>
              <a:t>vrste</a:t>
            </a:r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US" sz="2800" err="1">
                <a:solidFill>
                  <a:srgbClr val="FF0000"/>
                </a:solidFill>
              </a:rPr>
              <a:t>voća</a:t>
            </a:r>
            <a:r>
              <a:rPr lang="en-US" sz="2800"/>
              <a:t>), A UZGAJAJU SE JOŠ KAVA I  BANANE.</a:t>
            </a:r>
          </a:p>
          <a:p>
            <a:r>
              <a:rPr lang="en-US" sz="2800"/>
              <a:t>- TURIZAM JE RAZVIJEN OKO OSTATAKA INDIJANSKIH CIVILIZACIJA I PREKRASNIH PJEŠĆANIH PLAŽA.</a:t>
            </a:r>
          </a:p>
          <a:p>
            <a:endParaRPr lang="en-US">
              <a:solidFill>
                <a:srgbClr val="000000"/>
              </a:solidFill>
            </a:endParaRPr>
          </a:p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507743BC-E537-4F3E-B37B-04A176E7AB24}"/>
              </a:ext>
            </a:extLst>
          </p:cNvPr>
          <p:cNvSpPr txBox="1"/>
          <p:nvPr/>
        </p:nvSpPr>
        <p:spPr>
          <a:xfrm>
            <a:off x="1285875" y="390525"/>
            <a:ext cx="6038850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highlight>
                  <a:srgbClr val="FFFF00"/>
                </a:highlight>
              </a:rPr>
              <a:t>GOSPODARSTVO</a:t>
            </a:r>
          </a:p>
          <a:p>
            <a:r>
              <a:rPr lang="en-US">
                <a:solidFill>
                  <a:srgbClr val="FF0000"/>
                </a:solidFill>
              </a:rPr>
              <a:t>( </a:t>
            </a:r>
            <a:r>
              <a:rPr lang="en-US" err="1">
                <a:solidFill>
                  <a:srgbClr val="FF0000"/>
                </a:solidFill>
              </a:rPr>
              <a:t>zapiši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err="1">
                <a:solidFill>
                  <a:srgbClr val="FF0000"/>
                </a:solidFill>
              </a:rPr>
              <a:t>kao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err="1">
                <a:solidFill>
                  <a:srgbClr val="FF0000"/>
                </a:solidFill>
              </a:rPr>
              <a:t>podnaslov</a:t>
            </a:r>
            <a:r>
              <a:rPr lang="en-US">
                <a:solidFill>
                  <a:srgbClr val="FF0000"/>
                </a:solidFill>
              </a:rPr>
              <a:t> u </a:t>
            </a:r>
            <a:r>
              <a:rPr lang="en-US" err="1">
                <a:solidFill>
                  <a:srgbClr val="FF0000"/>
                </a:solidFill>
              </a:rPr>
              <a:t>bilježnicu</a:t>
            </a:r>
            <a:r>
              <a:rPr lang="en-US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1788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F6C47F-3895-4B38-BA98-0AC45959A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4517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>
                <a:solidFill>
                  <a:srgbClr val="FF0000"/>
                </a:solidFill>
                <a:ea typeface="+mj-lt"/>
                <a:cs typeface="+mj-lt"/>
              </a:rPr>
              <a:t>(slijedećih par natuknica zapišimo u bilježnice )</a:t>
            </a:r>
            <a:endParaRPr lang="en-US" sz="2800">
              <a:ea typeface="+mj-lt"/>
              <a:cs typeface="+mj-lt"/>
            </a:endParaRPr>
          </a:p>
          <a:p>
            <a:pPr>
              <a:spcBef>
                <a:spcPts val="0"/>
              </a:spcBef>
            </a:pPr>
            <a:r>
              <a:rPr lang="en-US" sz="2800">
                <a:solidFill>
                  <a:schemeClr val="tx1"/>
                </a:solidFill>
                <a:highlight>
                  <a:srgbClr val="FFFF00"/>
                </a:highlight>
                <a:ea typeface="+mj-lt"/>
                <a:cs typeface="+mj-lt"/>
              </a:rPr>
              <a:t>RUDNA BOGATSTVA </a:t>
            </a:r>
            <a:r>
              <a:rPr lang="en-US" sz="2800">
                <a:solidFill>
                  <a:schemeClr val="tx1"/>
                </a:solidFill>
                <a:ea typeface="+mj-lt"/>
                <a:cs typeface="+mj-lt"/>
              </a:rPr>
              <a:t>                          </a:t>
            </a:r>
            <a:br>
              <a:rPr lang="en-US" sz="2800">
                <a:solidFill>
                  <a:schemeClr val="tx1"/>
                </a:solidFill>
                <a:ea typeface="+mj-lt"/>
                <a:cs typeface="+mj-lt"/>
              </a:rPr>
            </a:br>
            <a:r>
              <a:rPr lang="en-US" sz="2800">
                <a:solidFill>
                  <a:schemeClr val="tx1"/>
                </a:solidFill>
                <a:ea typeface="+mj-lt"/>
                <a:cs typeface="+mj-lt"/>
              </a:rPr>
              <a:t>  - olovo, ugljen, bakar,                                  </a:t>
            </a:r>
            <a:br>
              <a:rPr lang="en-US" sz="2800">
                <a:solidFill>
                  <a:schemeClr val="tx1"/>
                </a:solidFill>
                <a:ea typeface="+mj-lt"/>
                <a:cs typeface="+mj-lt"/>
              </a:rPr>
            </a:br>
            <a:r>
              <a:rPr lang="en-US" sz="2800">
                <a:solidFill>
                  <a:schemeClr val="tx1"/>
                </a:solidFill>
                <a:ea typeface="+mj-lt"/>
                <a:cs typeface="+mj-lt"/>
              </a:rPr>
              <a:t>     željezne rude</a:t>
            </a:r>
            <a:br>
              <a:rPr lang="en-US" sz="2800">
                <a:solidFill>
                  <a:schemeClr val="tx1"/>
                </a:solidFill>
                <a:ea typeface="+mj-lt"/>
                <a:cs typeface="+mj-lt"/>
              </a:rPr>
            </a:br>
            <a:r>
              <a:rPr lang="en-US" sz="2800">
                <a:solidFill>
                  <a:schemeClr val="tx1"/>
                </a:solidFill>
                <a:ea typeface="+mj-lt"/>
                <a:cs typeface="+mj-lt"/>
              </a:rPr>
              <a:t>  - srebro i zlato</a:t>
            </a:r>
            <a:br>
              <a:rPr lang="en-US" sz="2800">
                <a:solidFill>
                  <a:schemeClr val="tx1"/>
                </a:solidFill>
                <a:ea typeface="+mj-lt"/>
                <a:cs typeface="+mj-lt"/>
              </a:rPr>
            </a:br>
            <a:r>
              <a:rPr lang="en-US" sz="2800">
                <a:solidFill>
                  <a:schemeClr val="tx1"/>
                </a:solidFill>
                <a:ea typeface="+mj-lt"/>
                <a:cs typeface="+mj-lt"/>
              </a:rPr>
              <a:t>  - nafta (Meksički zaljev)</a:t>
            </a:r>
          </a:p>
          <a:p>
            <a:pPr>
              <a:spcBef>
                <a:spcPts val="0"/>
              </a:spcBef>
            </a:pPr>
            <a:r>
              <a:rPr lang="en-US" sz="2800">
                <a:solidFill>
                  <a:schemeClr val="tx1"/>
                </a:solidFill>
                <a:highlight>
                  <a:srgbClr val="FFFF00"/>
                </a:highlight>
                <a:ea typeface="+mj-lt"/>
                <a:cs typeface="+mj-lt"/>
              </a:rPr>
              <a:t>POLJOPRIVREDA</a:t>
            </a:r>
          </a:p>
          <a:p>
            <a:pPr>
              <a:spcBef>
                <a:spcPts val="0"/>
              </a:spcBef>
            </a:pPr>
            <a:r>
              <a:rPr lang="en-US" sz="2800">
                <a:solidFill>
                  <a:schemeClr val="tx1"/>
                </a:solidFill>
              </a:rPr>
              <a:t>-žitarice (kukuruz), voće i povrće</a:t>
            </a:r>
            <a:endParaRPr lang="en-US" sz="2800">
              <a:solidFill>
                <a:schemeClr val="tx1"/>
              </a:solidFill>
              <a:ea typeface="+mj-lt"/>
              <a:cs typeface="+mj-lt"/>
            </a:endParaRPr>
          </a:p>
          <a:p>
            <a:pPr>
              <a:spcBef>
                <a:spcPts val="0"/>
              </a:spcBef>
            </a:pPr>
            <a:r>
              <a:rPr lang="en-US" sz="2800">
                <a:solidFill>
                  <a:schemeClr val="tx1"/>
                </a:solidFill>
              </a:rPr>
              <a:t>-tropi – agrumi, kava, banane, šećerna trska</a:t>
            </a:r>
            <a:endParaRPr lang="en-US" sz="2800">
              <a:solidFill>
                <a:schemeClr val="tx1"/>
              </a:solidFill>
              <a:ea typeface="+mj-lt"/>
              <a:cs typeface="+mj-lt"/>
            </a:endParaRPr>
          </a:p>
          <a:p>
            <a:pPr>
              <a:spcBef>
                <a:spcPts val="0"/>
              </a:spcBef>
            </a:pPr>
            <a:r>
              <a:rPr lang="en-US" sz="2800">
                <a:solidFill>
                  <a:schemeClr val="tx1"/>
                </a:solidFill>
                <a:highlight>
                  <a:srgbClr val="FFFF00"/>
                </a:highlight>
                <a:ea typeface="+mj-lt"/>
                <a:cs typeface="+mj-lt"/>
              </a:rPr>
              <a:t>TURIZAM</a:t>
            </a:r>
          </a:p>
          <a:p>
            <a:pPr>
              <a:spcBef>
                <a:spcPts val="0"/>
              </a:spcBef>
            </a:pPr>
            <a:r>
              <a:rPr lang="en-US" sz="2800">
                <a:solidFill>
                  <a:schemeClr val="tx1"/>
                </a:solidFill>
              </a:rPr>
              <a:t>-ostatci indijanskih civilizacija – Maya, Azteka, Tolteka</a:t>
            </a:r>
            <a:endParaRPr lang="en-US" sz="2800">
              <a:solidFill>
                <a:schemeClr val="tx1"/>
              </a:solidFill>
              <a:ea typeface="+mj-lt"/>
              <a:cs typeface="+mj-lt"/>
            </a:endParaRPr>
          </a:p>
          <a:p>
            <a:pPr>
              <a:spcBef>
                <a:spcPts val="0"/>
              </a:spcBef>
            </a:pPr>
            <a:r>
              <a:rPr lang="en-US" sz="2800">
                <a:solidFill>
                  <a:schemeClr val="tx1"/>
                </a:solidFill>
              </a:rPr>
              <a:t>-kupališni turizam – Cancun, Acapulco</a:t>
            </a:r>
            <a:endParaRPr lang="en-US" sz="2800">
              <a:solidFill>
                <a:schemeClr val="tx1"/>
              </a:solidFill>
              <a:ea typeface="+mj-lt"/>
              <a:cs typeface="+mj-lt"/>
            </a:endParaRPr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566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2" descr="Slika na kojoj se prikazuje zgrada, na otvorenom, kamen, toranj&#10;&#10;Opis je generiran uz vrlo visoku pouzdanost">
            <a:extLst>
              <a:ext uri="{FF2B5EF4-FFF2-40B4-BE49-F238E27FC236}">
                <a16:creationId xmlns:a16="http://schemas.microsoft.com/office/drawing/2014/main" id="{C14FCE32-59FE-4187-B667-CB8D08BF1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525" y="889342"/>
            <a:ext cx="3781425" cy="2193241"/>
          </a:xfrm>
          <a:prstGeom prst="rect">
            <a:avLst/>
          </a:prstGeom>
        </p:spPr>
      </p:pic>
      <p:pic>
        <p:nvPicPr>
          <p:cNvPr id="4" name="Slika 4" descr="Slika na kojoj se prikazuje na otvorenom, voda, čamac, plaža&#10;&#10;Opis je generiran uz vrlo visoku pouzdanost">
            <a:extLst>
              <a:ext uri="{FF2B5EF4-FFF2-40B4-BE49-F238E27FC236}">
                <a16:creationId xmlns:a16="http://schemas.microsoft.com/office/drawing/2014/main" id="{ACFDF893-51B2-4CFA-AF90-7397745CE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3782700"/>
            <a:ext cx="3533775" cy="2321550"/>
          </a:xfrm>
          <a:prstGeom prst="rect">
            <a:avLst/>
          </a:prstGeom>
        </p:spPr>
      </p:pic>
      <p:pic>
        <p:nvPicPr>
          <p:cNvPr id="6" name="Slika 6" descr="Slika na kojoj se prikazuje planina, trava, na otvorenom, ljudi&#10;&#10;Opis je generiran uz vrlo visoku pouzdanost">
            <a:extLst>
              <a:ext uri="{FF2B5EF4-FFF2-40B4-BE49-F238E27FC236}">
                <a16:creationId xmlns:a16="http://schemas.microsoft.com/office/drawing/2014/main" id="{E1F81A54-E3EE-4BC0-9323-16940A213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50" y="727365"/>
            <a:ext cx="3305175" cy="2355270"/>
          </a:xfrm>
          <a:prstGeom prst="rect">
            <a:avLst/>
          </a:prstGeom>
        </p:spPr>
      </p:pic>
      <p:pic>
        <p:nvPicPr>
          <p:cNvPr id="8" name="Slika 8" descr="Slika na kojoj se prikazuje voda, na otvorenom, plaža, priroda&#10;&#10;Opis je generiran uz vrlo visoku pouzdanost">
            <a:extLst>
              <a:ext uri="{FF2B5EF4-FFF2-40B4-BE49-F238E27FC236}">
                <a16:creationId xmlns:a16="http://schemas.microsoft.com/office/drawing/2014/main" id="{7B60681F-79D9-4EE8-9194-00DFEA0D0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225" y="3842346"/>
            <a:ext cx="3533775" cy="2259409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1CE1C8F8-5CB9-4F1F-AB5B-93DC7B8FFFE5}"/>
              </a:ext>
            </a:extLst>
          </p:cNvPr>
          <p:cNvSpPr txBox="1"/>
          <p:nvPr/>
        </p:nvSpPr>
        <p:spPr>
          <a:xfrm>
            <a:off x="609600" y="30861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r-HR"/>
              <a:t>AZTECI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D1090E7A-76B2-47FE-9FB5-3462A95F7135}"/>
              </a:ext>
            </a:extLst>
          </p:cNvPr>
          <p:cNvSpPr txBox="1"/>
          <p:nvPr/>
        </p:nvSpPr>
        <p:spPr>
          <a:xfrm>
            <a:off x="4848225" y="30861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r-HR"/>
              <a:t>MAYE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2D69DD0D-58D7-40A4-950C-3BCE3180AC39}"/>
              </a:ext>
            </a:extLst>
          </p:cNvPr>
          <p:cNvSpPr txBox="1"/>
          <p:nvPr/>
        </p:nvSpPr>
        <p:spPr>
          <a:xfrm>
            <a:off x="4848225" y="610552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r-HR"/>
              <a:t>ACAPULCO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DB4BDC99-545B-4C31-B514-CF2A5EE55A11}"/>
              </a:ext>
            </a:extLst>
          </p:cNvPr>
          <p:cNvSpPr txBox="1"/>
          <p:nvPr/>
        </p:nvSpPr>
        <p:spPr>
          <a:xfrm>
            <a:off x="352425" y="257175"/>
            <a:ext cx="870585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000">
                <a:solidFill>
                  <a:srgbClr val="FF0000"/>
                </a:solidFill>
              </a:rPr>
              <a:t>Promotri slike i razmisli kojoj vrsti turizma pripada svaka od njih</a:t>
            </a:r>
            <a:endParaRPr lang="sr-Latn-RS" sz="2000">
              <a:solidFill>
                <a:srgbClr val="FF0000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2A5284A7-EF68-47A1-AC5A-D455B6F9C2F8}"/>
              </a:ext>
            </a:extLst>
          </p:cNvPr>
          <p:cNvSpPr txBox="1"/>
          <p:nvPr/>
        </p:nvSpPr>
        <p:spPr>
          <a:xfrm>
            <a:off x="523875" y="6248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r-HR"/>
              <a:t>CANCUN</a:t>
            </a:r>
          </a:p>
        </p:txBody>
      </p:sp>
    </p:spTree>
    <p:extLst>
      <p:ext uri="{BB962C8B-B14F-4D97-AF65-F5344CB8AC3E}">
        <p14:creationId xmlns:p14="http://schemas.microsoft.com/office/powerpoint/2010/main" val="9054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EB9455-CC73-43A4-B68A-D6EF923DC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559" y="133350"/>
            <a:ext cx="8596668" cy="996950"/>
          </a:xfrm>
        </p:spPr>
        <p:txBody>
          <a:bodyPr>
            <a:normAutofit/>
          </a:bodyPr>
          <a:lstStyle/>
          <a:p>
            <a:r>
              <a:rPr lang="hr-HR" sz="2800">
                <a:solidFill>
                  <a:schemeClr val="tx1"/>
                </a:solidFill>
                <a:highlight>
                  <a:srgbClr val="FFFF00"/>
                </a:highlight>
              </a:rPr>
              <a:t>STANOVNIŠTVO</a:t>
            </a:r>
            <a:r>
              <a:rPr lang="hr-HR" sz="2800"/>
              <a:t> </a:t>
            </a:r>
            <a:br>
              <a:rPr lang="hr-HR" sz="2800"/>
            </a:br>
            <a:r>
              <a:rPr lang="hr-HR" sz="2400">
                <a:solidFill>
                  <a:srgbClr val="FF0000"/>
                </a:solidFill>
              </a:rPr>
              <a:t>(zapiši kao podnaslov u bilježnicu ) 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92BCA9B-C5CB-44DC-AE8D-F34A8A0F1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34" y="1131889"/>
            <a:ext cx="11587518" cy="559527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hr-HR"/>
              <a:t>-</a:t>
            </a:r>
            <a:r>
              <a:rPr lang="hr-HR" sz="2400"/>
              <a:t> 129 milijuna stanovnika</a:t>
            </a:r>
          </a:p>
          <a:p>
            <a:r>
              <a:rPr lang="hr-HR" sz="2400"/>
              <a:t>- 11 država po broju stanovnika u svijetu</a:t>
            </a:r>
          </a:p>
          <a:p>
            <a:r>
              <a:rPr lang="hr-HR" sz="2400"/>
              <a:t>- visoki prirodni prirast </a:t>
            </a:r>
            <a:r>
              <a:rPr lang="hr-HR" sz="2400">
                <a:solidFill>
                  <a:srgbClr val="FF0000"/>
                </a:solidFill>
              </a:rPr>
              <a:t>( razmisli što to znači )</a:t>
            </a:r>
          </a:p>
          <a:p>
            <a:r>
              <a:rPr lang="hr-HR" sz="2400"/>
              <a:t>- to znači da ima puno više rođenih nego umrlih i na taj način se prirodnim putem povećava broj stanovnika</a:t>
            </a:r>
          </a:p>
          <a:p>
            <a:r>
              <a:rPr lang="hr-HR" sz="2400"/>
              <a:t>- 75 % stanovnika živi u gradovima</a:t>
            </a:r>
          </a:p>
          <a:p>
            <a:r>
              <a:rPr lang="hr-HR" sz="2400"/>
              <a:t>- gradovi su prenaseljeni </a:t>
            </a:r>
          </a:p>
          <a:p>
            <a:r>
              <a:rPr lang="hr-HR" sz="2400"/>
              <a:t>- brojna siromašna naselja koja se zovu FAVELE u kojima vlada velika nezaposlenost i siromaštvo</a:t>
            </a:r>
          </a:p>
          <a:p>
            <a:r>
              <a:rPr lang="hr-HR">
                <a:solidFill>
                  <a:srgbClr val="FF0000"/>
                </a:solidFill>
                <a:ea typeface="+mn-lt"/>
                <a:cs typeface="+mn-lt"/>
              </a:rPr>
              <a:t>ZAPIŠIMO U BILJEŽNICE</a:t>
            </a:r>
            <a:endParaRPr lang="en-US">
              <a:solidFill>
                <a:srgbClr val="FF0000"/>
              </a:solidFill>
              <a:ea typeface="+mn-lt"/>
              <a:cs typeface="+mn-lt"/>
            </a:endParaRPr>
          </a:p>
          <a:p>
            <a:r>
              <a:rPr lang="hr-HR" sz="2800">
                <a:ea typeface="+mn-lt"/>
                <a:cs typeface="+mn-lt"/>
              </a:rPr>
              <a:t>- 75% stanovnika živi u gradovima</a:t>
            </a:r>
          </a:p>
          <a:p>
            <a:r>
              <a:rPr lang="hr-HR" sz="2800">
                <a:ea typeface="+mn-lt"/>
                <a:cs typeface="+mn-lt"/>
              </a:rPr>
              <a:t>- FAVELE - siromašne gradske četvrti</a:t>
            </a:r>
          </a:p>
          <a:p>
            <a:endParaRPr lang="hr-HR" sz="2800"/>
          </a:p>
        </p:txBody>
      </p:sp>
    </p:spTree>
    <p:extLst>
      <p:ext uri="{BB962C8B-B14F-4D97-AF65-F5344CB8AC3E}">
        <p14:creationId xmlns:p14="http://schemas.microsoft.com/office/powerpoint/2010/main" val="6995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Široki zaslon</PresentationFormat>
  <Slides>10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Facet</vt:lpstr>
      <vt:lpstr>6.a razred GEOGRAFIJA – RADNI TJEDAN 30.3. - 3.4.2020.  </vt:lpstr>
      <vt:lpstr>6.a razred GEOGRAFIJA – RADNI TJEDAN 30.3. - 3.4.2020.   Danas ćemo obraditi jednu državu koja se nalazi u Srednjoj Americi. Uzmite atlas i pokušajte je pronaći na karti kontinenta SJEVERNE AMERIKE.  Malo ću Vam  pomoći, počinje na slovo M i susjedna je država SAD-u.  Odgovor je M _ _ _ _ _ _  uzmite bilježnice i ZAPIŠITE  naslov </vt:lpstr>
      <vt:lpstr>MEKSIKO</vt:lpstr>
      <vt:lpstr>PowerPoint prezentacija</vt:lpstr>
      <vt:lpstr>PRIRODNO GEOGRAFSKE CJELINE ( zapišimo kao podnaslov u bilježnicu)</vt:lpstr>
      <vt:lpstr>PowerPoint prezentacija</vt:lpstr>
      <vt:lpstr>(slijedećih par natuknica zapišimo u bilježnice ) RUDNA BOGATSTVA                              - olovo, ugljen, bakar,                                        željezne rude   - srebro i zlato   - nafta (Meksički zaljev) POLJOPRIVREDA -žitarice (kukuruz), voće i povrće -tropi – agrumi, kava, banane, šećerna trska TURIZAM -ostatci indijanskih civilizacija – Maya, Azteka, Tolteka -kupališni turizam – Cancun, Acapulco </vt:lpstr>
      <vt:lpstr>PowerPoint prezentacija</vt:lpstr>
      <vt:lpstr>STANOVNIŠTVO  (zapiši kao podnaslov u bilježnicu ) </vt:lpstr>
      <vt:lpstr>Za ponavljanje pogledajte kratak filmić na youtubeu na slijedećem linku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/>
  <cp:revision>126</cp:revision>
  <dcterms:created xsi:type="dcterms:W3CDTF">2020-03-24T17:59:06Z</dcterms:created>
  <dcterms:modified xsi:type="dcterms:W3CDTF">2020-03-25T17:11:00Z</dcterms:modified>
</cp:coreProperties>
</file>