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mp4" ContentType="video/mp4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74" r:id="rId4"/>
    <p:sldId id="275" r:id="rId5"/>
    <p:sldId id="260" r:id="rId6"/>
    <p:sldId id="261" r:id="rId7"/>
    <p:sldId id="279" r:id="rId8"/>
    <p:sldId id="257" r:id="rId9"/>
    <p:sldId id="281" r:id="rId10"/>
    <p:sldId id="258" r:id="rId11"/>
    <p:sldId id="259" r:id="rId12"/>
    <p:sldId id="272" r:id="rId13"/>
    <p:sldId id="278" r:id="rId14"/>
    <p:sldId id="280" r:id="rId15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  <a:srgbClr val="FF3300"/>
    <a:srgbClr val="1C1C1C"/>
    <a:srgbClr val="292929"/>
    <a:srgbClr val="000080"/>
    <a:srgbClr val="CC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6" autoAdjust="0"/>
    <p:restoredTop sz="94664" autoAdjust="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19">
            <a:extLst>
              <a:ext uri="{FF2B5EF4-FFF2-40B4-BE49-F238E27FC236}">
                <a16:creationId xmlns:a16="http://schemas.microsoft.com/office/drawing/2014/main" id="{074F6B75-27B9-4A0F-8BA5-DE9B8A094DA3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sr-Latn-RS" b="0">
              <a:latin typeface="Georgia" panose="02040502050405020303" pitchFamily="18" charset="0"/>
            </a:endParaRPr>
          </a:p>
        </p:txBody>
      </p:sp>
      <p:sp>
        <p:nvSpPr>
          <p:cNvPr id="5" name="Pravokutnik 20">
            <a:extLst>
              <a:ext uri="{FF2B5EF4-FFF2-40B4-BE49-F238E27FC236}">
                <a16:creationId xmlns:a16="http://schemas.microsoft.com/office/drawing/2014/main" id="{E1B2F0BD-53AA-4CCD-A617-E8FED15402AD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sr-Latn-RS" b="0">
              <a:latin typeface="Georgia" panose="02040502050405020303" pitchFamily="18" charset="0"/>
            </a:endParaRPr>
          </a:p>
        </p:txBody>
      </p:sp>
      <p:sp>
        <p:nvSpPr>
          <p:cNvPr id="6" name="Pravokutnik 21">
            <a:extLst>
              <a:ext uri="{FF2B5EF4-FFF2-40B4-BE49-F238E27FC236}">
                <a16:creationId xmlns:a16="http://schemas.microsoft.com/office/drawing/2014/main" id="{E7842651-C737-4C7B-BA61-43EFC68DBE73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sr-Latn-RS" b="0">
              <a:latin typeface="Georgia" panose="02040502050405020303" pitchFamily="18" charset="0"/>
            </a:endParaRPr>
          </a:p>
        </p:txBody>
      </p:sp>
      <p:sp>
        <p:nvSpPr>
          <p:cNvPr id="7" name="Pravokutnik 23">
            <a:extLst>
              <a:ext uri="{FF2B5EF4-FFF2-40B4-BE49-F238E27FC236}">
                <a16:creationId xmlns:a16="http://schemas.microsoft.com/office/drawing/2014/main" id="{EECA4605-1741-4373-91AD-3E793759A99E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sr-Latn-RS" b="0">
              <a:latin typeface="Georgia" panose="02040502050405020303" pitchFamily="18" charset="0"/>
            </a:endParaRPr>
          </a:p>
        </p:txBody>
      </p:sp>
      <p:sp>
        <p:nvSpPr>
          <p:cNvPr id="10" name="Pravokutnik 9">
            <a:extLst>
              <a:ext uri="{FF2B5EF4-FFF2-40B4-BE49-F238E27FC236}">
                <a16:creationId xmlns:a16="http://schemas.microsoft.com/office/drawing/2014/main" id="{12C950E7-1DF7-4B81-8103-1FE17C6311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latin typeface="+mn-lt"/>
            </a:endParaRPr>
          </a:p>
        </p:txBody>
      </p:sp>
      <p:sp>
        <p:nvSpPr>
          <p:cNvPr id="11" name="Ravni poveznik 10">
            <a:extLst>
              <a:ext uri="{FF2B5EF4-FFF2-40B4-BE49-F238E27FC236}">
                <a16:creationId xmlns:a16="http://schemas.microsoft.com/office/drawing/2014/main" id="{9AA47686-8353-44E8-A87C-9D96282A79DF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latin typeface="+mn-lt"/>
            </a:endParaRPr>
          </a:p>
        </p:txBody>
      </p:sp>
      <p:sp>
        <p:nvSpPr>
          <p:cNvPr id="12" name="Pravokutnik 11">
            <a:extLst>
              <a:ext uri="{FF2B5EF4-FFF2-40B4-BE49-F238E27FC236}">
                <a16:creationId xmlns:a16="http://schemas.microsoft.com/office/drawing/2014/main" id="{27B6ACC1-2AB9-405B-80AB-C2442B0F05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dirty="0">
              <a:latin typeface="+mn-lt"/>
            </a:endParaRPr>
          </a:p>
        </p:txBody>
      </p:sp>
      <p:sp>
        <p:nvSpPr>
          <p:cNvPr id="13" name="Elipsa 12">
            <a:extLst>
              <a:ext uri="{FF2B5EF4-FFF2-40B4-BE49-F238E27FC236}">
                <a16:creationId xmlns:a16="http://schemas.microsoft.com/office/drawing/2014/main" id="{05573364-FB4B-4FEF-B10C-F2CA1C5732DB}"/>
              </a:ext>
            </a:extLst>
          </p:cNvPr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14" name="Elipsa 13">
            <a:extLst>
              <a:ext uri="{FF2B5EF4-FFF2-40B4-BE49-F238E27FC236}">
                <a16:creationId xmlns:a16="http://schemas.microsoft.com/office/drawing/2014/main" id="{9B7EC6C0-80C6-42C8-9381-C0C8FB5BDBF1}"/>
              </a:ext>
            </a:extLst>
          </p:cNvPr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r-HR"/>
              <a:t>Kliknite da biste uredili stil podnaslova matrice</a:t>
            </a:r>
            <a:endParaRPr lang="en-US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15" name="Rezervirano mjesto datuma 27">
            <a:extLst>
              <a:ext uri="{FF2B5EF4-FFF2-40B4-BE49-F238E27FC236}">
                <a16:creationId xmlns:a16="http://schemas.microsoft.com/office/drawing/2014/main" id="{A254836C-87CE-4203-A34D-28EEEA863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E890B-7048-46CB-B9D3-9543F670701F}" type="datetimeFigureOut">
              <a:rPr lang="sr-Latn-CS"/>
              <a:pPr>
                <a:defRPr/>
              </a:pPr>
              <a:t>27.5.2020.</a:t>
            </a:fld>
            <a:endParaRPr lang="hr-HR"/>
          </a:p>
        </p:txBody>
      </p:sp>
      <p:sp>
        <p:nvSpPr>
          <p:cNvPr id="16" name="Rezervirano mjesto podnožja 16">
            <a:extLst>
              <a:ext uri="{FF2B5EF4-FFF2-40B4-BE49-F238E27FC236}">
                <a16:creationId xmlns:a16="http://schemas.microsoft.com/office/drawing/2014/main" id="{FFFA684D-1CE9-4A7C-BAFC-008D9ECE0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7" name="Rezervirano mjesto broja slajda 28">
            <a:extLst>
              <a:ext uri="{FF2B5EF4-FFF2-40B4-BE49-F238E27FC236}">
                <a16:creationId xmlns:a16="http://schemas.microsoft.com/office/drawing/2014/main" id="{F56AC994-2237-4569-9B5F-2EB5B723F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114BAD5A-E38B-48F6-8504-42CD333BBD75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5469860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62024CA-CB69-40C6-B729-5E2A82831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7C8B3-56F1-4A04-BD60-E57CF845DFBB}" type="datetimeFigureOut">
              <a:rPr lang="sr-Latn-CS"/>
              <a:pPr>
                <a:defRPr/>
              </a:pPr>
              <a:t>27.5.2020.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E2A4D44-ED2E-4486-84DB-AF701BC13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6A901E7-B31C-495F-8195-CFDA0AA84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2950E4-EF28-4EB2-BFC3-449B8A155F45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538487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19">
            <a:extLst>
              <a:ext uri="{FF2B5EF4-FFF2-40B4-BE49-F238E27FC236}">
                <a16:creationId xmlns:a16="http://schemas.microsoft.com/office/drawing/2014/main" id="{0F5655FD-00A1-4229-91C7-DBC8FB255752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sr-Latn-RS" b="0">
              <a:latin typeface="Georgia" panose="02040502050405020303" pitchFamily="18" charset="0"/>
            </a:endParaRPr>
          </a:p>
        </p:txBody>
      </p:sp>
      <p:sp>
        <p:nvSpPr>
          <p:cNvPr id="5" name="Pravokutnik 20">
            <a:extLst>
              <a:ext uri="{FF2B5EF4-FFF2-40B4-BE49-F238E27FC236}">
                <a16:creationId xmlns:a16="http://schemas.microsoft.com/office/drawing/2014/main" id="{1CA62631-8184-4C23-937C-9D0D3C9BA1B6}"/>
              </a:ext>
            </a:extLst>
          </p:cNvPr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sr-Latn-RS" b="0">
              <a:latin typeface="Georgia" panose="02040502050405020303" pitchFamily="18" charset="0"/>
            </a:endParaRPr>
          </a:p>
        </p:txBody>
      </p:sp>
      <p:sp>
        <p:nvSpPr>
          <p:cNvPr id="6" name="Pravokutnik 21">
            <a:extLst>
              <a:ext uri="{FF2B5EF4-FFF2-40B4-BE49-F238E27FC236}">
                <a16:creationId xmlns:a16="http://schemas.microsoft.com/office/drawing/2014/main" id="{8EDC683E-31B7-4DCD-8658-7B883ABDEE99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sr-Latn-RS" b="0">
              <a:latin typeface="Georgia" panose="02040502050405020303" pitchFamily="18" charset="0"/>
            </a:endParaRPr>
          </a:p>
        </p:txBody>
      </p:sp>
      <p:sp>
        <p:nvSpPr>
          <p:cNvPr id="7" name="Pravokutnik 23">
            <a:extLst>
              <a:ext uri="{FF2B5EF4-FFF2-40B4-BE49-F238E27FC236}">
                <a16:creationId xmlns:a16="http://schemas.microsoft.com/office/drawing/2014/main" id="{865863A1-FCE2-4A7D-8408-9512FF7C1999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sr-Latn-RS" b="0">
              <a:latin typeface="Georgia" panose="02040502050405020303" pitchFamily="18" charset="0"/>
            </a:endParaRPr>
          </a:p>
        </p:txBody>
      </p:sp>
      <p:sp>
        <p:nvSpPr>
          <p:cNvPr id="8" name="Pravokutnik 7">
            <a:extLst>
              <a:ext uri="{FF2B5EF4-FFF2-40B4-BE49-F238E27FC236}">
                <a16:creationId xmlns:a16="http://schemas.microsoft.com/office/drawing/2014/main" id="{EBAE411B-695C-4138-9480-4312151FDB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latin typeface="+mn-lt"/>
            </a:endParaRPr>
          </a:p>
        </p:txBody>
      </p:sp>
      <p:sp>
        <p:nvSpPr>
          <p:cNvPr id="9" name="Pravokutnik 8">
            <a:extLst>
              <a:ext uri="{FF2B5EF4-FFF2-40B4-BE49-F238E27FC236}">
                <a16:creationId xmlns:a16="http://schemas.microsoft.com/office/drawing/2014/main" id="{B35CE035-9491-469D-B699-5F979C251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dirty="0">
              <a:latin typeface="+mn-lt"/>
            </a:endParaRPr>
          </a:p>
        </p:txBody>
      </p:sp>
      <p:sp>
        <p:nvSpPr>
          <p:cNvPr id="10" name="Ravni poveznik 9">
            <a:extLst>
              <a:ext uri="{FF2B5EF4-FFF2-40B4-BE49-F238E27FC236}">
                <a16:creationId xmlns:a16="http://schemas.microsoft.com/office/drawing/2014/main" id="{2DDEBAD0-221E-42BD-94AA-B448F184D798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latin typeface="+mn-lt"/>
            </a:endParaRPr>
          </a:p>
        </p:txBody>
      </p:sp>
      <p:sp>
        <p:nvSpPr>
          <p:cNvPr id="11" name="Elipsa 10">
            <a:extLst>
              <a:ext uri="{FF2B5EF4-FFF2-40B4-BE49-F238E27FC236}">
                <a16:creationId xmlns:a16="http://schemas.microsoft.com/office/drawing/2014/main" id="{2EF7E208-0F64-454C-955C-B3673ECC093A}"/>
              </a:ext>
            </a:extLst>
          </p:cNvPr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12" name="Elipsa 11">
            <a:extLst>
              <a:ext uri="{FF2B5EF4-FFF2-40B4-BE49-F238E27FC236}">
                <a16:creationId xmlns:a16="http://schemas.microsoft.com/office/drawing/2014/main" id="{2930E1DD-A492-47A8-9BB0-14A48C835D04}"/>
              </a:ext>
            </a:extLst>
          </p:cNvPr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13" name="Rezervirano mjesto broja slajda 5">
            <a:extLst>
              <a:ext uri="{FF2B5EF4-FFF2-40B4-BE49-F238E27FC236}">
                <a16:creationId xmlns:a16="http://schemas.microsoft.com/office/drawing/2014/main" id="{6117C55D-0081-4B1A-8C2A-BC44D0CA101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0B441483-82EB-4117-9520-665DF371B295}" type="slidenum">
              <a:rPr lang="hr-HR" altLang="sr-Latn-RS"/>
              <a:pPr/>
              <a:t>‹#›</a:t>
            </a:fld>
            <a:endParaRPr lang="hr-HR" altLang="sr-Latn-RS"/>
          </a:p>
        </p:txBody>
      </p:sp>
      <p:sp>
        <p:nvSpPr>
          <p:cNvPr id="14" name="Rezervirano mjesto datuma 3">
            <a:extLst>
              <a:ext uri="{FF2B5EF4-FFF2-40B4-BE49-F238E27FC236}">
                <a16:creationId xmlns:a16="http://schemas.microsoft.com/office/drawing/2014/main" id="{005688DB-14EE-4DBD-8D3D-DA6225AAB2E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0ACD3-406D-44B7-A1D9-A9210F39AF0F}" type="datetimeFigureOut">
              <a:rPr lang="sr-Latn-CS"/>
              <a:pPr>
                <a:defRPr/>
              </a:pPr>
              <a:t>27.5.2020.</a:t>
            </a:fld>
            <a:endParaRPr lang="hr-HR"/>
          </a:p>
        </p:txBody>
      </p:sp>
      <p:sp>
        <p:nvSpPr>
          <p:cNvPr id="15" name="Rezervirano mjesto podnožja 4">
            <a:extLst>
              <a:ext uri="{FF2B5EF4-FFF2-40B4-BE49-F238E27FC236}">
                <a16:creationId xmlns:a16="http://schemas.microsoft.com/office/drawing/2014/main" id="{69785761-3EA4-4776-BFED-F5E23B479AD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165685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8" name="Rezervirano mjesto sadržaja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8ED46F9-55AA-4F79-9EAA-20187A6A5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FA4C4-FFFB-425E-8F39-8F1805858094}" type="datetimeFigureOut">
              <a:rPr lang="sr-Latn-CS"/>
              <a:pPr>
                <a:defRPr/>
              </a:pPr>
              <a:t>27.5.2020.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42CC6FC-64BA-4CCF-9A42-27BBD82B1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CCD01AD-0DC1-4340-86AB-9CAD8E090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14C79BB3-B3D0-4719-BDEF-CD66215AC02A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5522711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19">
            <a:extLst>
              <a:ext uri="{FF2B5EF4-FFF2-40B4-BE49-F238E27FC236}">
                <a16:creationId xmlns:a16="http://schemas.microsoft.com/office/drawing/2014/main" id="{598FEA70-BB8A-4B6E-B552-F439B67D3A91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sr-Latn-RS" b="0">
              <a:latin typeface="Georgia" panose="02040502050405020303" pitchFamily="18" charset="0"/>
            </a:endParaRPr>
          </a:p>
        </p:txBody>
      </p:sp>
      <p:sp>
        <p:nvSpPr>
          <p:cNvPr id="5" name="Pravokutnik 20">
            <a:extLst>
              <a:ext uri="{FF2B5EF4-FFF2-40B4-BE49-F238E27FC236}">
                <a16:creationId xmlns:a16="http://schemas.microsoft.com/office/drawing/2014/main" id="{81F23359-DDA6-45F2-A2B5-FDEC1F221BA9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sr-Latn-RS" b="0">
              <a:latin typeface="Georgia" panose="02040502050405020303" pitchFamily="18" charset="0"/>
            </a:endParaRPr>
          </a:p>
        </p:txBody>
      </p:sp>
      <p:sp>
        <p:nvSpPr>
          <p:cNvPr id="6" name="Pravokutnik 21">
            <a:extLst>
              <a:ext uri="{FF2B5EF4-FFF2-40B4-BE49-F238E27FC236}">
                <a16:creationId xmlns:a16="http://schemas.microsoft.com/office/drawing/2014/main" id="{7D8D3BD2-8197-44D0-BA01-BCC4DF9A5A22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sr-Latn-RS" b="0">
              <a:latin typeface="Georgia" panose="02040502050405020303" pitchFamily="18" charset="0"/>
            </a:endParaRPr>
          </a:p>
        </p:txBody>
      </p:sp>
      <p:sp>
        <p:nvSpPr>
          <p:cNvPr id="7" name="Pravokutnik 23">
            <a:extLst>
              <a:ext uri="{FF2B5EF4-FFF2-40B4-BE49-F238E27FC236}">
                <a16:creationId xmlns:a16="http://schemas.microsoft.com/office/drawing/2014/main" id="{2E6BC356-C297-4C28-872B-2078FA57C093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sr-Latn-RS" b="0">
              <a:latin typeface="Georgia" panose="02040502050405020303" pitchFamily="18" charset="0"/>
            </a:endParaRPr>
          </a:p>
        </p:txBody>
      </p:sp>
      <p:sp>
        <p:nvSpPr>
          <p:cNvPr id="8" name="Pravokutnik 24">
            <a:extLst>
              <a:ext uri="{FF2B5EF4-FFF2-40B4-BE49-F238E27FC236}">
                <a16:creationId xmlns:a16="http://schemas.microsoft.com/office/drawing/2014/main" id="{F8F6C695-09D1-4EF8-A030-11322034EA8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sr-Latn-RS" b="0">
              <a:latin typeface="Georgia" panose="02040502050405020303" pitchFamily="18" charset="0"/>
            </a:endParaRPr>
          </a:p>
        </p:txBody>
      </p:sp>
      <p:sp>
        <p:nvSpPr>
          <p:cNvPr id="9" name="Pravokutnik 25">
            <a:extLst>
              <a:ext uri="{FF2B5EF4-FFF2-40B4-BE49-F238E27FC236}">
                <a16:creationId xmlns:a16="http://schemas.microsoft.com/office/drawing/2014/main" id="{9B1C795E-DAB4-4EF1-BD62-DE4FB2AD33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sr-Latn-RS" b="0">
              <a:latin typeface="Georgia" panose="02040502050405020303" pitchFamily="18" charset="0"/>
            </a:endParaRPr>
          </a:p>
        </p:txBody>
      </p:sp>
      <p:sp>
        <p:nvSpPr>
          <p:cNvPr id="10" name="Pravokutnik 9">
            <a:extLst>
              <a:ext uri="{FF2B5EF4-FFF2-40B4-BE49-F238E27FC236}">
                <a16:creationId xmlns:a16="http://schemas.microsoft.com/office/drawing/2014/main" id="{AEAEF3DF-DD04-4325-A1E0-F826BBF924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latin typeface="+mn-lt"/>
            </a:endParaRPr>
          </a:p>
        </p:txBody>
      </p:sp>
      <p:sp>
        <p:nvSpPr>
          <p:cNvPr id="11" name="Pravokutnik 10">
            <a:extLst>
              <a:ext uri="{FF2B5EF4-FFF2-40B4-BE49-F238E27FC236}">
                <a16:creationId xmlns:a16="http://schemas.microsoft.com/office/drawing/2014/main" id="{D6BA5E66-9DE6-4678-BD98-891A2337D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dirty="0">
              <a:latin typeface="+mn-lt"/>
            </a:endParaRPr>
          </a:p>
        </p:txBody>
      </p:sp>
      <p:sp>
        <p:nvSpPr>
          <p:cNvPr id="12" name="Ravni poveznik 11">
            <a:extLst>
              <a:ext uri="{FF2B5EF4-FFF2-40B4-BE49-F238E27FC236}">
                <a16:creationId xmlns:a16="http://schemas.microsoft.com/office/drawing/2014/main" id="{5B6A2486-3FD8-4432-BACC-AE93C6B3E602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latin typeface="+mn-lt"/>
            </a:endParaRPr>
          </a:p>
        </p:txBody>
      </p:sp>
      <p:sp>
        <p:nvSpPr>
          <p:cNvPr id="13" name="Elipsa 12">
            <a:extLst>
              <a:ext uri="{FF2B5EF4-FFF2-40B4-BE49-F238E27FC236}">
                <a16:creationId xmlns:a16="http://schemas.microsoft.com/office/drawing/2014/main" id="{5CC609D0-F8DB-4B0E-B2F2-59113F28B8CF}"/>
              </a:ext>
            </a:extLst>
          </p:cNvPr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14" name="Elipsa 13">
            <a:extLst>
              <a:ext uri="{FF2B5EF4-FFF2-40B4-BE49-F238E27FC236}">
                <a16:creationId xmlns:a16="http://schemas.microsoft.com/office/drawing/2014/main" id="{1F6A07D1-3A6D-4985-A197-7E793D82342F}"/>
              </a:ext>
            </a:extLst>
          </p:cNvPr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15" name="Rezervirano mjesto podnožja 4">
            <a:extLst>
              <a:ext uri="{FF2B5EF4-FFF2-40B4-BE49-F238E27FC236}">
                <a16:creationId xmlns:a16="http://schemas.microsoft.com/office/drawing/2014/main" id="{7D9AE750-9DC2-445F-8D02-0B90A9759D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6" name="Rezervirano mjesto datuma 3">
            <a:extLst>
              <a:ext uri="{FF2B5EF4-FFF2-40B4-BE49-F238E27FC236}">
                <a16:creationId xmlns:a16="http://schemas.microsoft.com/office/drawing/2014/main" id="{FFF71798-A01E-401F-96E2-E95B8DFFE54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EDBFD-04CE-449F-A35C-2CD358E7F39F}" type="datetimeFigureOut">
              <a:rPr lang="sr-Latn-CS"/>
              <a:pPr>
                <a:defRPr/>
              </a:pPr>
              <a:t>27.5.2020.</a:t>
            </a:fld>
            <a:endParaRPr lang="hr-HR"/>
          </a:p>
        </p:txBody>
      </p:sp>
      <p:sp>
        <p:nvSpPr>
          <p:cNvPr id="17" name="Rezervirano mjesto broja slajda 5">
            <a:extLst>
              <a:ext uri="{FF2B5EF4-FFF2-40B4-BE49-F238E27FC236}">
                <a16:creationId xmlns:a16="http://schemas.microsoft.com/office/drawing/2014/main" id="{5186AA00-874C-41E2-AB7E-1B765250F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58E6E512-0689-44B5-AE1C-09C1F9CDA417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9609094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avni poveznik 19">
            <a:extLst>
              <a:ext uri="{FF2B5EF4-FFF2-40B4-BE49-F238E27FC236}">
                <a16:creationId xmlns:a16="http://schemas.microsoft.com/office/drawing/2014/main" id="{2B99BFA0-EDC8-45D1-8454-34BEB8C2E8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10" name="Rezervirano mjesto sadržaja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12" name="Rezervirano mjesto sadržaja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6" name="Rezervirano mjesto datuma 4">
            <a:extLst>
              <a:ext uri="{FF2B5EF4-FFF2-40B4-BE49-F238E27FC236}">
                <a16:creationId xmlns:a16="http://schemas.microsoft.com/office/drawing/2014/main" id="{C8D0B483-8CA6-4030-92C1-9C91EBA48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3D738-F096-426C-8886-C825A28C5AC2}" type="datetimeFigureOut">
              <a:rPr lang="sr-Latn-CS"/>
              <a:pPr>
                <a:defRPr/>
              </a:pPr>
              <a:t>27.5.2020.</a:t>
            </a:fld>
            <a:endParaRPr lang="hr-HR"/>
          </a:p>
        </p:txBody>
      </p:sp>
      <p:sp>
        <p:nvSpPr>
          <p:cNvPr id="7" name="Rezervirano mjesto podnožja 5">
            <a:extLst>
              <a:ext uri="{FF2B5EF4-FFF2-40B4-BE49-F238E27FC236}">
                <a16:creationId xmlns:a16="http://schemas.microsoft.com/office/drawing/2014/main" id="{F2CDF877-BF5E-412B-AE12-AD239A18C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zervirano mjesto broja slajda 6">
            <a:extLst>
              <a:ext uri="{FF2B5EF4-FFF2-40B4-BE49-F238E27FC236}">
                <a16:creationId xmlns:a16="http://schemas.microsoft.com/office/drawing/2014/main" id="{B78DC3B1-9FBF-44C4-9649-D37BFCD64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39224C-9226-44DB-AE0A-6C134016BBEB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5128646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avni poveznik 19">
            <a:extLst>
              <a:ext uri="{FF2B5EF4-FFF2-40B4-BE49-F238E27FC236}">
                <a16:creationId xmlns:a16="http://schemas.microsoft.com/office/drawing/2014/main" id="{97731C29-92A9-4B9C-B873-5BBECF2F14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8" name="Pravokutnik 20">
            <a:extLst>
              <a:ext uri="{FF2B5EF4-FFF2-40B4-BE49-F238E27FC236}">
                <a16:creationId xmlns:a16="http://schemas.microsoft.com/office/drawing/2014/main" id="{C566F203-D499-4C43-8083-B90556FC2D28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sr-Latn-RS" b="0">
              <a:latin typeface="Georgia" panose="02040502050405020303" pitchFamily="18" charset="0"/>
            </a:endParaRPr>
          </a:p>
        </p:txBody>
      </p:sp>
      <p:sp>
        <p:nvSpPr>
          <p:cNvPr id="9" name="Pravokutnik 21">
            <a:extLst>
              <a:ext uri="{FF2B5EF4-FFF2-40B4-BE49-F238E27FC236}">
                <a16:creationId xmlns:a16="http://schemas.microsoft.com/office/drawing/2014/main" id="{7E473EE2-4E0B-45FB-9E33-4371A2854068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sr-Latn-RS" b="0">
              <a:latin typeface="Georgia" panose="02040502050405020303" pitchFamily="18" charset="0"/>
            </a:endParaRPr>
          </a:p>
        </p:txBody>
      </p:sp>
      <p:sp>
        <p:nvSpPr>
          <p:cNvPr id="10" name="Pravokutnik 23">
            <a:extLst>
              <a:ext uri="{FF2B5EF4-FFF2-40B4-BE49-F238E27FC236}">
                <a16:creationId xmlns:a16="http://schemas.microsoft.com/office/drawing/2014/main" id="{96202EFD-2900-4A77-9259-61AE4F7177D8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sr-Latn-RS" b="0">
              <a:latin typeface="Georgia" panose="02040502050405020303" pitchFamily="18" charset="0"/>
            </a:endParaRPr>
          </a:p>
        </p:txBody>
      </p:sp>
      <p:sp>
        <p:nvSpPr>
          <p:cNvPr id="11" name="Pravokutnik 24">
            <a:extLst>
              <a:ext uri="{FF2B5EF4-FFF2-40B4-BE49-F238E27FC236}">
                <a16:creationId xmlns:a16="http://schemas.microsoft.com/office/drawing/2014/main" id="{51D53FD7-D7A0-4768-9372-EF5649AEC4BE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sr-Latn-RS" b="0">
              <a:latin typeface="Georgia" panose="02040502050405020303" pitchFamily="18" charset="0"/>
            </a:endParaRPr>
          </a:p>
        </p:txBody>
      </p:sp>
      <p:sp>
        <p:nvSpPr>
          <p:cNvPr id="12" name="Pravokutnik 11">
            <a:extLst>
              <a:ext uri="{FF2B5EF4-FFF2-40B4-BE49-F238E27FC236}">
                <a16:creationId xmlns:a16="http://schemas.microsoft.com/office/drawing/2014/main" id="{8EF31E77-F377-430A-A5DE-067A66421EF5}"/>
              </a:ext>
            </a:extLst>
          </p:cNvPr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13" name="Pravokutnik 12">
            <a:extLst>
              <a:ext uri="{FF2B5EF4-FFF2-40B4-BE49-F238E27FC236}">
                <a16:creationId xmlns:a16="http://schemas.microsoft.com/office/drawing/2014/main" id="{5F00A849-7B8B-42F1-9159-0CA62E4B5F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latin typeface="+mn-lt"/>
            </a:endParaRPr>
          </a:p>
        </p:txBody>
      </p:sp>
      <p:sp>
        <p:nvSpPr>
          <p:cNvPr id="14" name="Ravni poveznik 13">
            <a:extLst>
              <a:ext uri="{FF2B5EF4-FFF2-40B4-BE49-F238E27FC236}">
                <a16:creationId xmlns:a16="http://schemas.microsoft.com/office/drawing/2014/main" id="{1E5F4165-8DC3-4663-AF5F-8E4F92760FB0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latin typeface="+mn-lt"/>
            </a:endParaRPr>
          </a:p>
        </p:txBody>
      </p:sp>
      <p:sp>
        <p:nvSpPr>
          <p:cNvPr id="15" name="Pravokutnik 14">
            <a:extLst>
              <a:ext uri="{FF2B5EF4-FFF2-40B4-BE49-F238E27FC236}">
                <a16:creationId xmlns:a16="http://schemas.microsoft.com/office/drawing/2014/main" id="{A936DCA3-B9CF-42B0-BE7E-DC2D1C5BA1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dirty="0">
              <a:latin typeface="+mn-lt"/>
            </a:endParaRPr>
          </a:p>
        </p:txBody>
      </p:sp>
      <p:sp>
        <p:nvSpPr>
          <p:cNvPr id="16" name="Elipsa 15">
            <a:extLst>
              <a:ext uri="{FF2B5EF4-FFF2-40B4-BE49-F238E27FC236}">
                <a16:creationId xmlns:a16="http://schemas.microsoft.com/office/drawing/2014/main" id="{B4E70E8D-3530-4787-B17A-81B1FD0515B0}"/>
              </a:ext>
            </a:extLst>
          </p:cNvPr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17" name="Elipsa 16">
            <a:extLst>
              <a:ext uri="{FF2B5EF4-FFF2-40B4-BE49-F238E27FC236}">
                <a16:creationId xmlns:a16="http://schemas.microsoft.com/office/drawing/2014/main" id="{447B4C52-76E2-4AE9-86F1-DE8E3119A79F}"/>
              </a:ext>
            </a:extLst>
          </p:cNvPr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24" name="Rezervirano mjesto sadržaja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26" name="Rezervirano mjesto sadržaja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23" name="Naslov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18" name="Rezervirano mjesto datuma 6">
            <a:extLst>
              <a:ext uri="{FF2B5EF4-FFF2-40B4-BE49-F238E27FC236}">
                <a16:creationId xmlns:a16="http://schemas.microsoft.com/office/drawing/2014/main" id="{EA0F97B9-A3B3-41A0-AD57-8516AD8EB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4B04F-1B4E-49BE-916D-6C3B99570882}" type="datetimeFigureOut">
              <a:rPr lang="sr-Latn-CS"/>
              <a:pPr>
                <a:defRPr/>
              </a:pPr>
              <a:t>27.5.2020.</a:t>
            </a:fld>
            <a:endParaRPr lang="hr-HR"/>
          </a:p>
        </p:txBody>
      </p:sp>
      <p:sp>
        <p:nvSpPr>
          <p:cNvPr id="19" name="Rezervirano mjesto podnožja 7">
            <a:extLst>
              <a:ext uri="{FF2B5EF4-FFF2-40B4-BE49-F238E27FC236}">
                <a16:creationId xmlns:a16="http://schemas.microsoft.com/office/drawing/2014/main" id="{B46A2E7C-5161-417A-A88A-AD6F1EA9C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20" name="Rezervirano mjesto broja slajda 8">
            <a:extLst>
              <a:ext uri="{FF2B5EF4-FFF2-40B4-BE49-F238E27FC236}">
                <a16:creationId xmlns:a16="http://schemas.microsoft.com/office/drawing/2014/main" id="{514919CE-C731-4952-8823-09B254727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FD8BD278-0E3F-4DC0-902B-EB195CAE9226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70379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58DEB64B-80A5-484C-A28E-CA66B9C4A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145BB-52B6-486B-B3C0-6BA18F5F07E1}" type="datetimeFigureOut">
              <a:rPr lang="sr-Latn-CS"/>
              <a:pPr>
                <a:defRPr/>
              </a:pPr>
              <a:t>27.5.2020.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64AA6AAA-21E6-4125-8D3E-8B41A1099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F78D35D8-82E3-430B-B5A1-7AD01DAE5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ED3D8CF3-1A70-4378-9474-161993E6A74D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717168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9">
            <a:extLst>
              <a:ext uri="{FF2B5EF4-FFF2-40B4-BE49-F238E27FC236}">
                <a16:creationId xmlns:a16="http://schemas.microsoft.com/office/drawing/2014/main" id="{8E2E842C-FBB9-4296-A2EE-07EF9AEBFADD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sr-Latn-RS" b="0">
              <a:latin typeface="Georgia" panose="02040502050405020303" pitchFamily="18" charset="0"/>
            </a:endParaRPr>
          </a:p>
        </p:txBody>
      </p:sp>
      <p:sp>
        <p:nvSpPr>
          <p:cNvPr id="3" name="Pravokutnik 20">
            <a:extLst>
              <a:ext uri="{FF2B5EF4-FFF2-40B4-BE49-F238E27FC236}">
                <a16:creationId xmlns:a16="http://schemas.microsoft.com/office/drawing/2014/main" id="{061CFB83-0E17-49B6-B779-B41ABFCEC1D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sr-Latn-RS" b="0">
              <a:latin typeface="Georgia" panose="02040502050405020303" pitchFamily="18" charset="0"/>
            </a:endParaRPr>
          </a:p>
        </p:txBody>
      </p:sp>
      <p:sp>
        <p:nvSpPr>
          <p:cNvPr id="4" name="Pravokutnik 21">
            <a:extLst>
              <a:ext uri="{FF2B5EF4-FFF2-40B4-BE49-F238E27FC236}">
                <a16:creationId xmlns:a16="http://schemas.microsoft.com/office/drawing/2014/main" id="{5E29EAA0-FCFE-4AD6-A2AF-0BF46F58997B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sr-Latn-RS" b="0">
              <a:latin typeface="Georgia" panose="02040502050405020303" pitchFamily="18" charset="0"/>
            </a:endParaRPr>
          </a:p>
        </p:txBody>
      </p:sp>
      <p:sp>
        <p:nvSpPr>
          <p:cNvPr id="5" name="Pravokutnik 23">
            <a:extLst>
              <a:ext uri="{FF2B5EF4-FFF2-40B4-BE49-F238E27FC236}">
                <a16:creationId xmlns:a16="http://schemas.microsoft.com/office/drawing/2014/main" id="{DB1D44AF-E9A2-4EE5-85B5-BF5E31E60C9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sr-Latn-RS" b="0">
              <a:latin typeface="Georgia" panose="02040502050405020303" pitchFamily="18" charset="0"/>
            </a:endParaRPr>
          </a:p>
        </p:txBody>
      </p:sp>
      <p:sp>
        <p:nvSpPr>
          <p:cNvPr id="6" name="Pravokutnik 5">
            <a:extLst>
              <a:ext uri="{FF2B5EF4-FFF2-40B4-BE49-F238E27FC236}">
                <a16:creationId xmlns:a16="http://schemas.microsoft.com/office/drawing/2014/main" id="{730CA8C3-B197-46C2-9F9D-C40F6BB2A0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latin typeface="+mn-lt"/>
            </a:endParaRPr>
          </a:p>
        </p:txBody>
      </p:sp>
      <p:sp>
        <p:nvSpPr>
          <p:cNvPr id="7" name="Pravokutnik 6">
            <a:extLst>
              <a:ext uri="{FF2B5EF4-FFF2-40B4-BE49-F238E27FC236}">
                <a16:creationId xmlns:a16="http://schemas.microsoft.com/office/drawing/2014/main" id="{1C1F57ED-578C-4FE5-9899-ECBFA03C84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dirty="0">
              <a:latin typeface="+mn-lt"/>
            </a:endParaRPr>
          </a:p>
        </p:txBody>
      </p:sp>
      <p:sp>
        <p:nvSpPr>
          <p:cNvPr id="8" name="Rezervirano mjesto datuma 1">
            <a:extLst>
              <a:ext uri="{FF2B5EF4-FFF2-40B4-BE49-F238E27FC236}">
                <a16:creationId xmlns:a16="http://schemas.microsoft.com/office/drawing/2014/main" id="{BC2ACBBF-726B-47A9-A37C-FCF0397A1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0F761-4159-4802-87A3-2A44C4074690}" type="datetimeFigureOut">
              <a:rPr lang="sr-Latn-CS"/>
              <a:pPr>
                <a:defRPr/>
              </a:pPr>
              <a:t>27.5.2020.</a:t>
            </a:fld>
            <a:endParaRPr lang="hr-HR"/>
          </a:p>
        </p:txBody>
      </p:sp>
      <p:sp>
        <p:nvSpPr>
          <p:cNvPr id="9" name="Rezervirano mjesto podnožja 2">
            <a:extLst>
              <a:ext uri="{FF2B5EF4-FFF2-40B4-BE49-F238E27FC236}">
                <a16:creationId xmlns:a16="http://schemas.microsoft.com/office/drawing/2014/main" id="{D002F990-990C-4AEA-9EB1-2FDD7B2F7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" name="Rezervirano mjesto broja slajda 3">
            <a:extLst>
              <a:ext uri="{FF2B5EF4-FFF2-40B4-BE49-F238E27FC236}">
                <a16:creationId xmlns:a16="http://schemas.microsoft.com/office/drawing/2014/main" id="{27C132B0-7CFA-4746-8C42-C0B18ACB2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418250-0715-442B-8C8B-07C45A69A9E7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034674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utnik 4">
            <a:extLst>
              <a:ext uri="{FF2B5EF4-FFF2-40B4-BE49-F238E27FC236}">
                <a16:creationId xmlns:a16="http://schemas.microsoft.com/office/drawing/2014/main" id="{FFAFFE77-FCA6-41D7-9FE6-1794F22776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latin typeface="+mn-lt"/>
            </a:endParaRPr>
          </a:p>
        </p:txBody>
      </p:sp>
      <p:sp>
        <p:nvSpPr>
          <p:cNvPr id="6" name="Pravokutnik 20">
            <a:extLst>
              <a:ext uri="{FF2B5EF4-FFF2-40B4-BE49-F238E27FC236}">
                <a16:creationId xmlns:a16="http://schemas.microsoft.com/office/drawing/2014/main" id="{AD603B5D-FBA3-499D-8A1C-677AE4C327AB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sr-Latn-RS" b="0">
              <a:latin typeface="Georgia" panose="02040502050405020303" pitchFamily="18" charset="0"/>
            </a:endParaRPr>
          </a:p>
        </p:txBody>
      </p:sp>
      <p:sp>
        <p:nvSpPr>
          <p:cNvPr id="7" name="Pravokutnik 21">
            <a:extLst>
              <a:ext uri="{FF2B5EF4-FFF2-40B4-BE49-F238E27FC236}">
                <a16:creationId xmlns:a16="http://schemas.microsoft.com/office/drawing/2014/main" id="{A7827A21-8CEC-4FAE-A7AC-C0648F0E29DA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sr-Latn-RS" b="0">
              <a:latin typeface="Georgia" panose="02040502050405020303" pitchFamily="18" charset="0"/>
            </a:endParaRPr>
          </a:p>
        </p:txBody>
      </p:sp>
      <p:sp>
        <p:nvSpPr>
          <p:cNvPr id="8" name="Pravokutnik 23">
            <a:extLst>
              <a:ext uri="{FF2B5EF4-FFF2-40B4-BE49-F238E27FC236}">
                <a16:creationId xmlns:a16="http://schemas.microsoft.com/office/drawing/2014/main" id="{99931DCE-1537-4115-8365-5BC73A766DF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sr-Latn-RS" b="0">
              <a:latin typeface="Georgia" panose="02040502050405020303" pitchFamily="18" charset="0"/>
            </a:endParaRPr>
          </a:p>
        </p:txBody>
      </p:sp>
      <p:sp>
        <p:nvSpPr>
          <p:cNvPr id="9" name="Pravokutnik 24">
            <a:extLst>
              <a:ext uri="{FF2B5EF4-FFF2-40B4-BE49-F238E27FC236}">
                <a16:creationId xmlns:a16="http://schemas.microsoft.com/office/drawing/2014/main" id="{1CBF824A-F9A9-4405-A383-492632E9CB10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sr-Latn-RS" b="0">
              <a:latin typeface="Georgia" panose="02040502050405020303" pitchFamily="18" charset="0"/>
            </a:endParaRPr>
          </a:p>
        </p:txBody>
      </p:sp>
      <p:sp>
        <p:nvSpPr>
          <p:cNvPr id="10" name="Pravokutnik 9">
            <a:extLst>
              <a:ext uri="{FF2B5EF4-FFF2-40B4-BE49-F238E27FC236}">
                <a16:creationId xmlns:a16="http://schemas.microsoft.com/office/drawing/2014/main" id="{CC5268E9-6A38-4126-BA8C-914B43F0CEC7}"/>
              </a:ext>
            </a:extLst>
          </p:cNvPr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11" name="Pravokutnik 10">
            <a:extLst>
              <a:ext uri="{FF2B5EF4-FFF2-40B4-BE49-F238E27FC236}">
                <a16:creationId xmlns:a16="http://schemas.microsoft.com/office/drawing/2014/main" id="{5265DED1-F45E-405F-AB43-D850EF2AC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dirty="0">
              <a:latin typeface="+mn-lt"/>
            </a:endParaRPr>
          </a:p>
        </p:txBody>
      </p:sp>
      <p:sp>
        <p:nvSpPr>
          <p:cNvPr id="12" name="Ravni poveznik 11">
            <a:extLst>
              <a:ext uri="{FF2B5EF4-FFF2-40B4-BE49-F238E27FC236}">
                <a16:creationId xmlns:a16="http://schemas.microsoft.com/office/drawing/2014/main" id="{6B1CF426-CBEB-410D-83F5-290A012D0114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latin typeface="+mn-lt"/>
            </a:endParaRPr>
          </a:p>
        </p:txBody>
      </p:sp>
      <p:sp>
        <p:nvSpPr>
          <p:cNvPr id="13" name="Elipsa 12">
            <a:extLst>
              <a:ext uri="{FF2B5EF4-FFF2-40B4-BE49-F238E27FC236}">
                <a16:creationId xmlns:a16="http://schemas.microsoft.com/office/drawing/2014/main" id="{EB522CCD-FB62-44FF-9F9C-21ABBC3F255E}"/>
              </a:ext>
            </a:extLst>
          </p:cNvPr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14" name="Elipsa 13">
            <a:extLst>
              <a:ext uri="{FF2B5EF4-FFF2-40B4-BE49-F238E27FC236}">
                <a16:creationId xmlns:a16="http://schemas.microsoft.com/office/drawing/2014/main" id="{356F43DB-8B2E-4FE0-B34F-788D52A1CF13}"/>
              </a:ext>
            </a:extLst>
          </p:cNvPr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15" name="Pravokutnik 14">
            <a:extLst>
              <a:ext uri="{FF2B5EF4-FFF2-40B4-BE49-F238E27FC236}">
                <a16:creationId xmlns:a16="http://schemas.microsoft.com/office/drawing/2014/main" id="{DFBCC574-57F8-427D-B646-79B32DBBEE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latin typeface="+mn-lt"/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20" name="Rezervirano mjesto sadržaja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16" name="Rezervirano mjesto broja slajda 6">
            <a:extLst>
              <a:ext uri="{FF2B5EF4-FFF2-40B4-BE49-F238E27FC236}">
                <a16:creationId xmlns:a16="http://schemas.microsoft.com/office/drawing/2014/main" id="{52988311-CEAE-4982-9CE3-769F366CB2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8D827210-728A-404B-B9F9-3625AC80F0E2}" type="slidenum">
              <a:rPr lang="hr-HR" altLang="sr-Latn-RS"/>
              <a:pPr/>
              <a:t>‹#›</a:t>
            </a:fld>
            <a:endParaRPr lang="hr-HR" altLang="sr-Latn-RS"/>
          </a:p>
        </p:txBody>
      </p:sp>
      <p:sp>
        <p:nvSpPr>
          <p:cNvPr id="17" name="Rezervirano mjesto datuma 4">
            <a:extLst>
              <a:ext uri="{FF2B5EF4-FFF2-40B4-BE49-F238E27FC236}">
                <a16:creationId xmlns:a16="http://schemas.microsoft.com/office/drawing/2014/main" id="{BD9C1082-D24E-44DF-9846-D4398DA9046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D8B57-78A1-4A89-ABDF-46AA1DC1E676}" type="datetimeFigureOut">
              <a:rPr lang="sr-Latn-CS"/>
              <a:pPr>
                <a:defRPr/>
              </a:pPr>
              <a:t>27.5.2020.</a:t>
            </a:fld>
            <a:endParaRPr lang="hr-HR"/>
          </a:p>
        </p:txBody>
      </p:sp>
      <p:sp>
        <p:nvSpPr>
          <p:cNvPr id="18" name="Rezervirano mjesto podnožja 5">
            <a:extLst>
              <a:ext uri="{FF2B5EF4-FFF2-40B4-BE49-F238E27FC236}">
                <a16:creationId xmlns:a16="http://schemas.microsoft.com/office/drawing/2014/main" id="{9BEC6E95-7303-414A-B870-72B13A0C465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21940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avni poveznik 4">
            <a:extLst>
              <a:ext uri="{FF2B5EF4-FFF2-40B4-BE49-F238E27FC236}">
                <a16:creationId xmlns:a16="http://schemas.microsoft.com/office/drawing/2014/main" id="{11C15DB7-AB1B-4281-A6D0-422029C3D345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latin typeface="+mn-lt"/>
            </a:endParaRPr>
          </a:p>
        </p:txBody>
      </p:sp>
      <p:sp>
        <p:nvSpPr>
          <p:cNvPr id="6" name="Pravokutnik 20">
            <a:extLst>
              <a:ext uri="{FF2B5EF4-FFF2-40B4-BE49-F238E27FC236}">
                <a16:creationId xmlns:a16="http://schemas.microsoft.com/office/drawing/2014/main" id="{1F19EDEE-22CC-4E37-BDE8-938A33852F1E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sr-Latn-RS" b="0">
              <a:latin typeface="Georgia" panose="02040502050405020303" pitchFamily="18" charset="0"/>
            </a:endParaRPr>
          </a:p>
        </p:txBody>
      </p:sp>
      <p:sp>
        <p:nvSpPr>
          <p:cNvPr id="7" name="Pravokutnik 21">
            <a:extLst>
              <a:ext uri="{FF2B5EF4-FFF2-40B4-BE49-F238E27FC236}">
                <a16:creationId xmlns:a16="http://schemas.microsoft.com/office/drawing/2014/main" id="{FE8AF55C-BA8D-4439-B0F6-3C98ED386DF9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sr-Latn-RS" b="0">
              <a:latin typeface="Georgia" panose="02040502050405020303" pitchFamily="18" charset="0"/>
            </a:endParaRPr>
          </a:p>
        </p:txBody>
      </p:sp>
      <p:sp>
        <p:nvSpPr>
          <p:cNvPr id="8" name="Pravokutnik 23">
            <a:extLst>
              <a:ext uri="{FF2B5EF4-FFF2-40B4-BE49-F238E27FC236}">
                <a16:creationId xmlns:a16="http://schemas.microsoft.com/office/drawing/2014/main" id="{9A375C65-2ED3-4A09-9A8F-78B68FCBEA22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sr-Latn-RS" b="0">
              <a:latin typeface="Georgia" panose="02040502050405020303" pitchFamily="18" charset="0"/>
            </a:endParaRPr>
          </a:p>
        </p:txBody>
      </p:sp>
      <p:sp>
        <p:nvSpPr>
          <p:cNvPr id="9" name="Pravokutnik 24">
            <a:extLst>
              <a:ext uri="{FF2B5EF4-FFF2-40B4-BE49-F238E27FC236}">
                <a16:creationId xmlns:a16="http://schemas.microsoft.com/office/drawing/2014/main" id="{18C47506-7E2A-4A98-87D4-7A7573517E6D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sr-Latn-RS" b="0">
              <a:latin typeface="Georgia" panose="02040502050405020303" pitchFamily="18" charset="0"/>
            </a:endParaRPr>
          </a:p>
        </p:txBody>
      </p:sp>
      <p:sp>
        <p:nvSpPr>
          <p:cNvPr id="10" name="Pravokutnik 9">
            <a:extLst>
              <a:ext uri="{FF2B5EF4-FFF2-40B4-BE49-F238E27FC236}">
                <a16:creationId xmlns:a16="http://schemas.microsoft.com/office/drawing/2014/main" id="{8650B5FE-FC99-4963-B7AF-47AFAA0CDC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latin typeface="+mn-lt"/>
            </a:endParaRPr>
          </a:p>
        </p:txBody>
      </p:sp>
      <p:sp>
        <p:nvSpPr>
          <p:cNvPr id="11" name="Pravokutnik 10">
            <a:extLst>
              <a:ext uri="{FF2B5EF4-FFF2-40B4-BE49-F238E27FC236}">
                <a16:creationId xmlns:a16="http://schemas.microsoft.com/office/drawing/2014/main" id="{60DE07B0-4F3A-4BBA-A95D-3A1F26894DC2}"/>
              </a:ext>
            </a:extLst>
          </p:cNvPr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12" name="Pravokutnik 11">
            <a:extLst>
              <a:ext uri="{FF2B5EF4-FFF2-40B4-BE49-F238E27FC236}">
                <a16:creationId xmlns:a16="http://schemas.microsoft.com/office/drawing/2014/main" id="{D148EE9D-E0FB-46D3-A9AA-3E77A45838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dirty="0">
              <a:latin typeface="+mn-lt"/>
            </a:endParaRPr>
          </a:p>
        </p:txBody>
      </p:sp>
      <p:sp>
        <p:nvSpPr>
          <p:cNvPr id="13" name="Elipsa 12">
            <a:extLst>
              <a:ext uri="{FF2B5EF4-FFF2-40B4-BE49-F238E27FC236}">
                <a16:creationId xmlns:a16="http://schemas.microsoft.com/office/drawing/2014/main" id="{1F72994B-C516-4F73-A28E-32F611DACBEC}"/>
              </a:ext>
            </a:extLst>
          </p:cNvPr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14" name="Elipsa 13">
            <a:extLst>
              <a:ext uri="{FF2B5EF4-FFF2-40B4-BE49-F238E27FC236}">
                <a16:creationId xmlns:a16="http://schemas.microsoft.com/office/drawing/2014/main" id="{BFDBB0A0-5AD0-43B2-A7A7-A002880417B8}"/>
              </a:ext>
            </a:extLst>
          </p:cNvPr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15" name="Pravokutnik 14">
            <a:extLst>
              <a:ext uri="{FF2B5EF4-FFF2-40B4-BE49-F238E27FC236}">
                <a16:creationId xmlns:a16="http://schemas.microsoft.com/office/drawing/2014/main" id="{FB80BABE-37A8-4515-8B7C-A357CF4DF0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latin typeface="+mn-lt"/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r-HR" noProof="0"/>
              <a:t>Pritisnite ikonu za dodavanje slike</a:t>
            </a:r>
            <a:endParaRPr lang="en-US" noProof="0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16" name="Rezervirano mjesto broja slajda 6">
            <a:extLst>
              <a:ext uri="{FF2B5EF4-FFF2-40B4-BE49-F238E27FC236}">
                <a16:creationId xmlns:a16="http://schemas.microsoft.com/office/drawing/2014/main" id="{50720FD7-6A1A-4A12-827D-1843E2D854B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21B6AA23-3955-42F1-A55D-B9B0025646D3}" type="slidenum">
              <a:rPr lang="hr-HR" altLang="sr-Latn-RS"/>
              <a:pPr/>
              <a:t>‹#›</a:t>
            </a:fld>
            <a:endParaRPr lang="hr-HR" altLang="sr-Latn-RS"/>
          </a:p>
        </p:txBody>
      </p:sp>
      <p:sp>
        <p:nvSpPr>
          <p:cNvPr id="17" name="Rezervirano mjesto datuma 4">
            <a:extLst>
              <a:ext uri="{FF2B5EF4-FFF2-40B4-BE49-F238E27FC236}">
                <a16:creationId xmlns:a16="http://schemas.microsoft.com/office/drawing/2014/main" id="{398A5083-23B9-40E7-898F-B22E5435A631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F6F1B-D644-4429-B188-17F9A1FEB3AF}" type="datetimeFigureOut">
              <a:rPr lang="sr-Latn-CS"/>
              <a:pPr>
                <a:defRPr/>
              </a:pPr>
              <a:t>27.5.2020.</a:t>
            </a:fld>
            <a:endParaRPr lang="hr-HR"/>
          </a:p>
        </p:txBody>
      </p:sp>
      <p:sp>
        <p:nvSpPr>
          <p:cNvPr id="18" name="Rezervirano mjesto podnožja 5">
            <a:extLst>
              <a:ext uri="{FF2B5EF4-FFF2-40B4-BE49-F238E27FC236}">
                <a16:creationId xmlns:a16="http://schemas.microsoft.com/office/drawing/2014/main" id="{C0BDA8D6-A93E-4F6A-BAE5-B4D4A18694A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66137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ravokutnik 16">
            <a:extLst>
              <a:ext uri="{FF2B5EF4-FFF2-40B4-BE49-F238E27FC236}">
                <a16:creationId xmlns:a16="http://schemas.microsoft.com/office/drawing/2014/main" id="{FB42D365-E346-4D7D-A0DB-FDF376DECBBE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sr-Latn-RS" b="0">
              <a:latin typeface="Georgia" panose="02040502050405020303" pitchFamily="18" charset="0"/>
            </a:endParaRPr>
          </a:p>
        </p:txBody>
      </p:sp>
      <p:sp>
        <p:nvSpPr>
          <p:cNvPr id="1027" name="Pravokutnik 15">
            <a:extLst>
              <a:ext uri="{FF2B5EF4-FFF2-40B4-BE49-F238E27FC236}">
                <a16:creationId xmlns:a16="http://schemas.microsoft.com/office/drawing/2014/main" id="{DC503510-C850-44F1-B932-A9FBC2CF73A1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sr-Latn-RS" b="0">
              <a:latin typeface="Georgia" panose="02040502050405020303" pitchFamily="18" charset="0"/>
            </a:endParaRPr>
          </a:p>
        </p:txBody>
      </p:sp>
      <p:sp>
        <p:nvSpPr>
          <p:cNvPr id="1028" name="Pravokutnik 17">
            <a:extLst>
              <a:ext uri="{FF2B5EF4-FFF2-40B4-BE49-F238E27FC236}">
                <a16:creationId xmlns:a16="http://schemas.microsoft.com/office/drawing/2014/main" id="{AA5E18B9-FC8A-4940-A7BA-DC3D639DB5C8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sr-Latn-RS" b="0">
              <a:latin typeface="Georgia" panose="02040502050405020303" pitchFamily="18" charset="0"/>
            </a:endParaRPr>
          </a:p>
        </p:txBody>
      </p:sp>
      <p:sp>
        <p:nvSpPr>
          <p:cNvPr id="1029" name="Pravokutnik 18">
            <a:extLst>
              <a:ext uri="{FF2B5EF4-FFF2-40B4-BE49-F238E27FC236}">
                <a16:creationId xmlns:a16="http://schemas.microsoft.com/office/drawing/2014/main" id="{09A394CF-B5D6-47A9-9981-1DF9CDBAD18F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sr-Latn-RS" b="0">
              <a:latin typeface="Georgia" panose="02040502050405020303" pitchFamily="18" charset="0"/>
            </a:endParaRPr>
          </a:p>
        </p:txBody>
      </p:sp>
      <p:sp>
        <p:nvSpPr>
          <p:cNvPr id="9" name="Pravokutnik 8">
            <a:extLst>
              <a:ext uri="{FF2B5EF4-FFF2-40B4-BE49-F238E27FC236}">
                <a16:creationId xmlns:a16="http://schemas.microsoft.com/office/drawing/2014/main" id="{7A2196AD-3D47-4E46-909F-84016128E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latin typeface="+mn-lt"/>
            </a:endParaRPr>
          </a:p>
        </p:txBody>
      </p:sp>
      <p:sp>
        <p:nvSpPr>
          <p:cNvPr id="14" name="Rezervirano mjesto datuma 13">
            <a:extLst>
              <a:ext uri="{FF2B5EF4-FFF2-40B4-BE49-F238E27FC236}">
                <a16:creationId xmlns:a16="http://schemas.microsoft.com/office/drawing/2014/main" id="{60ED9848-ABBD-47F6-804C-D6E4CA105E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97EDE33C-0BC0-4B1A-9334-5BEF0FF9B466}" type="datetimeFigureOut">
              <a:rPr lang="sr-Latn-CS"/>
              <a:pPr>
                <a:defRPr/>
              </a:pPr>
              <a:t>27.5.2020.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D0B47838-CE29-4AF7-ABCE-8383AD1EBB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b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Pravokutnik 7">
            <a:extLst>
              <a:ext uri="{FF2B5EF4-FFF2-40B4-BE49-F238E27FC236}">
                <a16:creationId xmlns:a16="http://schemas.microsoft.com/office/drawing/2014/main" id="{1ACA4013-AF9B-4F12-89B3-E0EA065A45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dirty="0">
              <a:latin typeface="+mn-lt"/>
            </a:endParaRPr>
          </a:p>
        </p:txBody>
      </p:sp>
      <p:sp>
        <p:nvSpPr>
          <p:cNvPr id="10" name="Ravni poveznik 9">
            <a:extLst>
              <a:ext uri="{FF2B5EF4-FFF2-40B4-BE49-F238E27FC236}">
                <a16:creationId xmlns:a16="http://schemas.microsoft.com/office/drawing/2014/main" id="{C1F68BA7-01D4-4B9F-AE34-75E47FAB25C5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latin typeface="+mn-lt"/>
            </a:endParaRPr>
          </a:p>
        </p:txBody>
      </p:sp>
      <p:sp>
        <p:nvSpPr>
          <p:cNvPr id="12" name="Elipsa 11">
            <a:extLst>
              <a:ext uri="{FF2B5EF4-FFF2-40B4-BE49-F238E27FC236}">
                <a16:creationId xmlns:a16="http://schemas.microsoft.com/office/drawing/2014/main" id="{BBC1E12C-DDF9-4D84-B19A-A49CC76BBC9E}"/>
              </a:ext>
            </a:extLst>
          </p:cNvPr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15" name="Elipsa 14">
            <a:extLst>
              <a:ext uri="{FF2B5EF4-FFF2-40B4-BE49-F238E27FC236}">
                <a16:creationId xmlns:a16="http://schemas.microsoft.com/office/drawing/2014/main" id="{571E5C02-DBA8-4602-B881-91BC08AC9B93}"/>
              </a:ext>
            </a:extLst>
          </p:cNvPr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23" name="Rezervirano mjesto broja slajda 22">
            <a:extLst>
              <a:ext uri="{FF2B5EF4-FFF2-40B4-BE49-F238E27FC236}">
                <a16:creationId xmlns:a16="http://schemas.microsoft.com/office/drawing/2014/main" id="{B7F804C6-C961-45CE-808E-C3B1CCD471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>
                <a:solidFill>
                  <a:srgbClr val="7B9899"/>
                </a:solidFill>
                <a:latin typeface="Georgia" panose="02040502050405020303" pitchFamily="18" charset="0"/>
              </a:defRPr>
            </a:lvl1pPr>
          </a:lstStyle>
          <a:p>
            <a:fld id="{3DA78E22-EA60-4B80-B308-327E408C0E34}" type="slidenum">
              <a:rPr lang="hr-HR" altLang="sr-Latn-RS"/>
              <a:pPr/>
              <a:t>‹#›</a:t>
            </a:fld>
            <a:endParaRPr lang="hr-HR" altLang="sr-Latn-RS"/>
          </a:p>
        </p:txBody>
      </p:sp>
      <p:sp>
        <p:nvSpPr>
          <p:cNvPr id="1038" name="Rezervirano mjesto naslova 21">
            <a:extLst>
              <a:ext uri="{FF2B5EF4-FFF2-40B4-BE49-F238E27FC236}">
                <a16:creationId xmlns:a16="http://schemas.microsoft.com/office/drawing/2014/main" id="{86BCC8BE-BEB0-45A0-94D6-0CCB3892BCC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 naslova matrice</a:t>
            </a:r>
            <a:endParaRPr lang="en-US" altLang="sr-Latn-RS"/>
          </a:p>
        </p:txBody>
      </p:sp>
      <p:sp>
        <p:nvSpPr>
          <p:cNvPr id="1039" name="Rezervirano mjesto teksta 12">
            <a:extLst>
              <a:ext uri="{FF2B5EF4-FFF2-40B4-BE49-F238E27FC236}">
                <a16:creationId xmlns:a16="http://schemas.microsoft.com/office/drawing/2014/main" id="{8E70BD6D-5B77-4412-8608-2E7C653A408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stilove teksta matrice</a:t>
            </a:r>
          </a:p>
          <a:p>
            <a:pPr lvl="1"/>
            <a:r>
              <a:rPr lang="hr-HR" altLang="sr-Latn-RS"/>
              <a:t>Druga razina</a:t>
            </a:r>
          </a:p>
          <a:p>
            <a:pPr lvl="2"/>
            <a:r>
              <a:rPr lang="hr-HR" altLang="sr-Latn-RS"/>
              <a:t>Treća razina</a:t>
            </a:r>
          </a:p>
          <a:p>
            <a:pPr lvl="3"/>
            <a:r>
              <a:rPr lang="hr-HR" altLang="sr-Latn-RS"/>
              <a:t>Četvrta razina</a:t>
            </a:r>
          </a:p>
          <a:p>
            <a:pPr lvl="4"/>
            <a:r>
              <a:rPr lang="hr-HR" altLang="sr-Latn-RS"/>
              <a:t>Peta razina</a:t>
            </a:r>
            <a:endParaRPr lang="en-US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anose="05020102010507070707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anose="05000000000000000000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png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3.jpe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png"/><Relationship Id="rId5" Type="http://schemas.openxmlformats.org/officeDocument/2006/relationships/image" Target="../media/image14.wmf"/><Relationship Id="rId10" Type="http://schemas.openxmlformats.org/officeDocument/2006/relationships/image" Target="../media/image16.wmf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dutorij.e-skole.hr/share/proxy/alfresco-noauth/edutorij/api/proxy-guest/d2d61772-7e7a-4f5b-98f9-6bbb5d5d13ca/html/pojmovnik.html#rotacij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edutorij.e-skole.hr/share/proxy/alfresco-noauth/edutorij/api/proxy-guest/d2d61772-7e7a-4f5b-98f9-6bbb5d5d13ca/html/pojmovnik.html#pozitivan-smjer-rotacij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edutorij.e-skole.hr/share/proxy/alfresco-noauth/edutorij/api/proxy-guest/d2d61772-7e7a-4f5b-98f9-6bbb5d5d13ca/html/pojmovnik.html#negativan-smjer-rotacij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Naslov 1">
            <a:extLst>
              <a:ext uri="{FF2B5EF4-FFF2-40B4-BE49-F238E27FC236}">
                <a16:creationId xmlns:a16="http://schemas.microsoft.com/office/drawing/2014/main" id="{E8365180-DC1C-4F92-8F3A-BA64C12077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br>
              <a:rPr lang="hr-HR" altLang="sr-Latn-RS" dirty="0"/>
            </a:br>
            <a:br>
              <a:rPr lang="hr-HR" altLang="sr-Latn-RS" dirty="0"/>
            </a:br>
            <a:br>
              <a:rPr lang="hr-HR" altLang="sr-Latn-RS" dirty="0"/>
            </a:br>
            <a:r>
              <a:rPr lang="hr-HR" altLang="sr-Latn-RS" dirty="0"/>
              <a:t>ROTACIJA</a:t>
            </a:r>
          </a:p>
        </p:txBody>
      </p:sp>
      <p:pic>
        <p:nvPicPr>
          <p:cNvPr id="13316" name="Picture 1">
            <a:extLst>
              <a:ext uri="{FF2B5EF4-FFF2-40B4-BE49-F238E27FC236}">
                <a16:creationId xmlns:a16="http://schemas.microsoft.com/office/drawing/2014/main" id="{FE57FAAF-01C5-4703-A4EB-92F770C9B5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774502"/>
            <a:ext cx="200025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odnaslov 1">
            <a:extLst>
              <a:ext uri="{FF2B5EF4-FFF2-40B4-BE49-F238E27FC236}">
                <a16:creationId xmlns:a16="http://schemas.microsoft.com/office/drawing/2014/main" id="{E9B3D6E0-63EE-4030-8EBC-7DDFA99BD5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628" y="628869"/>
            <a:ext cx="6400800" cy="1752600"/>
          </a:xfrm>
        </p:spPr>
        <p:txBody>
          <a:bodyPr/>
          <a:lstStyle/>
          <a:p>
            <a:r>
              <a:rPr lang="hr-HR" cap="none" dirty="0">
                <a:latin typeface="Arial Black" panose="020B0A04020102020204" pitchFamily="34" charset="0"/>
              </a:rPr>
              <a:t>8.a Matematika              1.6. -5.6</a:t>
            </a:r>
            <a:r>
              <a:rPr lang="hr-HR" dirty="0">
                <a:latin typeface="Arial Black" panose="020B0A04020102020204" pitchFamily="34" charset="0"/>
              </a:rPr>
              <a:t>. </a:t>
            </a:r>
          </a:p>
        </p:txBody>
      </p:sp>
      <p:sp>
        <p:nvSpPr>
          <p:cNvPr id="5" name="Podnaslov 2">
            <a:extLst>
              <a:ext uri="{FF2B5EF4-FFF2-40B4-BE49-F238E27FC236}">
                <a16:creationId xmlns:a16="http://schemas.microsoft.com/office/drawing/2014/main" id="{65C4A98D-1219-4804-911F-B9798B2F9BC3}"/>
              </a:ext>
            </a:extLst>
          </p:cNvPr>
          <p:cNvSpPr txBox="1">
            <a:spLocks/>
          </p:cNvSpPr>
          <p:nvPr/>
        </p:nvSpPr>
        <p:spPr>
          <a:xfrm>
            <a:off x="2627784" y="5405335"/>
            <a:ext cx="6858000" cy="82379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1800" dirty="0"/>
              <a:t>Nikolina Zajec,.</a:t>
            </a:r>
            <a:r>
              <a:rPr lang="hr-HR" sz="1800" dirty="0" err="1"/>
              <a:t>mag.prim.educ</a:t>
            </a:r>
            <a:r>
              <a:rPr lang="hr-HR" sz="1800" dirty="0"/>
              <a:t>.</a:t>
            </a:r>
          </a:p>
          <a:p>
            <a:r>
              <a:rPr lang="hr-HR" sz="1800" dirty="0"/>
              <a:t>Centar za odgoj i obrazovanje Krapinske Toplice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66" name="Picture 34" descr="kutomjer4">
            <a:extLst>
              <a:ext uri="{FF2B5EF4-FFF2-40B4-BE49-F238E27FC236}">
                <a16:creationId xmlns:a16="http://schemas.microsoft.com/office/drawing/2014/main" id="{A3A34FAA-8D85-42D4-859D-9E0D6D7B47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40000">
            <a:off x="2700338" y="3025775"/>
            <a:ext cx="358140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niOkvir 4">
            <a:extLst>
              <a:ext uri="{FF2B5EF4-FFF2-40B4-BE49-F238E27FC236}">
                <a16:creationId xmlns:a16="http://schemas.microsoft.com/office/drawing/2014/main" id="{DC758524-8AF8-4260-A835-E4D6FB529E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" y="500063"/>
            <a:ext cx="87328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b="0" u="sng" dirty="0">
                <a:latin typeface="Georgia" panose="02040502050405020303" pitchFamily="18" charset="0"/>
              </a:rPr>
              <a:t>Primjer 3.</a:t>
            </a:r>
            <a:r>
              <a:rPr lang="hr-HR" altLang="sr-Latn-RS" b="0" dirty="0">
                <a:latin typeface="Georgia" panose="02040502050405020303" pitchFamily="18" charset="0"/>
              </a:rPr>
              <a:t>:  Zarotirajmo točku A oko točke S za -75° (tj. za 75° u negativnom smjeru).</a:t>
            </a:r>
          </a:p>
        </p:txBody>
      </p:sp>
      <p:sp>
        <p:nvSpPr>
          <p:cNvPr id="2057" name="Line 9">
            <a:extLst>
              <a:ext uri="{FF2B5EF4-FFF2-40B4-BE49-F238E27FC236}">
                <a16:creationId xmlns:a16="http://schemas.microsoft.com/office/drawing/2014/main" id="{D99C5252-1824-44E2-9150-7A06C693FA06}"/>
              </a:ext>
            </a:extLst>
          </p:cNvPr>
          <p:cNvSpPr>
            <a:spLocks noChangeShapeType="1"/>
          </p:cNvSpPr>
          <p:nvPr/>
        </p:nvSpPr>
        <p:spPr bwMode="auto">
          <a:xfrm>
            <a:off x="2268538" y="2622550"/>
            <a:ext cx="1893887" cy="1811338"/>
          </a:xfrm>
          <a:prstGeom prst="line">
            <a:avLst/>
          </a:prstGeom>
          <a:noFill/>
          <a:ln w="127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2058" name="Line 10">
            <a:extLst>
              <a:ext uri="{FF2B5EF4-FFF2-40B4-BE49-F238E27FC236}">
                <a16:creationId xmlns:a16="http://schemas.microsoft.com/office/drawing/2014/main" id="{6C3495A8-41B6-4B1D-A66B-01287E28266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62425" y="2133600"/>
            <a:ext cx="1266825" cy="2300288"/>
          </a:xfrm>
          <a:prstGeom prst="line">
            <a:avLst/>
          </a:prstGeom>
          <a:noFill/>
          <a:ln w="127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grpSp>
        <p:nvGrpSpPr>
          <p:cNvPr id="2" name="Group 13">
            <a:extLst>
              <a:ext uri="{FF2B5EF4-FFF2-40B4-BE49-F238E27FC236}">
                <a16:creationId xmlns:a16="http://schemas.microsoft.com/office/drawing/2014/main" id="{88D4C231-197C-44B1-A8B0-749F3A47C7B3}"/>
              </a:ext>
            </a:extLst>
          </p:cNvPr>
          <p:cNvGrpSpPr>
            <a:grpSpLocks/>
          </p:cNvGrpSpPr>
          <p:nvPr/>
        </p:nvGrpSpPr>
        <p:grpSpPr bwMode="auto">
          <a:xfrm>
            <a:off x="5048250" y="2708275"/>
            <a:ext cx="241300" cy="182563"/>
            <a:chOff x="3162" y="1725"/>
            <a:chExt cx="152" cy="115"/>
          </a:xfrm>
        </p:grpSpPr>
        <p:sp>
          <p:nvSpPr>
            <p:cNvPr id="16415" name="Oval 11">
              <a:extLst>
                <a:ext uri="{FF2B5EF4-FFF2-40B4-BE49-F238E27FC236}">
                  <a16:creationId xmlns:a16="http://schemas.microsoft.com/office/drawing/2014/main" id="{BE2BDA67-AE6A-4004-839D-ADFD771324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2" y="1767"/>
              <a:ext cx="24" cy="24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r-HR" altLang="sr-Latn-RS">
                <a:latin typeface="Georgia" panose="02040502050405020303" pitchFamily="18" charset="0"/>
              </a:endParaRPr>
            </a:p>
          </p:txBody>
        </p:sp>
        <p:sp>
          <p:nvSpPr>
            <p:cNvPr id="16416" name="Rectangle 12">
              <a:extLst>
                <a:ext uri="{FF2B5EF4-FFF2-40B4-BE49-F238E27FC236}">
                  <a16:creationId xmlns:a16="http://schemas.microsoft.com/office/drawing/2014/main" id="{29A2F5B1-86A3-474B-B2FD-52C67D33AD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2" y="1725"/>
              <a:ext cx="9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sr-Latn-CS" altLang="sr-Latn-RS" sz="1200">
                  <a:solidFill>
                    <a:srgbClr val="000000"/>
                  </a:solidFill>
                </a:rPr>
                <a:t>A'</a:t>
              </a:r>
              <a:endParaRPr lang="sr-Latn-CS" altLang="sr-Latn-RS"/>
            </a:p>
          </p:txBody>
        </p:sp>
      </p:grpSp>
      <p:grpSp>
        <p:nvGrpSpPr>
          <p:cNvPr id="3" name="Group 16">
            <a:extLst>
              <a:ext uri="{FF2B5EF4-FFF2-40B4-BE49-F238E27FC236}">
                <a16:creationId xmlns:a16="http://schemas.microsoft.com/office/drawing/2014/main" id="{1776E05C-F11E-461A-8D31-094DDB193E72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2986088"/>
            <a:ext cx="190500" cy="200025"/>
            <a:chOff x="1680" y="1881"/>
            <a:chExt cx="120" cy="126"/>
          </a:xfrm>
        </p:grpSpPr>
        <p:sp>
          <p:nvSpPr>
            <p:cNvPr id="16413" name="Oval 14">
              <a:extLst>
                <a:ext uri="{FF2B5EF4-FFF2-40B4-BE49-F238E27FC236}">
                  <a16:creationId xmlns:a16="http://schemas.microsoft.com/office/drawing/2014/main" id="{1293FA64-031E-42FC-8078-954115A811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1983"/>
              <a:ext cx="24" cy="24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r-HR" altLang="sr-Latn-RS">
                <a:latin typeface="Georgia" panose="02040502050405020303" pitchFamily="18" charset="0"/>
              </a:endParaRPr>
            </a:p>
          </p:txBody>
        </p:sp>
        <p:sp>
          <p:nvSpPr>
            <p:cNvPr id="16414" name="Rectangle 15">
              <a:extLst>
                <a:ext uri="{FF2B5EF4-FFF2-40B4-BE49-F238E27FC236}">
                  <a16:creationId xmlns:a16="http://schemas.microsoft.com/office/drawing/2014/main" id="{3814A50F-BD8B-4B4B-B8E7-8A99B0E03B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1881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sr-Latn-CS" altLang="sr-Latn-RS" sz="1200">
                  <a:solidFill>
                    <a:srgbClr val="000000"/>
                  </a:solidFill>
                </a:rPr>
                <a:t>A</a:t>
              </a:r>
              <a:endParaRPr lang="sr-Latn-CS" altLang="sr-Latn-RS"/>
            </a:p>
          </p:txBody>
        </p:sp>
      </p:grpSp>
      <p:grpSp>
        <p:nvGrpSpPr>
          <p:cNvPr id="4" name="Group 19">
            <a:extLst>
              <a:ext uri="{FF2B5EF4-FFF2-40B4-BE49-F238E27FC236}">
                <a16:creationId xmlns:a16="http://schemas.microsoft.com/office/drawing/2014/main" id="{9058789F-65FB-48F9-9F79-98D6BC3DBB0A}"/>
              </a:ext>
            </a:extLst>
          </p:cNvPr>
          <p:cNvGrpSpPr>
            <a:grpSpLocks/>
          </p:cNvGrpSpPr>
          <p:nvPr/>
        </p:nvGrpSpPr>
        <p:grpSpPr bwMode="auto">
          <a:xfrm>
            <a:off x="4143375" y="4414838"/>
            <a:ext cx="101600" cy="249237"/>
            <a:chOff x="2610" y="2781"/>
            <a:chExt cx="64" cy="157"/>
          </a:xfrm>
        </p:grpSpPr>
        <p:sp>
          <p:nvSpPr>
            <p:cNvPr id="16411" name="Oval 17">
              <a:extLst>
                <a:ext uri="{FF2B5EF4-FFF2-40B4-BE49-F238E27FC236}">
                  <a16:creationId xmlns:a16="http://schemas.microsoft.com/office/drawing/2014/main" id="{2BC053A5-1514-483E-B3EB-7CABE595B3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0" y="2781"/>
              <a:ext cx="24" cy="24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r-HR" altLang="sr-Latn-RS">
                <a:latin typeface="Georgia" panose="02040502050405020303" pitchFamily="18" charset="0"/>
              </a:endParaRPr>
            </a:p>
          </p:txBody>
        </p:sp>
        <p:sp>
          <p:nvSpPr>
            <p:cNvPr id="16412" name="Rectangle 18">
              <a:extLst>
                <a:ext uri="{FF2B5EF4-FFF2-40B4-BE49-F238E27FC236}">
                  <a16:creationId xmlns:a16="http://schemas.microsoft.com/office/drawing/2014/main" id="{227BEE0D-90A3-44D4-B9DD-1D04D18D6B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0" y="2823"/>
              <a:ext cx="6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sr-Latn-CS" altLang="sr-Latn-RS" sz="1200">
                  <a:solidFill>
                    <a:srgbClr val="000000"/>
                  </a:solidFill>
                </a:rPr>
                <a:t>S</a:t>
              </a:r>
              <a:endParaRPr lang="sr-Latn-CS" altLang="sr-Latn-RS"/>
            </a:p>
          </p:txBody>
        </p:sp>
      </p:grpSp>
      <p:sp>
        <p:nvSpPr>
          <p:cNvPr id="38" name="TekstniOkvir 37">
            <a:extLst>
              <a:ext uri="{FF2B5EF4-FFF2-40B4-BE49-F238E27FC236}">
                <a16:creationId xmlns:a16="http://schemas.microsoft.com/office/drawing/2014/main" id="{3D3FB0DC-0A96-47FE-AD46-4C0B8C875A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4813" y="1144588"/>
            <a:ext cx="4678362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b="0">
                <a:latin typeface="Georgia" panose="02040502050405020303" pitchFamily="18" charset="0"/>
              </a:rPr>
              <a:t>Prisjetimo se:</a:t>
            </a:r>
          </a:p>
          <a:p>
            <a:pPr eaLnBrk="1" hangingPunct="1"/>
            <a:r>
              <a:rPr lang="hr-HR" altLang="sr-Latn-RS" b="0">
                <a:latin typeface="Georgia" panose="02040502050405020303" pitchFamily="18" charset="0"/>
              </a:rPr>
              <a:t>Rotacija u NEGATIVNOM smjeru je rotacija ___________________ .</a:t>
            </a:r>
          </a:p>
        </p:txBody>
      </p:sp>
      <p:sp>
        <p:nvSpPr>
          <p:cNvPr id="6" name="TekstniOkvir 37">
            <a:extLst>
              <a:ext uri="{FF2B5EF4-FFF2-40B4-BE49-F238E27FC236}">
                <a16:creationId xmlns:a16="http://schemas.microsoft.com/office/drawing/2014/main" id="{95F71822-DEDF-45E1-A75B-50EEB64B51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1662113"/>
            <a:ext cx="3276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b="0">
                <a:latin typeface="Georgia" panose="02040502050405020303" pitchFamily="18" charset="0"/>
              </a:rPr>
              <a:t>u smjeru kazaljke na satu</a:t>
            </a:r>
          </a:p>
        </p:txBody>
      </p:sp>
      <p:sp>
        <p:nvSpPr>
          <p:cNvPr id="13" name="TekstniOkvir 37">
            <a:extLst>
              <a:ext uri="{FF2B5EF4-FFF2-40B4-BE49-F238E27FC236}">
                <a16:creationId xmlns:a16="http://schemas.microsoft.com/office/drawing/2014/main" id="{CBF91B6A-05C2-41E6-8F31-9961E363D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638" y="2035175"/>
            <a:ext cx="4932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b="0">
                <a:latin typeface="Georgia" panose="02040502050405020303" pitchFamily="18" charset="0"/>
              </a:rPr>
              <a:t>U kojem smjeru onda sad trebamo ići?</a:t>
            </a:r>
          </a:p>
        </p:txBody>
      </p:sp>
      <p:sp>
        <p:nvSpPr>
          <p:cNvPr id="14" name="TekstniOkvir 37">
            <a:extLst>
              <a:ext uri="{FF2B5EF4-FFF2-40B4-BE49-F238E27FC236}">
                <a16:creationId xmlns:a16="http://schemas.microsoft.com/office/drawing/2014/main" id="{3C5FA5B3-169B-4A34-A80A-D6243BF296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2420938"/>
            <a:ext cx="2843212" cy="201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b="0">
                <a:latin typeface="Georgia" panose="02040502050405020303" pitchFamily="18" charset="0"/>
              </a:rPr>
              <a:t>Ova kazaljka bi pokazivala otprilike na 10-11 sati, pa bi išla gore desno (prema 12 sati). Budući da i mi trebamo ići u istom smjeru, okrećemo kutomjer u tom smjeru...</a:t>
            </a:r>
          </a:p>
        </p:txBody>
      </p:sp>
      <p:sp>
        <p:nvSpPr>
          <p:cNvPr id="15" name="Line 10">
            <a:extLst>
              <a:ext uri="{FF2B5EF4-FFF2-40B4-BE49-F238E27FC236}">
                <a16:creationId xmlns:a16="http://schemas.microsoft.com/office/drawing/2014/main" id="{6F4C6557-9F4A-4BF7-9386-27AA828A5AA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86325" y="2895600"/>
            <a:ext cx="117475" cy="212725"/>
          </a:xfrm>
          <a:prstGeom prst="line">
            <a:avLst/>
          </a:prstGeom>
          <a:noFill/>
          <a:ln w="1905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grpSp>
        <p:nvGrpSpPr>
          <p:cNvPr id="18487" name="Group 55">
            <a:extLst>
              <a:ext uri="{FF2B5EF4-FFF2-40B4-BE49-F238E27FC236}">
                <a16:creationId xmlns:a16="http://schemas.microsoft.com/office/drawing/2014/main" id="{26E861A7-0918-4693-86CD-628F18F33ECE}"/>
              </a:ext>
            </a:extLst>
          </p:cNvPr>
          <p:cNvGrpSpPr>
            <a:grpSpLocks/>
          </p:cNvGrpSpPr>
          <p:nvPr/>
        </p:nvGrpSpPr>
        <p:grpSpPr bwMode="auto">
          <a:xfrm>
            <a:off x="1582738" y="2636838"/>
            <a:ext cx="5726112" cy="3841750"/>
            <a:chOff x="997" y="1661"/>
            <a:chExt cx="3607" cy="2420"/>
          </a:xfrm>
        </p:grpSpPr>
        <p:grpSp>
          <p:nvGrpSpPr>
            <p:cNvPr id="16403" name="Group 56">
              <a:extLst>
                <a:ext uri="{FF2B5EF4-FFF2-40B4-BE49-F238E27FC236}">
                  <a16:creationId xmlns:a16="http://schemas.microsoft.com/office/drawing/2014/main" id="{53680866-5D21-46C7-BE99-256F325F368F}"/>
                </a:ext>
              </a:extLst>
            </p:cNvPr>
            <p:cNvGrpSpPr>
              <a:grpSpLocks/>
            </p:cNvGrpSpPr>
            <p:nvPr/>
          </p:nvGrpSpPr>
          <p:grpSpPr bwMode="auto">
            <a:xfrm rot="2435240" flipH="1">
              <a:off x="997" y="2114"/>
              <a:ext cx="1169" cy="1967"/>
              <a:chOff x="2403" y="2165"/>
              <a:chExt cx="1316" cy="1967"/>
            </a:xfrm>
          </p:grpSpPr>
          <p:sp>
            <p:nvSpPr>
              <p:cNvPr id="12" name="Jednakokračni trokut 11">
                <a:extLst>
                  <a:ext uri="{FF2B5EF4-FFF2-40B4-BE49-F238E27FC236}">
                    <a16:creationId xmlns:a16="http://schemas.microsoft.com/office/drawing/2014/main" id="{D2635D75-542F-44D5-B26F-5AB893350D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0000" flipV="1">
                <a:off x="2404" y="2236"/>
                <a:ext cx="59" cy="237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11429" algn="ctr">
                <a:solidFill>
                  <a:srgbClr val="994733"/>
                </a:solidFill>
                <a:prstDash val="sysDash"/>
                <a:miter lim="800000"/>
                <a:headEnd/>
                <a:tailEnd/>
              </a:ln>
            </p:spPr>
            <p:txBody>
              <a:bodyPr rot="10800000" vert="eaVert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hr-HR" b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11" name="Dijagonalna pruga 10">
                <a:extLst>
                  <a:ext uri="{FF2B5EF4-FFF2-40B4-BE49-F238E27FC236}">
                    <a16:creationId xmlns:a16="http://schemas.microsoft.com/office/drawing/2014/main" id="{74A1EBA9-36D0-4D6F-B601-727FAC9C64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500000">
                <a:off x="3604" y="2164"/>
                <a:ext cx="107" cy="222"/>
              </a:xfrm>
              <a:custGeom>
                <a:avLst/>
                <a:gdLst>
                  <a:gd name="T0" fmla="*/ 65476 w 130952"/>
                  <a:gd name="T1" fmla="*/ 167492 h 334984"/>
                  <a:gd name="T2" fmla="*/ 0 w 130952"/>
                  <a:gd name="T3" fmla="*/ 251238 h 334984"/>
                  <a:gd name="T4" fmla="*/ 32738 w 130952"/>
                  <a:gd name="T5" fmla="*/ 83746 h 334984"/>
                  <a:gd name="T6" fmla="*/ 98214 w 130952"/>
                  <a:gd name="T7" fmla="*/ 0 h 334984"/>
                  <a:gd name="T8" fmla="*/ 0 60000 65536"/>
                  <a:gd name="T9" fmla="*/ 11796480 60000 65536"/>
                  <a:gd name="T10" fmla="*/ 11796480 60000 65536"/>
                  <a:gd name="T11" fmla="*/ 17694720 60000 65536"/>
                  <a:gd name="T12" fmla="*/ 0 w 130952"/>
                  <a:gd name="T13" fmla="*/ 0 h 334984"/>
                  <a:gd name="T14" fmla="*/ 98214 w 130952"/>
                  <a:gd name="T15" fmla="*/ 251238 h 3349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0952" h="334984">
                    <a:moveTo>
                      <a:pt x="0" y="167492"/>
                    </a:moveTo>
                    <a:lnTo>
                      <a:pt x="65476" y="0"/>
                    </a:lnTo>
                    <a:lnTo>
                      <a:pt x="130952" y="0"/>
                    </a:lnTo>
                    <a:lnTo>
                      <a:pt x="0" y="334984"/>
                    </a:lnTo>
                    <a:close/>
                  </a:path>
                </a:pathLst>
              </a:custGeom>
              <a:solidFill>
                <a:srgbClr val="0D0D0D"/>
              </a:solidFill>
              <a:ln w="11430" algn="ctr">
                <a:solidFill>
                  <a:schemeClr val="tx1"/>
                </a:solidFill>
                <a:prstDash val="sysDash"/>
                <a:miter lim="800000"/>
                <a:headEnd/>
                <a:tailEnd/>
              </a:ln>
            </p:spPr>
            <p:txBody>
              <a:bodyPr vert="eaVert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hr-HR" b="0">
                  <a:latin typeface="+mn-lt"/>
                </a:endParaRPr>
              </a:p>
            </p:txBody>
          </p:sp>
          <p:sp>
            <p:nvSpPr>
              <p:cNvPr id="10" name="Pravokutnik 9">
                <a:extLst>
                  <a:ext uri="{FF2B5EF4-FFF2-40B4-BE49-F238E27FC236}">
                    <a16:creationId xmlns:a16="http://schemas.microsoft.com/office/drawing/2014/main" id="{A8040662-BF4A-4CC6-8137-6D7F4E8B4F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0000">
                <a:off x="2658" y="2350"/>
                <a:ext cx="116" cy="1469"/>
              </a:xfrm>
              <a:prstGeom prst="rect">
                <a:avLst/>
              </a:prstGeom>
              <a:solidFill>
                <a:srgbClr val="BFBFBF"/>
              </a:solidFill>
              <a:ln w="11429" algn="ctr">
                <a:solidFill>
                  <a:srgbClr val="7F7F7F"/>
                </a:solidFill>
                <a:prstDash val="sysDash"/>
                <a:miter lim="800000"/>
                <a:headEnd/>
                <a:tailEnd/>
              </a:ln>
            </p:spPr>
            <p:txBody>
              <a:bodyPr vert="eaVert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hr-HR" b="0">
                  <a:solidFill>
                    <a:schemeClr val="lt1"/>
                  </a:solidFill>
                  <a:latin typeface="+mn-lt"/>
                </a:endParaRPr>
              </a:p>
            </p:txBody>
          </p:sp>
          <p:pic>
            <p:nvPicPr>
              <p:cNvPr id="16408" name="Pravokutnik 8">
                <a:extLst>
                  <a:ext uri="{FF2B5EF4-FFF2-40B4-BE49-F238E27FC236}">
                    <a16:creationId xmlns:a16="http://schemas.microsoft.com/office/drawing/2014/main" id="{E8A1ACA6-B97A-4112-BC64-F1D4CC050EB4}"/>
                  </a:ext>
                </a:extLst>
              </p:cNvPr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51" y="2307"/>
                <a:ext cx="668" cy="15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" name="Pravokutnik 6">
                <a:extLst>
                  <a:ext uri="{FF2B5EF4-FFF2-40B4-BE49-F238E27FC236}">
                    <a16:creationId xmlns:a16="http://schemas.microsoft.com/office/drawing/2014/main" id="{988D3CD1-E7FC-4736-8FF7-C3A4304ABB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933" y="3752"/>
                <a:ext cx="233" cy="237"/>
              </a:xfrm>
              <a:prstGeom prst="rect">
                <a:avLst/>
              </a:prstGeom>
              <a:solidFill>
                <a:schemeClr val="accent1"/>
              </a:solidFill>
              <a:ln w="11429" algn="ctr">
                <a:solidFill>
                  <a:srgbClr val="994733"/>
                </a:solidFill>
                <a:prstDash val="sysDash"/>
                <a:miter lim="800000"/>
                <a:headEnd/>
                <a:tailEnd/>
              </a:ln>
            </p:spPr>
            <p:txBody>
              <a:bodyPr rot="10800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hr-HR" b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8" name="Pravokutnik 7">
                <a:extLst>
                  <a:ext uri="{FF2B5EF4-FFF2-40B4-BE49-F238E27FC236}">
                    <a16:creationId xmlns:a16="http://schemas.microsoft.com/office/drawing/2014/main" id="{5F3943B3-323D-4CB8-BC36-D91829FB48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992" y="3990"/>
                <a:ext cx="116" cy="142"/>
              </a:xfrm>
              <a:prstGeom prst="rect">
                <a:avLst/>
              </a:prstGeom>
              <a:solidFill>
                <a:schemeClr val="accent1"/>
              </a:solidFill>
              <a:ln w="11429" algn="ctr">
                <a:solidFill>
                  <a:srgbClr val="994733"/>
                </a:solidFill>
                <a:prstDash val="sysDash"/>
                <a:miter lim="800000"/>
                <a:headEnd/>
                <a:tailEnd/>
              </a:ln>
            </p:spPr>
            <p:txBody>
              <a:bodyPr rot="10800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hr-HR" b="0">
                  <a:solidFill>
                    <a:schemeClr val="lt1"/>
                  </a:solidFill>
                  <a:latin typeface="+mn-lt"/>
                </a:endParaRPr>
              </a:p>
            </p:txBody>
          </p:sp>
        </p:grpSp>
        <p:sp>
          <p:nvSpPr>
            <p:cNvPr id="16404" name="Line 63">
              <a:extLst>
                <a:ext uri="{FF2B5EF4-FFF2-40B4-BE49-F238E27FC236}">
                  <a16:creationId xmlns:a16="http://schemas.microsoft.com/office/drawing/2014/main" id="{D632F329-FB52-4190-AB0A-85989BBD06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44" y="1661"/>
              <a:ext cx="1960" cy="1070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18496" name="Arc 64">
            <a:extLst>
              <a:ext uri="{FF2B5EF4-FFF2-40B4-BE49-F238E27FC236}">
                <a16:creationId xmlns:a16="http://schemas.microsoft.com/office/drawing/2014/main" id="{A66286B1-80C3-4985-B07B-CF82239253D7}"/>
              </a:ext>
            </a:extLst>
          </p:cNvPr>
          <p:cNvSpPr>
            <a:spLocks/>
          </p:cNvSpPr>
          <p:nvPr/>
        </p:nvSpPr>
        <p:spPr bwMode="auto">
          <a:xfrm>
            <a:off x="4219575" y="2724150"/>
            <a:ext cx="985838" cy="1641475"/>
          </a:xfrm>
          <a:custGeom>
            <a:avLst/>
            <a:gdLst>
              <a:gd name="T0" fmla="*/ 690616 w 12105"/>
              <a:gd name="T1" fmla="*/ 0 h 19866"/>
              <a:gd name="T2" fmla="*/ 985838 w 12105"/>
              <a:gd name="T3" fmla="*/ 163354 h 19866"/>
              <a:gd name="T4" fmla="*/ 0 w 12105"/>
              <a:gd name="T5" fmla="*/ 1641475 h 1986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2105" h="19866" fill="none" extrusionOk="0">
                <a:moveTo>
                  <a:pt x="8479" y="0"/>
                </a:moveTo>
                <a:cubicBezTo>
                  <a:pt x="9748" y="541"/>
                  <a:pt x="10962" y="1203"/>
                  <a:pt x="12105" y="1976"/>
                </a:cubicBezTo>
              </a:path>
              <a:path w="12105" h="19866" stroke="0" extrusionOk="0">
                <a:moveTo>
                  <a:pt x="8479" y="0"/>
                </a:moveTo>
                <a:cubicBezTo>
                  <a:pt x="9748" y="541"/>
                  <a:pt x="10962" y="1203"/>
                  <a:pt x="12105" y="1976"/>
                </a:cubicBezTo>
                <a:lnTo>
                  <a:pt x="0" y="19866"/>
                </a:lnTo>
                <a:lnTo>
                  <a:pt x="8479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6" name="TekstniOkvir 37">
            <a:extLst>
              <a:ext uri="{FF2B5EF4-FFF2-40B4-BE49-F238E27FC236}">
                <a16:creationId xmlns:a16="http://schemas.microsoft.com/office/drawing/2014/main" id="{13DD6312-9983-439E-A121-BBA9D2B919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2412" y="4735308"/>
            <a:ext cx="2843212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b="0" dirty="0">
                <a:latin typeface="Georgia" panose="02040502050405020303" pitchFamily="18" charset="0"/>
              </a:rPr>
              <a:t>Time smo točku A</a:t>
            </a:r>
          </a:p>
          <a:p>
            <a:pPr eaLnBrk="1" hangingPunct="1"/>
            <a:r>
              <a:rPr lang="hr-HR" altLang="sr-Latn-RS" b="0" dirty="0">
                <a:latin typeface="Georgia" panose="02040502050405020303" pitchFamily="18" charset="0"/>
              </a:rPr>
              <a:t>zarotirali oko točke S</a:t>
            </a:r>
          </a:p>
          <a:p>
            <a:pPr eaLnBrk="1" hangingPunct="1"/>
            <a:r>
              <a:rPr lang="hr-HR" altLang="sr-Latn-RS" b="0" dirty="0">
                <a:latin typeface="Georgia" panose="02040502050405020303" pitchFamily="18" charset="0"/>
              </a:rPr>
              <a:t>za -75°.</a:t>
            </a:r>
          </a:p>
        </p:txBody>
      </p:sp>
      <p:sp>
        <p:nvSpPr>
          <p:cNvPr id="18498" name="Arc 66">
            <a:extLst>
              <a:ext uri="{FF2B5EF4-FFF2-40B4-BE49-F238E27FC236}">
                <a16:creationId xmlns:a16="http://schemas.microsoft.com/office/drawing/2014/main" id="{1FF9F54F-1864-4DD4-81C1-F932B663C451}"/>
              </a:ext>
            </a:extLst>
          </p:cNvPr>
          <p:cNvSpPr>
            <a:spLocks/>
          </p:cNvSpPr>
          <p:nvPr/>
        </p:nvSpPr>
        <p:spPr bwMode="auto">
          <a:xfrm rot="13726940" flipV="1">
            <a:off x="3117057" y="2524919"/>
            <a:ext cx="2179637" cy="1806575"/>
          </a:xfrm>
          <a:custGeom>
            <a:avLst/>
            <a:gdLst>
              <a:gd name="T0" fmla="*/ 1249481 w 21549"/>
              <a:gd name="T1" fmla="*/ 0 h 17719"/>
              <a:gd name="T2" fmla="*/ 2179637 w 21549"/>
              <a:gd name="T3" fmla="*/ 1655067 h 17719"/>
              <a:gd name="T4" fmla="*/ 0 w 21549"/>
              <a:gd name="T5" fmla="*/ 1806575 h 1771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49" h="17719" fill="none" extrusionOk="0">
                <a:moveTo>
                  <a:pt x="12353" y="-1"/>
                </a:moveTo>
                <a:cubicBezTo>
                  <a:pt x="17717" y="3739"/>
                  <a:pt x="21098" y="9708"/>
                  <a:pt x="21548" y="16233"/>
                </a:cubicBezTo>
              </a:path>
              <a:path w="21549" h="17719" stroke="0" extrusionOk="0">
                <a:moveTo>
                  <a:pt x="12353" y="-1"/>
                </a:moveTo>
                <a:cubicBezTo>
                  <a:pt x="17717" y="3739"/>
                  <a:pt x="21098" y="9708"/>
                  <a:pt x="21548" y="16233"/>
                </a:cubicBezTo>
                <a:lnTo>
                  <a:pt x="0" y="17719"/>
                </a:lnTo>
                <a:lnTo>
                  <a:pt x="12353" y="-1"/>
                </a:lnTo>
                <a:close/>
              </a:path>
            </a:pathLst>
          </a:custGeom>
          <a:noFill/>
          <a:ln w="28575">
            <a:solidFill>
              <a:srgbClr val="FFFF00"/>
            </a:solidFill>
            <a:prstDash val="sysDot"/>
            <a:round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7" name="TekstniOkvir 3">
            <a:extLst>
              <a:ext uri="{FF2B5EF4-FFF2-40B4-BE49-F238E27FC236}">
                <a16:creationId xmlns:a16="http://schemas.microsoft.com/office/drawing/2014/main" id="{1E9D9B11-5D92-4AC4-A8B0-96455B3A8C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2863" y="3783013"/>
            <a:ext cx="5746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>
              <a:defRPr/>
            </a:pPr>
            <a:r>
              <a:rPr lang="hr-HR" altLang="sr-Latn-RS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75°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8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8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18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8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500000">
                                      <p:cBhvr>
                                        <p:cTn id="82" dur="2000" fill="hold"/>
                                        <p:tgtEl>
                                          <p:spTgt spid="184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6" dur="500"/>
                                        <p:tgtEl>
                                          <p:spTgt spid="18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184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4" dur="500"/>
                                        <p:tgtEl>
                                          <p:spTgt spid="18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8" grpId="0"/>
      <p:bldP spid="38" grpId="1"/>
      <p:bldP spid="6" grpId="0"/>
      <p:bldP spid="6" grpId="1"/>
      <p:bldP spid="13" grpId="0"/>
      <p:bldP spid="13" grpId="1"/>
      <p:bldP spid="14" grpId="0"/>
      <p:bldP spid="14" grpId="1"/>
      <p:bldP spid="16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13" name="Picture 65" descr="kutomjer4">
            <a:extLst>
              <a:ext uri="{FF2B5EF4-FFF2-40B4-BE49-F238E27FC236}">
                <a16:creationId xmlns:a16="http://schemas.microsoft.com/office/drawing/2014/main" id="{BD690319-BC8E-4C89-B895-F8F5FF2B1E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160000">
            <a:off x="2555875" y="1700213"/>
            <a:ext cx="2865438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ekstniOkvir 1">
            <a:extLst>
              <a:ext uri="{FF2B5EF4-FFF2-40B4-BE49-F238E27FC236}">
                <a16:creationId xmlns:a16="http://schemas.microsoft.com/office/drawing/2014/main" id="{A41ED502-313B-4567-8974-1DD6A4CD91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" y="476250"/>
            <a:ext cx="60372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b="0" u="sng">
                <a:latin typeface="Georgia" panose="02040502050405020303" pitchFamily="18" charset="0"/>
              </a:rPr>
              <a:t>Primjer 4.</a:t>
            </a:r>
            <a:r>
              <a:rPr lang="hr-HR" altLang="sr-Latn-RS" b="0">
                <a:latin typeface="Georgia" panose="02040502050405020303" pitchFamily="18" charset="0"/>
              </a:rPr>
              <a:t>:  Zarotirajmo dužinu            oko točke  S  za 30°.</a:t>
            </a:r>
          </a:p>
        </p:txBody>
      </p:sp>
      <p:graphicFrame>
        <p:nvGraphicFramePr>
          <p:cNvPr id="17412" name="Object 2">
            <a:extLst>
              <a:ext uri="{FF2B5EF4-FFF2-40B4-BE49-F238E27FC236}">
                <a16:creationId xmlns:a16="http://schemas.microsoft.com/office/drawing/2014/main" id="{25A6F066-391A-48F7-ABE0-4D6514F90A2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35375" y="404813"/>
          <a:ext cx="500063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5" name="Jednadžba" r:id="rId4" imgW="253780" imgH="203024" progId="Equation.3">
                  <p:embed/>
                </p:oleObj>
              </mc:Choice>
              <mc:Fallback>
                <p:oleObj name="Jednadžba" r:id="rId4" imgW="253780" imgH="203024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404813"/>
                        <a:ext cx="500063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Line 7">
            <a:extLst>
              <a:ext uri="{FF2B5EF4-FFF2-40B4-BE49-F238E27FC236}">
                <a16:creationId xmlns:a16="http://schemas.microsoft.com/office/drawing/2014/main" id="{51633253-C106-4B0D-A0D2-EA9D80892721}"/>
              </a:ext>
            </a:extLst>
          </p:cNvPr>
          <p:cNvSpPr>
            <a:spLocks noChangeShapeType="1"/>
          </p:cNvSpPr>
          <p:nvPr/>
        </p:nvSpPr>
        <p:spPr bwMode="auto">
          <a:xfrm>
            <a:off x="2601913" y="3087688"/>
            <a:ext cx="2478087" cy="1587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3080" name="Line 8">
            <a:extLst>
              <a:ext uri="{FF2B5EF4-FFF2-40B4-BE49-F238E27FC236}">
                <a16:creationId xmlns:a16="http://schemas.microsoft.com/office/drawing/2014/main" id="{386DFADF-3CEC-4A9F-BB8C-D773A78531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8175" y="2239963"/>
            <a:ext cx="1878013" cy="134302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3081" name="Line 9">
            <a:extLst>
              <a:ext uri="{FF2B5EF4-FFF2-40B4-BE49-F238E27FC236}">
                <a16:creationId xmlns:a16="http://schemas.microsoft.com/office/drawing/2014/main" id="{35E352AE-1025-4AFA-81C5-B5AED4D5F1B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55925" y="2239963"/>
            <a:ext cx="819150" cy="183673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grpSp>
        <p:nvGrpSpPr>
          <p:cNvPr id="6" name="Group 18">
            <a:extLst>
              <a:ext uri="{FF2B5EF4-FFF2-40B4-BE49-F238E27FC236}">
                <a16:creationId xmlns:a16="http://schemas.microsoft.com/office/drawing/2014/main" id="{391072B0-F5C7-455D-8D18-F2540CB28FEF}"/>
              </a:ext>
            </a:extLst>
          </p:cNvPr>
          <p:cNvGrpSpPr>
            <a:grpSpLocks/>
          </p:cNvGrpSpPr>
          <p:nvPr/>
        </p:nvGrpSpPr>
        <p:grpSpPr bwMode="auto">
          <a:xfrm>
            <a:off x="3155950" y="3544888"/>
            <a:ext cx="192088" cy="288925"/>
            <a:chOff x="2165" y="2233"/>
            <a:chExt cx="121" cy="182"/>
          </a:xfrm>
        </p:grpSpPr>
        <p:sp>
          <p:nvSpPr>
            <p:cNvPr id="17443" name="Oval 16">
              <a:extLst>
                <a:ext uri="{FF2B5EF4-FFF2-40B4-BE49-F238E27FC236}">
                  <a16:creationId xmlns:a16="http://schemas.microsoft.com/office/drawing/2014/main" id="{8B0900B1-9842-48C3-B138-4C82C0EE51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5" y="2233"/>
              <a:ext cx="27" cy="2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r-HR" altLang="sr-Latn-RS">
                <a:latin typeface="Georgia" panose="02040502050405020303" pitchFamily="18" charset="0"/>
              </a:endParaRPr>
            </a:p>
          </p:txBody>
        </p:sp>
        <p:sp>
          <p:nvSpPr>
            <p:cNvPr id="17444" name="Rectangle 17">
              <a:extLst>
                <a:ext uri="{FF2B5EF4-FFF2-40B4-BE49-F238E27FC236}">
                  <a16:creationId xmlns:a16="http://schemas.microsoft.com/office/drawing/2014/main" id="{85B7007C-A4A3-476F-924B-BB1FADAFF3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8" y="2281"/>
              <a:ext cx="108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sr-Latn-CS" altLang="sr-Latn-RS" sz="1400">
                  <a:solidFill>
                    <a:srgbClr val="000000"/>
                  </a:solidFill>
                </a:rPr>
                <a:t>A'</a:t>
              </a:r>
              <a:endParaRPr lang="sr-Latn-CS" altLang="sr-Latn-RS"/>
            </a:p>
          </p:txBody>
        </p:sp>
      </p:grpSp>
      <p:grpSp>
        <p:nvGrpSpPr>
          <p:cNvPr id="7" name="Group 21">
            <a:extLst>
              <a:ext uri="{FF2B5EF4-FFF2-40B4-BE49-F238E27FC236}">
                <a16:creationId xmlns:a16="http://schemas.microsoft.com/office/drawing/2014/main" id="{61C0EE28-C8BB-4CAF-9758-DF3AF17E988E}"/>
              </a:ext>
            </a:extLst>
          </p:cNvPr>
          <p:cNvGrpSpPr>
            <a:grpSpLocks/>
          </p:cNvGrpSpPr>
          <p:nvPr/>
        </p:nvGrpSpPr>
        <p:grpSpPr bwMode="auto">
          <a:xfrm>
            <a:off x="2492375" y="3065463"/>
            <a:ext cx="130175" cy="288925"/>
            <a:chOff x="1747" y="1931"/>
            <a:chExt cx="82" cy="182"/>
          </a:xfrm>
        </p:grpSpPr>
        <p:sp>
          <p:nvSpPr>
            <p:cNvPr id="17441" name="Oval 19">
              <a:extLst>
                <a:ext uri="{FF2B5EF4-FFF2-40B4-BE49-F238E27FC236}">
                  <a16:creationId xmlns:a16="http://schemas.microsoft.com/office/drawing/2014/main" id="{795569FC-9A38-4DD6-8FEB-EF2E547269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2" y="1931"/>
              <a:ext cx="27" cy="28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r-HR" altLang="sr-Latn-RS">
                <a:latin typeface="Georgia" panose="02040502050405020303" pitchFamily="18" charset="0"/>
              </a:endParaRPr>
            </a:p>
          </p:txBody>
        </p:sp>
        <p:sp>
          <p:nvSpPr>
            <p:cNvPr id="17442" name="Rectangle 20">
              <a:extLst>
                <a:ext uri="{FF2B5EF4-FFF2-40B4-BE49-F238E27FC236}">
                  <a16:creationId xmlns:a16="http://schemas.microsoft.com/office/drawing/2014/main" id="{A0415CDE-F5F0-4B0D-AAEB-98CD71DB89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7" y="1979"/>
              <a:ext cx="8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sr-Latn-CS" altLang="sr-Latn-RS" sz="1400">
                  <a:solidFill>
                    <a:srgbClr val="000000"/>
                  </a:solidFill>
                </a:rPr>
                <a:t>A</a:t>
              </a:r>
              <a:endParaRPr lang="sr-Latn-CS" altLang="sr-Latn-RS"/>
            </a:p>
          </p:txBody>
        </p:sp>
      </p:grpSp>
      <p:grpSp>
        <p:nvGrpSpPr>
          <p:cNvPr id="8" name="Group 24">
            <a:extLst>
              <a:ext uri="{FF2B5EF4-FFF2-40B4-BE49-F238E27FC236}">
                <a16:creationId xmlns:a16="http://schemas.microsoft.com/office/drawing/2014/main" id="{D2FCFE75-5786-4FCD-8F4A-AAF6F25A7FFD}"/>
              </a:ext>
            </a:extLst>
          </p:cNvPr>
          <p:cNvGrpSpPr>
            <a:grpSpLocks/>
          </p:cNvGrpSpPr>
          <p:nvPr/>
        </p:nvGrpSpPr>
        <p:grpSpPr bwMode="auto">
          <a:xfrm>
            <a:off x="5057775" y="3065463"/>
            <a:ext cx="150813" cy="246062"/>
            <a:chOff x="3363" y="1931"/>
            <a:chExt cx="95" cy="155"/>
          </a:xfrm>
        </p:grpSpPr>
        <p:sp>
          <p:nvSpPr>
            <p:cNvPr id="17439" name="Oval 22">
              <a:extLst>
                <a:ext uri="{FF2B5EF4-FFF2-40B4-BE49-F238E27FC236}">
                  <a16:creationId xmlns:a16="http://schemas.microsoft.com/office/drawing/2014/main" id="{F97DE6CE-26C8-4A3D-9CEC-8CD9092696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3" y="1931"/>
              <a:ext cx="28" cy="28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r-HR" altLang="sr-Latn-RS">
                <a:latin typeface="Georgia" panose="02040502050405020303" pitchFamily="18" charset="0"/>
              </a:endParaRPr>
            </a:p>
          </p:txBody>
        </p:sp>
        <p:sp>
          <p:nvSpPr>
            <p:cNvPr id="17440" name="Rectangle 23">
              <a:extLst>
                <a:ext uri="{FF2B5EF4-FFF2-40B4-BE49-F238E27FC236}">
                  <a16:creationId xmlns:a16="http://schemas.microsoft.com/office/drawing/2014/main" id="{97D23FF2-07E3-4BD0-B4E7-3664A7E0B8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7" y="1952"/>
              <a:ext cx="8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sr-Latn-CS" altLang="sr-Latn-RS" sz="1400">
                  <a:solidFill>
                    <a:srgbClr val="000000"/>
                  </a:solidFill>
                </a:rPr>
                <a:t>B</a:t>
              </a:r>
              <a:endParaRPr lang="sr-Latn-CS" altLang="sr-Latn-RS"/>
            </a:p>
          </p:txBody>
        </p:sp>
      </p:grpSp>
      <p:grpSp>
        <p:nvGrpSpPr>
          <p:cNvPr id="9" name="Group 27">
            <a:extLst>
              <a:ext uri="{FF2B5EF4-FFF2-40B4-BE49-F238E27FC236}">
                <a16:creationId xmlns:a16="http://schemas.microsoft.com/office/drawing/2014/main" id="{2CE80F26-35B0-4EB9-A163-A69DE31701F1}"/>
              </a:ext>
            </a:extLst>
          </p:cNvPr>
          <p:cNvGrpSpPr>
            <a:grpSpLocks/>
          </p:cNvGrpSpPr>
          <p:nvPr/>
        </p:nvGrpSpPr>
        <p:grpSpPr bwMode="auto">
          <a:xfrm>
            <a:off x="3732213" y="1989138"/>
            <a:ext cx="119062" cy="273050"/>
            <a:chOff x="2528" y="1253"/>
            <a:chExt cx="75" cy="172"/>
          </a:xfrm>
        </p:grpSpPr>
        <p:sp>
          <p:nvSpPr>
            <p:cNvPr id="17437" name="Oval 25">
              <a:extLst>
                <a:ext uri="{FF2B5EF4-FFF2-40B4-BE49-F238E27FC236}">
                  <a16:creationId xmlns:a16="http://schemas.microsoft.com/office/drawing/2014/main" id="{87C4CEEF-3795-4F8D-B3C5-C3D9BD1CE7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1" y="1397"/>
              <a:ext cx="28" cy="28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r-HR" altLang="sr-Latn-RS">
                <a:latin typeface="Georgia" panose="02040502050405020303" pitchFamily="18" charset="0"/>
              </a:endParaRPr>
            </a:p>
          </p:txBody>
        </p:sp>
        <p:sp>
          <p:nvSpPr>
            <p:cNvPr id="17438" name="Rectangle 26">
              <a:extLst>
                <a:ext uri="{FF2B5EF4-FFF2-40B4-BE49-F238E27FC236}">
                  <a16:creationId xmlns:a16="http://schemas.microsoft.com/office/drawing/2014/main" id="{785DB596-BC02-4866-900E-349F2D17B8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8" y="1253"/>
              <a:ext cx="7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sr-Latn-CS" altLang="sr-Latn-RS" sz="1400">
                  <a:solidFill>
                    <a:srgbClr val="000000"/>
                  </a:solidFill>
                </a:rPr>
                <a:t>S</a:t>
              </a:r>
              <a:endParaRPr lang="sr-Latn-CS" altLang="sr-Latn-RS"/>
            </a:p>
          </p:txBody>
        </p:sp>
      </p:grpSp>
      <p:sp>
        <p:nvSpPr>
          <p:cNvPr id="62" name="TekstniOkvir 61">
            <a:extLst>
              <a:ext uri="{FF2B5EF4-FFF2-40B4-BE49-F238E27FC236}">
                <a16:creationId xmlns:a16="http://schemas.microsoft.com/office/drawing/2014/main" id="{35A2DCC1-6611-435B-B866-5A4BE6786D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8" y="1000125"/>
            <a:ext cx="3889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b="0">
                <a:latin typeface="Georgia" panose="02040502050405020303" pitchFamily="18" charset="0"/>
              </a:rPr>
              <a:t>a)</a:t>
            </a:r>
          </a:p>
        </p:txBody>
      </p:sp>
      <p:sp>
        <p:nvSpPr>
          <p:cNvPr id="38" name="TekstniOkvir 37">
            <a:extLst>
              <a:ext uri="{FF2B5EF4-FFF2-40B4-BE49-F238E27FC236}">
                <a16:creationId xmlns:a16="http://schemas.microsoft.com/office/drawing/2014/main" id="{5307D7AC-39D9-4811-93AB-545AA9F6D3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1788" y="3860800"/>
            <a:ext cx="4678362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b="0">
                <a:latin typeface="Georgia" panose="02040502050405020303" pitchFamily="18" charset="0"/>
              </a:rPr>
              <a:t>Prisjetimo se:</a:t>
            </a:r>
          </a:p>
          <a:p>
            <a:pPr eaLnBrk="1" hangingPunct="1"/>
            <a:r>
              <a:rPr lang="hr-HR" altLang="sr-Latn-RS" b="0">
                <a:latin typeface="Georgia" panose="02040502050405020303" pitchFamily="18" charset="0"/>
              </a:rPr>
              <a:t>Rotacija u </a:t>
            </a:r>
            <a:r>
              <a:rPr lang="hr-HR" altLang="sr-Latn-RS" b="0"/>
              <a:t>POZITIVNOM</a:t>
            </a:r>
            <a:r>
              <a:rPr lang="hr-HR" altLang="sr-Latn-RS" b="0">
                <a:latin typeface="Georgia" panose="02040502050405020303" pitchFamily="18" charset="0"/>
              </a:rPr>
              <a:t> smjeru je rotacija _____________________________ .</a:t>
            </a:r>
          </a:p>
        </p:txBody>
      </p:sp>
      <p:sp>
        <p:nvSpPr>
          <p:cNvPr id="2" name="TekstniOkvir 37">
            <a:extLst>
              <a:ext uri="{FF2B5EF4-FFF2-40B4-BE49-F238E27FC236}">
                <a16:creationId xmlns:a16="http://schemas.microsoft.com/office/drawing/2014/main" id="{FA81EAAA-60C4-40DB-BB56-48F6E91704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8613" y="4416425"/>
            <a:ext cx="46085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1600" b="0">
                <a:latin typeface="Georgia" panose="02040502050405020303" pitchFamily="18" charset="0"/>
              </a:rPr>
              <a:t>u smjeru suprotnom od smjera kazaljke na satu</a:t>
            </a:r>
          </a:p>
        </p:txBody>
      </p:sp>
      <p:sp>
        <p:nvSpPr>
          <p:cNvPr id="3" name="TekstniOkvir 37">
            <a:extLst>
              <a:ext uri="{FF2B5EF4-FFF2-40B4-BE49-F238E27FC236}">
                <a16:creationId xmlns:a16="http://schemas.microsoft.com/office/drawing/2014/main" id="{7B90832C-D898-4BD7-8524-DA2553DCCC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8613" y="4751388"/>
            <a:ext cx="4932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b="0">
                <a:latin typeface="Georgia" panose="02040502050405020303" pitchFamily="18" charset="0"/>
              </a:rPr>
              <a:t>U kojem smjeru onda sad trebamo ići?</a:t>
            </a:r>
          </a:p>
        </p:txBody>
      </p:sp>
      <p:sp>
        <p:nvSpPr>
          <p:cNvPr id="4" name="TekstniOkvir 37">
            <a:extLst>
              <a:ext uri="{FF2B5EF4-FFF2-40B4-BE49-F238E27FC236}">
                <a16:creationId xmlns:a16="http://schemas.microsoft.com/office/drawing/2014/main" id="{2AFB35A8-4D38-4740-A90F-B3E67AA56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175" y="5137150"/>
            <a:ext cx="471487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b="0">
                <a:latin typeface="Georgia" panose="02040502050405020303" pitchFamily="18" charset="0"/>
              </a:rPr>
              <a:t>Ova kazaljka (SA) bi pokazivala otprilike na 7-8 sati, pa bi išla gore (prema 9 sati). Budući da mi trebamo ići u suprotnom smjeru, okrećemo kutomjer dolje desno...</a:t>
            </a:r>
          </a:p>
        </p:txBody>
      </p:sp>
      <p:sp>
        <p:nvSpPr>
          <p:cNvPr id="5" name="Line 9">
            <a:extLst>
              <a:ext uri="{FF2B5EF4-FFF2-40B4-BE49-F238E27FC236}">
                <a16:creationId xmlns:a16="http://schemas.microsoft.com/office/drawing/2014/main" id="{C93229E7-C027-4F7B-8C3A-73C30912435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13100" y="3343275"/>
            <a:ext cx="63500" cy="1428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3" name="TekstniOkvir 37">
            <a:extLst>
              <a:ext uri="{FF2B5EF4-FFF2-40B4-BE49-F238E27FC236}">
                <a16:creationId xmlns:a16="http://schemas.microsoft.com/office/drawing/2014/main" id="{41785581-6FD3-4956-AC3A-ACD61D1AE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8263" y="1052513"/>
            <a:ext cx="34559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b="0">
                <a:latin typeface="Georgia" panose="02040502050405020303" pitchFamily="18" charset="0"/>
              </a:rPr>
              <a:t>Prvo zarotirajmo točku A...</a:t>
            </a:r>
          </a:p>
        </p:txBody>
      </p:sp>
      <p:grpSp>
        <p:nvGrpSpPr>
          <p:cNvPr id="2132" name="Group 84">
            <a:extLst>
              <a:ext uri="{FF2B5EF4-FFF2-40B4-BE49-F238E27FC236}">
                <a16:creationId xmlns:a16="http://schemas.microsoft.com/office/drawing/2014/main" id="{55B88810-1300-4DD9-A4E8-A0A0DC5AD2D6}"/>
              </a:ext>
            </a:extLst>
          </p:cNvPr>
          <p:cNvGrpSpPr>
            <a:grpSpLocks/>
          </p:cNvGrpSpPr>
          <p:nvPr/>
        </p:nvGrpSpPr>
        <p:grpSpPr bwMode="auto">
          <a:xfrm>
            <a:off x="1806575" y="328613"/>
            <a:ext cx="4278313" cy="3676650"/>
            <a:chOff x="1138" y="207"/>
            <a:chExt cx="2695" cy="2316"/>
          </a:xfrm>
        </p:grpSpPr>
        <p:grpSp>
          <p:nvGrpSpPr>
            <p:cNvPr id="17429" name="Group 85">
              <a:extLst>
                <a:ext uri="{FF2B5EF4-FFF2-40B4-BE49-F238E27FC236}">
                  <a16:creationId xmlns:a16="http://schemas.microsoft.com/office/drawing/2014/main" id="{78125B12-AB17-4179-8AAE-AAC379C83828}"/>
                </a:ext>
              </a:extLst>
            </p:cNvPr>
            <p:cNvGrpSpPr>
              <a:grpSpLocks/>
            </p:cNvGrpSpPr>
            <p:nvPr/>
          </p:nvGrpSpPr>
          <p:grpSpPr bwMode="auto">
            <a:xfrm rot="8934077">
              <a:off x="1138" y="207"/>
              <a:ext cx="904" cy="1607"/>
              <a:chOff x="2403" y="2165"/>
              <a:chExt cx="1316" cy="1967"/>
            </a:xfrm>
          </p:grpSpPr>
          <p:sp>
            <p:nvSpPr>
              <p:cNvPr id="12" name="Jednakokračni trokut 11">
                <a:extLst>
                  <a:ext uri="{FF2B5EF4-FFF2-40B4-BE49-F238E27FC236}">
                    <a16:creationId xmlns:a16="http://schemas.microsoft.com/office/drawing/2014/main" id="{A8196448-F1BB-4968-935E-A270FCB658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0000" flipV="1">
                <a:off x="2404" y="2235"/>
                <a:ext cx="58" cy="237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11429" algn="ctr">
                <a:solidFill>
                  <a:srgbClr val="994733"/>
                </a:solidFill>
                <a:prstDash val="sysDash"/>
                <a:miter lim="800000"/>
                <a:headEnd/>
                <a:tailEnd/>
              </a:ln>
            </p:spPr>
            <p:txBody>
              <a:bodyPr rot="10800000" vert="eaVert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hr-HR" b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11" name="Dijagonalna pruga 10">
                <a:extLst>
                  <a:ext uri="{FF2B5EF4-FFF2-40B4-BE49-F238E27FC236}">
                    <a16:creationId xmlns:a16="http://schemas.microsoft.com/office/drawing/2014/main" id="{E6622944-221A-4C08-B5FF-61C2723DE5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500000">
                <a:off x="3604" y="2165"/>
                <a:ext cx="108" cy="222"/>
              </a:xfrm>
              <a:custGeom>
                <a:avLst/>
                <a:gdLst>
                  <a:gd name="T0" fmla="*/ 65476 w 130952"/>
                  <a:gd name="T1" fmla="*/ 167492 h 334984"/>
                  <a:gd name="T2" fmla="*/ 0 w 130952"/>
                  <a:gd name="T3" fmla="*/ 251238 h 334984"/>
                  <a:gd name="T4" fmla="*/ 32738 w 130952"/>
                  <a:gd name="T5" fmla="*/ 83746 h 334984"/>
                  <a:gd name="T6" fmla="*/ 98214 w 130952"/>
                  <a:gd name="T7" fmla="*/ 0 h 334984"/>
                  <a:gd name="T8" fmla="*/ 0 60000 65536"/>
                  <a:gd name="T9" fmla="*/ 11796480 60000 65536"/>
                  <a:gd name="T10" fmla="*/ 11796480 60000 65536"/>
                  <a:gd name="T11" fmla="*/ 17694720 60000 65536"/>
                  <a:gd name="T12" fmla="*/ 0 w 130952"/>
                  <a:gd name="T13" fmla="*/ 0 h 334984"/>
                  <a:gd name="T14" fmla="*/ 98214 w 130952"/>
                  <a:gd name="T15" fmla="*/ 251238 h 3349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0952" h="334984">
                    <a:moveTo>
                      <a:pt x="0" y="167492"/>
                    </a:moveTo>
                    <a:lnTo>
                      <a:pt x="65476" y="0"/>
                    </a:lnTo>
                    <a:lnTo>
                      <a:pt x="130952" y="0"/>
                    </a:lnTo>
                    <a:lnTo>
                      <a:pt x="0" y="334984"/>
                    </a:lnTo>
                    <a:close/>
                  </a:path>
                </a:pathLst>
              </a:custGeom>
              <a:solidFill>
                <a:srgbClr val="0D0D0D"/>
              </a:solidFill>
              <a:ln w="11430" algn="ctr">
                <a:solidFill>
                  <a:schemeClr val="tx1"/>
                </a:solidFill>
                <a:prstDash val="sysDash"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hr-HR" b="0">
                  <a:latin typeface="+mn-lt"/>
                </a:endParaRPr>
              </a:p>
            </p:txBody>
          </p:sp>
          <p:sp>
            <p:nvSpPr>
              <p:cNvPr id="10" name="Pravokutnik 9">
                <a:extLst>
                  <a:ext uri="{FF2B5EF4-FFF2-40B4-BE49-F238E27FC236}">
                    <a16:creationId xmlns:a16="http://schemas.microsoft.com/office/drawing/2014/main" id="{7310CD09-A84B-415E-AB50-BF2236BCC8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0000">
                <a:off x="2657" y="2349"/>
                <a:ext cx="116" cy="1469"/>
              </a:xfrm>
              <a:prstGeom prst="rect">
                <a:avLst/>
              </a:prstGeom>
              <a:solidFill>
                <a:srgbClr val="BFBFBF"/>
              </a:solidFill>
              <a:ln w="11429" algn="ctr">
                <a:solidFill>
                  <a:srgbClr val="7F7F7F"/>
                </a:solidFill>
                <a:prstDash val="sysDash"/>
                <a:miter lim="800000"/>
                <a:headEnd/>
                <a:tailEnd/>
              </a:ln>
            </p:spPr>
            <p:txBody>
              <a:bodyPr vert="eaVert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hr-HR" b="0">
                  <a:solidFill>
                    <a:schemeClr val="lt1"/>
                  </a:solidFill>
                  <a:latin typeface="+mn-lt"/>
                </a:endParaRPr>
              </a:p>
            </p:txBody>
          </p:sp>
          <p:pic>
            <p:nvPicPr>
              <p:cNvPr id="17434" name="Pravokutnik 8">
                <a:extLst>
                  <a:ext uri="{FF2B5EF4-FFF2-40B4-BE49-F238E27FC236}">
                    <a16:creationId xmlns:a16="http://schemas.microsoft.com/office/drawing/2014/main" id="{9B61F430-5FA8-47E2-9432-88F71F9ADE34}"/>
                  </a:ext>
                </a:extLst>
              </p:cNvPr>
              <p:cNvPicPr>
                <a:picLocks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51" y="2307"/>
                <a:ext cx="668" cy="15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5" name="Pravokutnik 6">
                <a:extLst>
                  <a:ext uri="{FF2B5EF4-FFF2-40B4-BE49-F238E27FC236}">
                    <a16:creationId xmlns:a16="http://schemas.microsoft.com/office/drawing/2014/main" id="{3A2687F0-79C7-4A98-8AAC-87C0044D83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933" y="3753"/>
                <a:ext cx="233" cy="236"/>
              </a:xfrm>
              <a:prstGeom prst="rect">
                <a:avLst/>
              </a:prstGeom>
              <a:solidFill>
                <a:schemeClr val="accent1"/>
              </a:solidFill>
              <a:ln w="11429" algn="ctr">
                <a:solidFill>
                  <a:srgbClr val="994733"/>
                </a:solidFill>
                <a:prstDash val="sysDash"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hr-HR" b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16" name="Pravokutnik 7">
                <a:extLst>
                  <a:ext uri="{FF2B5EF4-FFF2-40B4-BE49-F238E27FC236}">
                    <a16:creationId xmlns:a16="http://schemas.microsoft.com/office/drawing/2014/main" id="{B1A71E70-31B3-4EE4-AF3E-76278B437F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994" y="3990"/>
                <a:ext cx="115" cy="142"/>
              </a:xfrm>
              <a:prstGeom prst="rect">
                <a:avLst/>
              </a:prstGeom>
              <a:solidFill>
                <a:schemeClr val="accent1"/>
              </a:solidFill>
              <a:ln w="11429" algn="ctr">
                <a:solidFill>
                  <a:srgbClr val="994733"/>
                </a:solidFill>
                <a:prstDash val="sysDash"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hr-HR" b="0">
                  <a:solidFill>
                    <a:schemeClr val="lt1"/>
                  </a:solidFill>
                  <a:latin typeface="+mn-lt"/>
                </a:endParaRPr>
              </a:p>
            </p:txBody>
          </p:sp>
        </p:grpSp>
        <p:sp>
          <p:nvSpPr>
            <p:cNvPr id="17430" name="Line 92">
              <a:extLst>
                <a:ext uri="{FF2B5EF4-FFF2-40B4-BE49-F238E27FC236}">
                  <a16:creationId xmlns:a16="http://schemas.microsoft.com/office/drawing/2014/main" id="{DDE32F5E-80D4-4B8C-BCC4-B6F2DC91E2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1" y="1434"/>
              <a:ext cx="1452" cy="1089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2141" name="Arc 93">
            <a:extLst>
              <a:ext uri="{FF2B5EF4-FFF2-40B4-BE49-F238E27FC236}">
                <a16:creationId xmlns:a16="http://schemas.microsoft.com/office/drawing/2014/main" id="{0F503EF7-1F1D-4B28-824D-B8CBEAB09954}"/>
              </a:ext>
            </a:extLst>
          </p:cNvPr>
          <p:cNvSpPr>
            <a:spLocks/>
          </p:cNvSpPr>
          <p:nvPr/>
        </p:nvSpPr>
        <p:spPr bwMode="auto">
          <a:xfrm>
            <a:off x="3059113" y="2195513"/>
            <a:ext cx="693737" cy="1449387"/>
          </a:xfrm>
          <a:custGeom>
            <a:avLst/>
            <a:gdLst>
              <a:gd name="T0" fmla="*/ 312826 w 10933"/>
              <a:gd name="T1" fmla="*/ 1449387 h 20749"/>
              <a:gd name="T2" fmla="*/ 0 w 10933"/>
              <a:gd name="T3" fmla="*/ 1301298 h 20749"/>
              <a:gd name="T4" fmla="*/ 693737 w 10933"/>
              <a:gd name="T5" fmla="*/ 0 h 2074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933" h="20749" fill="none" extrusionOk="0">
                <a:moveTo>
                  <a:pt x="4929" y="20749"/>
                </a:moveTo>
                <a:cubicBezTo>
                  <a:pt x="3204" y="20249"/>
                  <a:pt x="1548" y="19537"/>
                  <a:pt x="0" y="18628"/>
                </a:cubicBezTo>
              </a:path>
              <a:path w="10933" h="20749" stroke="0" extrusionOk="0">
                <a:moveTo>
                  <a:pt x="4929" y="20749"/>
                </a:moveTo>
                <a:cubicBezTo>
                  <a:pt x="3204" y="20249"/>
                  <a:pt x="1548" y="19537"/>
                  <a:pt x="0" y="18628"/>
                </a:cubicBezTo>
                <a:lnTo>
                  <a:pt x="10933" y="0"/>
                </a:lnTo>
                <a:lnTo>
                  <a:pt x="4929" y="20749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2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2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2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96" dur="1000" fill="hold"/>
                                        <p:tgtEl>
                                          <p:spTgt spid="21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0" dur="500"/>
                                        <p:tgtEl>
                                          <p:spTgt spid="2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2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38" grpId="0"/>
      <p:bldP spid="38" grpId="1"/>
      <p:bldP spid="2" grpId="0"/>
      <p:bldP spid="2" grpId="1"/>
      <p:bldP spid="3" grpId="0"/>
      <p:bldP spid="3" grpId="1"/>
      <p:bldP spid="4" grpId="0"/>
      <p:bldP spid="4" grpId="1"/>
      <p:bldP spid="13" grpId="0"/>
      <p:bldP spid="13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106" name="Picture 50" descr="kutomjer4">
            <a:extLst>
              <a:ext uri="{FF2B5EF4-FFF2-40B4-BE49-F238E27FC236}">
                <a16:creationId xmlns:a16="http://schemas.microsoft.com/office/drawing/2014/main" id="{9BE56F7B-64E1-4DB4-A867-C709816376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785459">
            <a:off x="2555875" y="1066800"/>
            <a:ext cx="2865438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ekstniOkvir 1">
            <a:extLst>
              <a:ext uri="{FF2B5EF4-FFF2-40B4-BE49-F238E27FC236}">
                <a16:creationId xmlns:a16="http://schemas.microsoft.com/office/drawing/2014/main" id="{4A8EB355-FBE3-414E-993C-E8080CC7ED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" y="476250"/>
            <a:ext cx="60372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b="0" u="sng" dirty="0">
                <a:latin typeface="Georgia" panose="02040502050405020303" pitchFamily="18" charset="0"/>
              </a:rPr>
              <a:t>Primjer 4.</a:t>
            </a:r>
            <a:r>
              <a:rPr lang="hr-HR" altLang="sr-Latn-RS" b="0" dirty="0">
                <a:latin typeface="Georgia" panose="02040502050405020303" pitchFamily="18" charset="0"/>
              </a:rPr>
              <a:t>:  Zarotirajmo dužinu            oko točke  S  za 30°.</a:t>
            </a:r>
          </a:p>
        </p:txBody>
      </p:sp>
      <p:graphicFrame>
        <p:nvGraphicFramePr>
          <p:cNvPr id="18436" name="Object 2">
            <a:extLst>
              <a:ext uri="{FF2B5EF4-FFF2-40B4-BE49-F238E27FC236}">
                <a16:creationId xmlns:a16="http://schemas.microsoft.com/office/drawing/2014/main" id="{2B188AED-DEA7-4459-8F62-A0ADB7A005F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35375" y="404813"/>
          <a:ext cx="500063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6" name="Jednadžba" r:id="rId4" imgW="253780" imgH="203024" progId="Equation.3">
                  <p:embed/>
                </p:oleObj>
              </mc:Choice>
              <mc:Fallback>
                <p:oleObj name="Jednadžba" r:id="rId4" imgW="253780" imgH="203024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404813"/>
                        <a:ext cx="500063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7" name="Line 7">
            <a:extLst>
              <a:ext uri="{FF2B5EF4-FFF2-40B4-BE49-F238E27FC236}">
                <a16:creationId xmlns:a16="http://schemas.microsoft.com/office/drawing/2014/main" id="{8B80880B-B05A-4ADB-A7E0-40045062BAAF}"/>
              </a:ext>
            </a:extLst>
          </p:cNvPr>
          <p:cNvSpPr>
            <a:spLocks noChangeShapeType="1"/>
          </p:cNvSpPr>
          <p:nvPr/>
        </p:nvSpPr>
        <p:spPr bwMode="auto">
          <a:xfrm>
            <a:off x="2601913" y="3087688"/>
            <a:ext cx="2478087" cy="1587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8438" name="Line 8">
            <a:extLst>
              <a:ext uri="{FF2B5EF4-FFF2-40B4-BE49-F238E27FC236}">
                <a16:creationId xmlns:a16="http://schemas.microsoft.com/office/drawing/2014/main" id="{7456D9B3-2685-49E3-8F49-238175E035B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8175" y="2239963"/>
            <a:ext cx="1878013" cy="134302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8439" name="Line 9">
            <a:extLst>
              <a:ext uri="{FF2B5EF4-FFF2-40B4-BE49-F238E27FC236}">
                <a16:creationId xmlns:a16="http://schemas.microsoft.com/office/drawing/2014/main" id="{3CF788EA-286D-404E-A619-54A52F386F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55925" y="2239963"/>
            <a:ext cx="819150" cy="183673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grpSp>
        <p:nvGrpSpPr>
          <p:cNvPr id="18440" name="Group 18">
            <a:extLst>
              <a:ext uri="{FF2B5EF4-FFF2-40B4-BE49-F238E27FC236}">
                <a16:creationId xmlns:a16="http://schemas.microsoft.com/office/drawing/2014/main" id="{AA1AE4E8-0A85-45BE-8767-C9CAEF8DBC3E}"/>
              </a:ext>
            </a:extLst>
          </p:cNvPr>
          <p:cNvGrpSpPr>
            <a:grpSpLocks/>
          </p:cNvGrpSpPr>
          <p:nvPr/>
        </p:nvGrpSpPr>
        <p:grpSpPr bwMode="auto">
          <a:xfrm>
            <a:off x="3155950" y="3544888"/>
            <a:ext cx="192088" cy="288925"/>
            <a:chOff x="2165" y="2233"/>
            <a:chExt cx="121" cy="182"/>
          </a:xfrm>
        </p:grpSpPr>
        <p:sp>
          <p:nvSpPr>
            <p:cNvPr id="18484" name="Oval 16">
              <a:extLst>
                <a:ext uri="{FF2B5EF4-FFF2-40B4-BE49-F238E27FC236}">
                  <a16:creationId xmlns:a16="http://schemas.microsoft.com/office/drawing/2014/main" id="{B4383A93-BAE5-4B72-8ADC-BD4662C57F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5" y="2233"/>
              <a:ext cx="27" cy="2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r-HR" altLang="sr-Latn-RS">
                <a:latin typeface="Georgia" panose="02040502050405020303" pitchFamily="18" charset="0"/>
              </a:endParaRPr>
            </a:p>
          </p:txBody>
        </p:sp>
        <p:sp>
          <p:nvSpPr>
            <p:cNvPr id="18485" name="Rectangle 17">
              <a:extLst>
                <a:ext uri="{FF2B5EF4-FFF2-40B4-BE49-F238E27FC236}">
                  <a16:creationId xmlns:a16="http://schemas.microsoft.com/office/drawing/2014/main" id="{18033916-377F-4848-98E5-D47471DE3A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8" y="2281"/>
              <a:ext cx="108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sr-Latn-CS" altLang="sr-Latn-RS" sz="1400">
                  <a:solidFill>
                    <a:srgbClr val="000000"/>
                  </a:solidFill>
                </a:rPr>
                <a:t>A'</a:t>
              </a:r>
              <a:endParaRPr lang="sr-Latn-CS" altLang="sr-Latn-RS"/>
            </a:p>
          </p:txBody>
        </p:sp>
      </p:grpSp>
      <p:grpSp>
        <p:nvGrpSpPr>
          <p:cNvPr id="18441" name="Group 21">
            <a:extLst>
              <a:ext uri="{FF2B5EF4-FFF2-40B4-BE49-F238E27FC236}">
                <a16:creationId xmlns:a16="http://schemas.microsoft.com/office/drawing/2014/main" id="{259D3974-7653-4979-9507-177D2B5425FF}"/>
              </a:ext>
            </a:extLst>
          </p:cNvPr>
          <p:cNvGrpSpPr>
            <a:grpSpLocks/>
          </p:cNvGrpSpPr>
          <p:nvPr/>
        </p:nvGrpSpPr>
        <p:grpSpPr bwMode="auto">
          <a:xfrm>
            <a:off x="2492375" y="3065463"/>
            <a:ext cx="130175" cy="288925"/>
            <a:chOff x="1747" y="1931"/>
            <a:chExt cx="82" cy="182"/>
          </a:xfrm>
        </p:grpSpPr>
        <p:sp>
          <p:nvSpPr>
            <p:cNvPr id="18482" name="Oval 19">
              <a:extLst>
                <a:ext uri="{FF2B5EF4-FFF2-40B4-BE49-F238E27FC236}">
                  <a16:creationId xmlns:a16="http://schemas.microsoft.com/office/drawing/2014/main" id="{ACDE0F47-8523-4D62-9706-04DBED1F22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2" y="1931"/>
              <a:ext cx="27" cy="28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r-HR" altLang="sr-Latn-RS">
                <a:latin typeface="Georgia" panose="02040502050405020303" pitchFamily="18" charset="0"/>
              </a:endParaRPr>
            </a:p>
          </p:txBody>
        </p:sp>
        <p:sp>
          <p:nvSpPr>
            <p:cNvPr id="18483" name="Rectangle 20">
              <a:extLst>
                <a:ext uri="{FF2B5EF4-FFF2-40B4-BE49-F238E27FC236}">
                  <a16:creationId xmlns:a16="http://schemas.microsoft.com/office/drawing/2014/main" id="{236A6213-4E96-4929-A5E3-24EEE32775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7" y="1979"/>
              <a:ext cx="8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sr-Latn-CS" altLang="sr-Latn-RS" sz="1400">
                  <a:solidFill>
                    <a:srgbClr val="000000"/>
                  </a:solidFill>
                </a:rPr>
                <a:t>A</a:t>
              </a:r>
              <a:endParaRPr lang="sr-Latn-CS" altLang="sr-Latn-RS"/>
            </a:p>
          </p:txBody>
        </p:sp>
      </p:grpSp>
      <p:grpSp>
        <p:nvGrpSpPr>
          <p:cNvPr id="18442" name="Group 24">
            <a:extLst>
              <a:ext uri="{FF2B5EF4-FFF2-40B4-BE49-F238E27FC236}">
                <a16:creationId xmlns:a16="http://schemas.microsoft.com/office/drawing/2014/main" id="{A8C9CE24-163F-4B56-B763-94ECA80DBFAE}"/>
              </a:ext>
            </a:extLst>
          </p:cNvPr>
          <p:cNvGrpSpPr>
            <a:grpSpLocks/>
          </p:cNvGrpSpPr>
          <p:nvPr/>
        </p:nvGrpSpPr>
        <p:grpSpPr bwMode="auto">
          <a:xfrm>
            <a:off x="5057775" y="3065463"/>
            <a:ext cx="150813" cy="246062"/>
            <a:chOff x="3363" y="1931"/>
            <a:chExt cx="95" cy="155"/>
          </a:xfrm>
        </p:grpSpPr>
        <p:sp>
          <p:nvSpPr>
            <p:cNvPr id="18480" name="Oval 22">
              <a:extLst>
                <a:ext uri="{FF2B5EF4-FFF2-40B4-BE49-F238E27FC236}">
                  <a16:creationId xmlns:a16="http://schemas.microsoft.com/office/drawing/2014/main" id="{B870D668-006E-47FE-AE52-213AD1679A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3" y="1931"/>
              <a:ext cx="28" cy="28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r-HR" altLang="sr-Latn-RS">
                <a:latin typeface="Georgia" panose="02040502050405020303" pitchFamily="18" charset="0"/>
              </a:endParaRPr>
            </a:p>
          </p:txBody>
        </p:sp>
        <p:sp>
          <p:nvSpPr>
            <p:cNvPr id="18481" name="Rectangle 23">
              <a:extLst>
                <a:ext uri="{FF2B5EF4-FFF2-40B4-BE49-F238E27FC236}">
                  <a16:creationId xmlns:a16="http://schemas.microsoft.com/office/drawing/2014/main" id="{08EEC5FD-CD8E-407C-AA64-E73D1DEE71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7" y="1952"/>
              <a:ext cx="8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sr-Latn-CS" altLang="sr-Latn-RS" sz="1400">
                  <a:solidFill>
                    <a:srgbClr val="000000"/>
                  </a:solidFill>
                </a:rPr>
                <a:t>B</a:t>
              </a:r>
              <a:endParaRPr lang="sr-Latn-CS" altLang="sr-Latn-RS"/>
            </a:p>
          </p:txBody>
        </p:sp>
      </p:grpSp>
      <p:grpSp>
        <p:nvGrpSpPr>
          <p:cNvPr id="18443" name="Group 27">
            <a:extLst>
              <a:ext uri="{FF2B5EF4-FFF2-40B4-BE49-F238E27FC236}">
                <a16:creationId xmlns:a16="http://schemas.microsoft.com/office/drawing/2014/main" id="{234322DF-AA79-4F2C-9B17-D0BD31A59B10}"/>
              </a:ext>
            </a:extLst>
          </p:cNvPr>
          <p:cNvGrpSpPr>
            <a:grpSpLocks/>
          </p:cNvGrpSpPr>
          <p:nvPr/>
        </p:nvGrpSpPr>
        <p:grpSpPr bwMode="auto">
          <a:xfrm>
            <a:off x="3732213" y="1989138"/>
            <a:ext cx="119062" cy="273050"/>
            <a:chOff x="2528" y="1253"/>
            <a:chExt cx="75" cy="172"/>
          </a:xfrm>
        </p:grpSpPr>
        <p:sp>
          <p:nvSpPr>
            <p:cNvPr id="18478" name="Oval 25">
              <a:extLst>
                <a:ext uri="{FF2B5EF4-FFF2-40B4-BE49-F238E27FC236}">
                  <a16:creationId xmlns:a16="http://schemas.microsoft.com/office/drawing/2014/main" id="{E0F39ACA-621A-49E6-BA11-B8F8EB712E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1" y="1397"/>
              <a:ext cx="28" cy="28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r-HR" altLang="sr-Latn-RS">
                <a:latin typeface="Georgia" panose="02040502050405020303" pitchFamily="18" charset="0"/>
              </a:endParaRPr>
            </a:p>
          </p:txBody>
        </p:sp>
        <p:sp>
          <p:nvSpPr>
            <p:cNvPr id="18479" name="Rectangle 26">
              <a:extLst>
                <a:ext uri="{FF2B5EF4-FFF2-40B4-BE49-F238E27FC236}">
                  <a16:creationId xmlns:a16="http://schemas.microsoft.com/office/drawing/2014/main" id="{5BD43AAE-B431-4CD9-9D3A-2465EF34F6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8" y="1253"/>
              <a:ext cx="7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sr-Latn-CS" altLang="sr-Latn-RS" sz="1400">
                  <a:solidFill>
                    <a:srgbClr val="000000"/>
                  </a:solidFill>
                </a:rPr>
                <a:t>S</a:t>
              </a:r>
              <a:endParaRPr lang="sr-Latn-CS" altLang="sr-Latn-RS"/>
            </a:p>
          </p:txBody>
        </p:sp>
      </p:grpSp>
      <p:sp>
        <p:nvSpPr>
          <p:cNvPr id="18444" name="TekstniOkvir 61">
            <a:extLst>
              <a:ext uri="{FF2B5EF4-FFF2-40B4-BE49-F238E27FC236}">
                <a16:creationId xmlns:a16="http://schemas.microsoft.com/office/drawing/2014/main" id="{8BFFA231-1BC3-4A6D-8529-4DEE344B42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8" y="1000125"/>
            <a:ext cx="3889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b="0">
                <a:latin typeface="Georgia" panose="02040502050405020303" pitchFamily="18" charset="0"/>
              </a:rPr>
              <a:t>a)</a:t>
            </a:r>
          </a:p>
        </p:txBody>
      </p:sp>
      <p:sp>
        <p:nvSpPr>
          <p:cNvPr id="18445" name="Line 9">
            <a:extLst>
              <a:ext uri="{FF2B5EF4-FFF2-40B4-BE49-F238E27FC236}">
                <a16:creationId xmlns:a16="http://schemas.microsoft.com/office/drawing/2014/main" id="{39279962-72E7-40D8-B1AF-29EDD21DC6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13100" y="3343275"/>
            <a:ext cx="63500" cy="1428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8446" name="Arc 44">
            <a:extLst>
              <a:ext uri="{FF2B5EF4-FFF2-40B4-BE49-F238E27FC236}">
                <a16:creationId xmlns:a16="http://schemas.microsoft.com/office/drawing/2014/main" id="{95AEB559-E099-4B29-AE10-41E251EECE44}"/>
              </a:ext>
            </a:extLst>
          </p:cNvPr>
          <p:cNvSpPr>
            <a:spLocks/>
          </p:cNvSpPr>
          <p:nvPr/>
        </p:nvSpPr>
        <p:spPr bwMode="auto">
          <a:xfrm>
            <a:off x="3097213" y="2195513"/>
            <a:ext cx="655637" cy="1449387"/>
          </a:xfrm>
          <a:custGeom>
            <a:avLst/>
            <a:gdLst>
              <a:gd name="T0" fmla="*/ 274594 w 10329"/>
              <a:gd name="T1" fmla="*/ 1449387 h 20749"/>
              <a:gd name="T2" fmla="*/ 0 w 10329"/>
              <a:gd name="T3" fmla="*/ 1325118 h 20749"/>
              <a:gd name="T4" fmla="*/ 655637 w 10329"/>
              <a:gd name="T5" fmla="*/ 0 h 2074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329" h="20749" fill="none" extrusionOk="0">
                <a:moveTo>
                  <a:pt x="4325" y="20749"/>
                </a:moveTo>
                <a:cubicBezTo>
                  <a:pt x="2823" y="20314"/>
                  <a:pt x="1373" y="19718"/>
                  <a:pt x="-1" y="18970"/>
                </a:cubicBezTo>
              </a:path>
              <a:path w="10329" h="20749" stroke="0" extrusionOk="0">
                <a:moveTo>
                  <a:pt x="4325" y="20749"/>
                </a:moveTo>
                <a:cubicBezTo>
                  <a:pt x="2823" y="20314"/>
                  <a:pt x="1373" y="19718"/>
                  <a:pt x="-1" y="18970"/>
                </a:cubicBezTo>
                <a:lnTo>
                  <a:pt x="10329" y="0"/>
                </a:lnTo>
                <a:lnTo>
                  <a:pt x="4325" y="20749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38" name="TekstniOkvir 37">
            <a:extLst>
              <a:ext uri="{FF2B5EF4-FFF2-40B4-BE49-F238E27FC236}">
                <a16:creationId xmlns:a16="http://schemas.microsoft.com/office/drawing/2014/main" id="{8705446F-6529-4A20-A2CD-0A5A0EADD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8263" y="1262063"/>
            <a:ext cx="34559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b="0">
                <a:latin typeface="Georgia" panose="02040502050405020303" pitchFamily="18" charset="0"/>
              </a:rPr>
              <a:t>Sad točka B...</a:t>
            </a:r>
          </a:p>
        </p:txBody>
      </p:sp>
      <p:sp>
        <p:nvSpPr>
          <p:cNvPr id="3082" name="Line 10">
            <a:extLst>
              <a:ext uri="{FF2B5EF4-FFF2-40B4-BE49-F238E27FC236}">
                <a16:creationId xmlns:a16="http://schemas.microsoft.com/office/drawing/2014/main" id="{A8EF9039-1A3A-48E0-A173-968A3E0625C9}"/>
              </a:ext>
            </a:extLst>
          </p:cNvPr>
          <p:cNvSpPr>
            <a:spLocks noChangeShapeType="1"/>
          </p:cNvSpPr>
          <p:nvPr/>
        </p:nvSpPr>
        <p:spPr bwMode="auto">
          <a:xfrm>
            <a:off x="3786188" y="2239963"/>
            <a:ext cx="1865312" cy="122237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3" name="TekstniOkvir 37">
            <a:extLst>
              <a:ext uri="{FF2B5EF4-FFF2-40B4-BE49-F238E27FC236}">
                <a16:creationId xmlns:a16="http://schemas.microsoft.com/office/drawing/2014/main" id="{349B3E94-04A5-4D8D-88C8-91BC562759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4149725"/>
            <a:ext cx="4678363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b="0">
                <a:latin typeface="Georgia" panose="02040502050405020303" pitchFamily="18" charset="0"/>
              </a:rPr>
              <a:t>Na koji bi broj pokazivala ova kazaljka (SB)?</a:t>
            </a:r>
          </a:p>
          <a:p>
            <a:pPr eaLnBrk="1" hangingPunct="1"/>
            <a:r>
              <a:rPr lang="hr-HR" altLang="sr-Latn-RS" b="0">
                <a:latin typeface="Georgia" panose="02040502050405020303" pitchFamily="18" charset="0"/>
              </a:rPr>
              <a:t>U kojem bi smjeru išla?</a:t>
            </a:r>
          </a:p>
          <a:p>
            <a:pPr eaLnBrk="1" hangingPunct="1"/>
            <a:r>
              <a:rPr lang="hr-HR" altLang="sr-Latn-RS" b="0">
                <a:latin typeface="Georgia" panose="02040502050405020303" pitchFamily="18" charset="0"/>
              </a:rPr>
              <a:t>U kojem smjeru onda ide rotacija (u kojem smjeru okrećemo kutomjer)?</a:t>
            </a:r>
          </a:p>
          <a:p>
            <a:pPr eaLnBrk="1" hangingPunct="1"/>
            <a:r>
              <a:rPr lang="hr-HR" altLang="sr-Latn-RS" b="0">
                <a:latin typeface="Georgia" panose="02040502050405020303" pitchFamily="18" charset="0"/>
              </a:rPr>
              <a:t>...</a:t>
            </a:r>
          </a:p>
        </p:txBody>
      </p:sp>
      <p:sp>
        <p:nvSpPr>
          <p:cNvPr id="3083" name="Line 11">
            <a:extLst>
              <a:ext uri="{FF2B5EF4-FFF2-40B4-BE49-F238E27FC236}">
                <a16:creationId xmlns:a16="http://schemas.microsoft.com/office/drawing/2014/main" id="{8036BAE4-393C-42A9-BB24-562AE0EB4A9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79838" y="2236788"/>
            <a:ext cx="2016125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3" name="Line 11">
            <a:extLst>
              <a:ext uri="{FF2B5EF4-FFF2-40B4-BE49-F238E27FC236}">
                <a16:creationId xmlns:a16="http://schemas.microsoft.com/office/drawing/2014/main" id="{3558A779-175C-4D81-B654-D7526E8A458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03800" y="2290763"/>
            <a:ext cx="209550" cy="95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grpSp>
        <p:nvGrpSpPr>
          <p:cNvPr id="45118" name="Group 62">
            <a:extLst>
              <a:ext uri="{FF2B5EF4-FFF2-40B4-BE49-F238E27FC236}">
                <a16:creationId xmlns:a16="http://schemas.microsoft.com/office/drawing/2014/main" id="{0DA065FF-D8EE-4642-9030-AD9CEC5744FC}"/>
              </a:ext>
            </a:extLst>
          </p:cNvPr>
          <p:cNvGrpSpPr>
            <a:grpSpLocks/>
          </p:cNvGrpSpPr>
          <p:nvPr/>
        </p:nvGrpSpPr>
        <p:grpSpPr bwMode="auto">
          <a:xfrm>
            <a:off x="2411413" y="-387350"/>
            <a:ext cx="2078037" cy="5329238"/>
            <a:chOff x="1519" y="436"/>
            <a:chExt cx="1309" cy="3357"/>
          </a:xfrm>
        </p:grpSpPr>
        <p:grpSp>
          <p:nvGrpSpPr>
            <p:cNvPr id="18470" name="Group 63">
              <a:extLst>
                <a:ext uri="{FF2B5EF4-FFF2-40B4-BE49-F238E27FC236}">
                  <a16:creationId xmlns:a16="http://schemas.microsoft.com/office/drawing/2014/main" id="{9ECA7CB0-2CCC-45C1-9111-1C8A95234E57}"/>
                </a:ext>
              </a:extLst>
            </p:cNvPr>
            <p:cNvGrpSpPr>
              <a:grpSpLocks/>
            </p:cNvGrpSpPr>
            <p:nvPr/>
          </p:nvGrpSpPr>
          <p:grpSpPr bwMode="auto">
            <a:xfrm rot="2184741">
              <a:off x="1839" y="2186"/>
              <a:ext cx="989" cy="1607"/>
              <a:chOff x="2403" y="2165"/>
              <a:chExt cx="1316" cy="1967"/>
            </a:xfrm>
          </p:grpSpPr>
          <p:sp>
            <p:nvSpPr>
              <p:cNvPr id="12" name="Jednakokračni trokut 11">
                <a:extLst>
                  <a:ext uri="{FF2B5EF4-FFF2-40B4-BE49-F238E27FC236}">
                    <a16:creationId xmlns:a16="http://schemas.microsoft.com/office/drawing/2014/main" id="{9C299EA7-BA9D-45B9-B07D-611B0A46EA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0000" flipV="1">
                <a:off x="2403" y="2234"/>
                <a:ext cx="59" cy="237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11429" algn="ctr">
                <a:solidFill>
                  <a:srgbClr val="994733"/>
                </a:solidFill>
                <a:prstDash val="sysDash"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hr-HR" b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11" name="Dijagonalna pruga 10">
                <a:extLst>
                  <a:ext uri="{FF2B5EF4-FFF2-40B4-BE49-F238E27FC236}">
                    <a16:creationId xmlns:a16="http://schemas.microsoft.com/office/drawing/2014/main" id="{D80DC175-5906-439B-8EDA-FE5E23ADD7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500000">
                <a:off x="3604" y="2165"/>
                <a:ext cx="106" cy="222"/>
              </a:xfrm>
              <a:custGeom>
                <a:avLst/>
                <a:gdLst>
                  <a:gd name="T0" fmla="*/ 65476 w 130952"/>
                  <a:gd name="T1" fmla="*/ 167492 h 334984"/>
                  <a:gd name="T2" fmla="*/ 0 w 130952"/>
                  <a:gd name="T3" fmla="*/ 251238 h 334984"/>
                  <a:gd name="T4" fmla="*/ 32738 w 130952"/>
                  <a:gd name="T5" fmla="*/ 83746 h 334984"/>
                  <a:gd name="T6" fmla="*/ 98214 w 130952"/>
                  <a:gd name="T7" fmla="*/ 0 h 334984"/>
                  <a:gd name="T8" fmla="*/ 0 60000 65536"/>
                  <a:gd name="T9" fmla="*/ 11796480 60000 65536"/>
                  <a:gd name="T10" fmla="*/ 11796480 60000 65536"/>
                  <a:gd name="T11" fmla="*/ 17694720 60000 65536"/>
                  <a:gd name="T12" fmla="*/ 0 w 130952"/>
                  <a:gd name="T13" fmla="*/ 0 h 334984"/>
                  <a:gd name="T14" fmla="*/ 98214 w 130952"/>
                  <a:gd name="T15" fmla="*/ 251238 h 3349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0952" h="334984">
                    <a:moveTo>
                      <a:pt x="0" y="167492"/>
                    </a:moveTo>
                    <a:lnTo>
                      <a:pt x="65476" y="0"/>
                    </a:lnTo>
                    <a:lnTo>
                      <a:pt x="130952" y="0"/>
                    </a:lnTo>
                    <a:lnTo>
                      <a:pt x="0" y="334984"/>
                    </a:lnTo>
                    <a:close/>
                  </a:path>
                </a:pathLst>
              </a:custGeom>
              <a:solidFill>
                <a:srgbClr val="0D0D0D"/>
              </a:solidFill>
              <a:ln w="11430" algn="ctr">
                <a:solidFill>
                  <a:schemeClr val="tx1"/>
                </a:solidFill>
                <a:prstDash val="sysDash"/>
                <a:miter lim="800000"/>
                <a:headEnd/>
                <a:tailEnd/>
              </a:ln>
            </p:spPr>
            <p:txBody>
              <a:bodyPr rot="10800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hr-HR" b="0">
                  <a:latin typeface="+mn-lt"/>
                </a:endParaRPr>
              </a:p>
            </p:txBody>
          </p:sp>
          <p:sp>
            <p:nvSpPr>
              <p:cNvPr id="10" name="Pravokutnik 9">
                <a:extLst>
                  <a:ext uri="{FF2B5EF4-FFF2-40B4-BE49-F238E27FC236}">
                    <a16:creationId xmlns:a16="http://schemas.microsoft.com/office/drawing/2014/main" id="{B8E9EEA0-6010-423A-9B34-A979ACB3FA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0000">
                <a:off x="2657" y="2350"/>
                <a:ext cx="116" cy="1469"/>
              </a:xfrm>
              <a:prstGeom prst="rect">
                <a:avLst/>
              </a:prstGeom>
              <a:solidFill>
                <a:srgbClr val="BFBFBF"/>
              </a:solidFill>
              <a:ln w="11429" algn="ctr">
                <a:solidFill>
                  <a:srgbClr val="7F7F7F"/>
                </a:solidFill>
                <a:prstDash val="sysDash"/>
                <a:miter lim="800000"/>
                <a:headEnd/>
                <a:tailEnd/>
              </a:ln>
            </p:spPr>
            <p:txBody>
              <a:bodyPr rot="10800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hr-HR" b="0">
                  <a:solidFill>
                    <a:schemeClr val="lt1"/>
                  </a:solidFill>
                  <a:latin typeface="+mn-lt"/>
                </a:endParaRPr>
              </a:p>
            </p:txBody>
          </p:sp>
          <p:pic>
            <p:nvPicPr>
              <p:cNvPr id="18475" name="Pravokutnik 8">
                <a:extLst>
                  <a:ext uri="{FF2B5EF4-FFF2-40B4-BE49-F238E27FC236}">
                    <a16:creationId xmlns:a16="http://schemas.microsoft.com/office/drawing/2014/main" id="{176D7B19-415D-4857-94EC-12B0DB327D9D}"/>
                  </a:ext>
                </a:extLst>
              </p:cNvPr>
              <p:cNvPicPr>
                <a:picLocks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51" y="2307"/>
                <a:ext cx="668" cy="15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5" name="Pravokutnik 6">
                <a:extLst>
                  <a:ext uri="{FF2B5EF4-FFF2-40B4-BE49-F238E27FC236}">
                    <a16:creationId xmlns:a16="http://schemas.microsoft.com/office/drawing/2014/main" id="{F49384FC-04F3-4907-8CD9-3B2190E427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932" y="3752"/>
                <a:ext cx="233" cy="236"/>
              </a:xfrm>
              <a:prstGeom prst="rect">
                <a:avLst/>
              </a:prstGeom>
              <a:solidFill>
                <a:schemeClr val="accent1"/>
              </a:solidFill>
              <a:ln w="11429" algn="ctr">
                <a:solidFill>
                  <a:srgbClr val="994733"/>
                </a:solidFill>
                <a:prstDash val="sysDash"/>
                <a:miter lim="800000"/>
                <a:headEnd/>
                <a:tailEnd/>
              </a:ln>
            </p:spPr>
            <p:txBody>
              <a:bodyPr rot="10800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hr-HR" b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16" name="Pravokutnik 7">
                <a:extLst>
                  <a:ext uri="{FF2B5EF4-FFF2-40B4-BE49-F238E27FC236}">
                    <a16:creationId xmlns:a16="http://schemas.microsoft.com/office/drawing/2014/main" id="{BF92F514-2D1C-4084-93DB-C220470B30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992" y="3989"/>
                <a:ext cx="116" cy="142"/>
              </a:xfrm>
              <a:prstGeom prst="rect">
                <a:avLst/>
              </a:prstGeom>
              <a:solidFill>
                <a:schemeClr val="accent1"/>
              </a:solidFill>
              <a:ln w="11429" algn="ctr">
                <a:solidFill>
                  <a:srgbClr val="994733"/>
                </a:solidFill>
                <a:prstDash val="sysDash"/>
                <a:miter lim="800000"/>
                <a:headEnd/>
                <a:tailEnd/>
              </a:ln>
            </p:spPr>
            <p:txBody>
              <a:bodyPr rot="10800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hr-HR" b="0">
                  <a:solidFill>
                    <a:schemeClr val="lt1"/>
                  </a:solidFill>
                  <a:latin typeface="+mn-lt"/>
                </a:endParaRPr>
              </a:p>
            </p:txBody>
          </p:sp>
        </p:grpSp>
        <p:sp>
          <p:nvSpPr>
            <p:cNvPr id="18471" name="Line 70">
              <a:extLst>
                <a:ext uri="{FF2B5EF4-FFF2-40B4-BE49-F238E27FC236}">
                  <a16:creationId xmlns:a16="http://schemas.microsoft.com/office/drawing/2014/main" id="{7CE83BB0-CAB3-44BE-895B-D190A62A7B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519" y="436"/>
              <a:ext cx="862" cy="1633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45127" name="Arc 71">
            <a:extLst>
              <a:ext uri="{FF2B5EF4-FFF2-40B4-BE49-F238E27FC236}">
                <a16:creationId xmlns:a16="http://schemas.microsoft.com/office/drawing/2014/main" id="{DDBE0564-8D1B-435A-A480-D11E1350F6CF}"/>
              </a:ext>
            </a:extLst>
          </p:cNvPr>
          <p:cNvSpPr>
            <a:spLocks/>
          </p:cNvSpPr>
          <p:nvPr/>
        </p:nvSpPr>
        <p:spPr bwMode="auto">
          <a:xfrm>
            <a:off x="3797300" y="2122488"/>
            <a:ext cx="1538288" cy="354012"/>
          </a:xfrm>
          <a:custGeom>
            <a:avLst/>
            <a:gdLst>
              <a:gd name="T0" fmla="*/ 1535653 w 21600"/>
              <a:gd name="T1" fmla="*/ 0 h 4745"/>
              <a:gd name="T2" fmla="*/ 1518276 w 21600"/>
              <a:gd name="T3" fmla="*/ 354012 h 4745"/>
              <a:gd name="T4" fmla="*/ 0 w 21600"/>
              <a:gd name="T5" fmla="*/ 94901 h 474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745" fill="none" extrusionOk="0">
                <a:moveTo>
                  <a:pt x="21562" y="0"/>
                </a:moveTo>
                <a:cubicBezTo>
                  <a:pt x="21587" y="423"/>
                  <a:pt x="21600" y="847"/>
                  <a:pt x="21600" y="1272"/>
                </a:cubicBezTo>
                <a:cubicBezTo>
                  <a:pt x="21600" y="2435"/>
                  <a:pt x="21506" y="3596"/>
                  <a:pt x="21318" y="4744"/>
                </a:cubicBezTo>
              </a:path>
              <a:path w="21600" h="4745" stroke="0" extrusionOk="0">
                <a:moveTo>
                  <a:pt x="21562" y="0"/>
                </a:moveTo>
                <a:cubicBezTo>
                  <a:pt x="21587" y="423"/>
                  <a:pt x="21600" y="847"/>
                  <a:pt x="21600" y="1272"/>
                </a:cubicBezTo>
                <a:cubicBezTo>
                  <a:pt x="21600" y="2435"/>
                  <a:pt x="21506" y="3596"/>
                  <a:pt x="21318" y="4744"/>
                </a:cubicBezTo>
                <a:lnTo>
                  <a:pt x="0" y="1272"/>
                </a:lnTo>
                <a:lnTo>
                  <a:pt x="21562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5" name="Group 15">
            <a:extLst>
              <a:ext uri="{FF2B5EF4-FFF2-40B4-BE49-F238E27FC236}">
                <a16:creationId xmlns:a16="http://schemas.microsoft.com/office/drawing/2014/main" id="{93BF5DB7-C4D6-4620-8E2E-CC210E675982}"/>
              </a:ext>
            </a:extLst>
          </p:cNvPr>
          <p:cNvGrpSpPr>
            <a:grpSpLocks/>
          </p:cNvGrpSpPr>
          <p:nvPr/>
        </p:nvGrpSpPr>
        <p:grpSpPr bwMode="auto">
          <a:xfrm>
            <a:off x="5308600" y="2076450"/>
            <a:ext cx="247650" cy="271463"/>
            <a:chOff x="3521" y="1308"/>
            <a:chExt cx="156" cy="171"/>
          </a:xfrm>
        </p:grpSpPr>
        <p:sp>
          <p:nvSpPr>
            <p:cNvPr id="18468" name="Oval 13">
              <a:extLst>
                <a:ext uri="{FF2B5EF4-FFF2-40B4-BE49-F238E27FC236}">
                  <a16:creationId xmlns:a16="http://schemas.microsoft.com/office/drawing/2014/main" id="{EB13296C-6254-40A7-B124-D9F16EF89B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1" y="1452"/>
              <a:ext cx="27" cy="2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r-HR" altLang="sr-Latn-RS">
                <a:latin typeface="Georgia" panose="02040502050405020303" pitchFamily="18" charset="0"/>
              </a:endParaRPr>
            </a:p>
          </p:txBody>
        </p:sp>
        <p:sp>
          <p:nvSpPr>
            <p:cNvPr id="18469" name="Rectangle 14">
              <a:extLst>
                <a:ext uri="{FF2B5EF4-FFF2-40B4-BE49-F238E27FC236}">
                  <a16:creationId xmlns:a16="http://schemas.microsoft.com/office/drawing/2014/main" id="{C6090FC2-24A5-42DF-9447-DA7249A2E1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9" y="1308"/>
              <a:ext cx="108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sr-Latn-CS" altLang="sr-Latn-RS" sz="1400">
                  <a:solidFill>
                    <a:srgbClr val="000000"/>
                  </a:solidFill>
                </a:rPr>
                <a:t>B'</a:t>
              </a:r>
              <a:endParaRPr lang="sr-Latn-CS" altLang="sr-Latn-RS"/>
            </a:p>
          </p:txBody>
        </p:sp>
      </p:grpSp>
      <p:sp>
        <p:nvSpPr>
          <p:cNvPr id="3084" name="Line 12">
            <a:extLst>
              <a:ext uri="{FF2B5EF4-FFF2-40B4-BE49-F238E27FC236}">
                <a16:creationId xmlns:a16="http://schemas.microsoft.com/office/drawing/2014/main" id="{6331D6AF-8577-4DBC-BC5A-0A093813E3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76588" y="2327275"/>
            <a:ext cx="2152650" cy="12398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grpSp>
        <p:nvGrpSpPr>
          <p:cNvPr id="45136" name="Group 80">
            <a:extLst>
              <a:ext uri="{FF2B5EF4-FFF2-40B4-BE49-F238E27FC236}">
                <a16:creationId xmlns:a16="http://schemas.microsoft.com/office/drawing/2014/main" id="{1D05E6A9-917E-43CB-A138-1BBC6E360EBD}"/>
              </a:ext>
            </a:extLst>
          </p:cNvPr>
          <p:cNvGrpSpPr>
            <a:grpSpLocks/>
          </p:cNvGrpSpPr>
          <p:nvPr/>
        </p:nvGrpSpPr>
        <p:grpSpPr bwMode="auto">
          <a:xfrm>
            <a:off x="4643438" y="3933825"/>
            <a:ext cx="3455987" cy="915988"/>
            <a:chOff x="3379" y="931"/>
            <a:chExt cx="2177" cy="577"/>
          </a:xfrm>
        </p:grpSpPr>
        <p:sp>
          <p:nvSpPr>
            <p:cNvPr id="18465" name="TekstniOkvir 37">
              <a:extLst>
                <a:ext uri="{FF2B5EF4-FFF2-40B4-BE49-F238E27FC236}">
                  <a16:creationId xmlns:a16="http://schemas.microsoft.com/office/drawing/2014/main" id="{14B68413-2B5D-447E-AE5A-60C5B658C9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9" y="931"/>
              <a:ext cx="2177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b="0">
                  <a:latin typeface="Georgia" panose="02040502050405020303" pitchFamily="18" charset="0"/>
                </a:rPr>
                <a:t>Dakle, rotacijom dužine </a:t>
              </a:r>
            </a:p>
            <a:p>
              <a:pPr eaLnBrk="1" hangingPunct="1"/>
              <a:r>
                <a:rPr lang="hr-HR" altLang="sr-Latn-RS" b="0">
                  <a:latin typeface="Georgia" panose="02040502050405020303" pitchFamily="18" charset="0"/>
                </a:rPr>
                <a:t>oko točke S za 30° dobivamo</a:t>
              </a:r>
            </a:p>
            <a:p>
              <a:pPr eaLnBrk="1" hangingPunct="1"/>
              <a:r>
                <a:rPr lang="hr-HR" altLang="sr-Latn-RS" b="0">
                  <a:latin typeface="Georgia" panose="02040502050405020303" pitchFamily="18" charset="0"/>
                </a:rPr>
                <a:t>dužinu          .</a:t>
              </a:r>
            </a:p>
          </p:txBody>
        </p:sp>
        <p:graphicFrame>
          <p:nvGraphicFramePr>
            <p:cNvPr id="18466" name="Object 77">
              <a:extLst>
                <a:ext uri="{FF2B5EF4-FFF2-40B4-BE49-F238E27FC236}">
                  <a16:creationId xmlns:a16="http://schemas.microsoft.com/office/drawing/2014/main" id="{0D1FF959-DB08-4ABE-8D94-81A6FA2B9A1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967" y="936"/>
            <a:ext cx="226" cy="1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517" name="Equation" r:id="rId7" imgW="253780" imgH="203024" progId="Equation.DSMT4">
                    <p:embed/>
                  </p:oleObj>
                </mc:Choice>
                <mc:Fallback>
                  <p:oleObj name="Equation" r:id="rId7" imgW="253780" imgH="203024" progId="Equation.DSMT4">
                    <p:embed/>
                    <p:pic>
                      <p:nvPicPr>
                        <p:cNvPr id="0" name="Object 7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67" y="936"/>
                          <a:ext cx="226" cy="1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467" name="Object 79">
              <a:extLst>
                <a:ext uri="{FF2B5EF4-FFF2-40B4-BE49-F238E27FC236}">
                  <a16:creationId xmlns:a16="http://schemas.microsoft.com/office/drawing/2014/main" id="{AB979F45-2858-436F-9352-D28E572BDC4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896" y="1281"/>
            <a:ext cx="317" cy="1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518" name="Equation" r:id="rId9" imgW="355292" imgH="203024" progId="Equation.DSMT4">
                    <p:embed/>
                  </p:oleObj>
                </mc:Choice>
                <mc:Fallback>
                  <p:oleObj name="Equation" r:id="rId9" imgW="355292" imgH="203024" progId="Equation.DSMT4">
                    <p:embed/>
                    <p:pic>
                      <p:nvPicPr>
                        <p:cNvPr id="0" name="Object 7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96" y="1281"/>
                          <a:ext cx="317" cy="1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5137" name="Arc 81">
            <a:extLst>
              <a:ext uri="{FF2B5EF4-FFF2-40B4-BE49-F238E27FC236}">
                <a16:creationId xmlns:a16="http://schemas.microsoft.com/office/drawing/2014/main" id="{A3AF1431-4D89-41B6-A27F-B9AB8BCE3F96}"/>
              </a:ext>
            </a:extLst>
          </p:cNvPr>
          <p:cNvSpPr>
            <a:spLocks/>
          </p:cNvSpPr>
          <p:nvPr/>
        </p:nvSpPr>
        <p:spPr bwMode="auto">
          <a:xfrm>
            <a:off x="2632075" y="2249488"/>
            <a:ext cx="1065213" cy="1244600"/>
          </a:xfrm>
          <a:custGeom>
            <a:avLst/>
            <a:gdLst>
              <a:gd name="T0" fmla="*/ 416479 w 16456"/>
              <a:gd name="T1" fmla="*/ 1244600 h 19134"/>
              <a:gd name="T2" fmla="*/ 0 w 16456"/>
              <a:gd name="T3" fmla="*/ 910066 h 19134"/>
              <a:gd name="T4" fmla="*/ 1065213 w 16456"/>
              <a:gd name="T5" fmla="*/ 0 h 1913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56" h="19134" fill="none" extrusionOk="0">
                <a:moveTo>
                  <a:pt x="6433" y="19134"/>
                </a:moveTo>
                <a:cubicBezTo>
                  <a:pt x="3979" y="17848"/>
                  <a:pt x="1794" y="16102"/>
                  <a:pt x="-1" y="13991"/>
                </a:cubicBezTo>
              </a:path>
              <a:path w="16456" h="19134" stroke="0" extrusionOk="0">
                <a:moveTo>
                  <a:pt x="6433" y="19134"/>
                </a:moveTo>
                <a:cubicBezTo>
                  <a:pt x="3979" y="17848"/>
                  <a:pt x="1794" y="16102"/>
                  <a:pt x="-1" y="13991"/>
                </a:cubicBezTo>
                <a:lnTo>
                  <a:pt x="16456" y="0"/>
                </a:lnTo>
                <a:lnTo>
                  <a:pt x="6433" y="19134"/>
                </a:lnTo>
                <a:close/>
              </a:path>
            </a:pathLst>
          </a:custGeom>
          <a:noFill/>
          <a:ln w="28575">
            <a:solidFill>
              <a:srgbClr val="FFFF00"/>
            </a:solidFill>
            <a:prstDash val="sysDot"/>
            <a:round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D747F301-25F1-4240-BBCA-D49B217615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0" y="2205038"/>
            <a:ext cx="720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>
              <a:defRPr/>
            </a:pPr>
            <a:r>
              <a:rPr lang="hr-HR" altLang="sr-Latn-RS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30°</a:t>
            </a:r>
          </a:p>
        </p:txBody>
      </p:sp>
      <p:sp>
        <p:nvSpPr>
          <p:cNvPr id="18" name="TekstniOkvir 3">
            <a:extLst>
              <a:ext uri="{FF2B5EF4-FFF2-40B4-BE49-F238E27FC236}">
                <a16:creationId xmlns:a16="http://schemas.microsoft.com/office/drawing/2014/main" id="{AD074B57-041D-4882-8C0F-ADED1496E7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2578100"/>
            <a:ext cx="720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>
              <a:defRPr/>
            </a:pPr>
            <a:r>
              <a:rPr lang="hr-HR" altLang="sr-Latn-RS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30°</a:t>
            </a:r>
          </a:p>
        </p:txBody>
      </p:sp>
      <p:sp>
        <p:nvSpPr>
          <p:cNvPr id="45140" name="Arc 84">
            <a:extLst>
              <a:ext uri="{FF2B5EF4-FFF2-40B4-BE49-F238E27FC236}">
                <a16:creationId xmlns:a16="http://schemas.microsoft.com/office/drawing/2014/main" id="{917D8855-9836-4949-BD38-06C1DE16DC96}"/>
              </a:ext>
            </a:extLst>
          </p:cNvPr>
          <p:cNvSpPr>
            <a:spLocks/>
          </p:cNvSpPr>
          <p:nvPr/>
        </p:nvSpPr>
        <p:spPr bwMode="auto">
          <a:xfrm>
            <a:off x="3708400" y="2219325"/>
            <a:ext cx="1598613" cy="777875"/>
          </a:xfrm>
          <a:custGeom>
            <a:avLst/>
            <a:gdLst>
              <a:gd name="T0" fmla="*/ 1598613 w 21293"/>
              <a:gd name="T1" fmla="*/ 273356 h 10324"/>
              <a:gd name="T2" fmla="*/ 1424435 w 21293"/>
              <a:gd name="T3" fmla="*/ 777875 h 10324"/>
              <a:gd name="T4" fmla="*/ 0 w 21293"/>
              <a:gd name="T5" fmla="*/ 0 h 103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293" h="10324" fill="none" extrusionOk="0">
                <a:moveTo>
                  <a:pt x="21293" y="3628"/>
                </a:moveTo>
                <a:cubicBezTo>
                  <a:pt x="20893" y="5972"/>
                  <a:pt x="20109" y="8234"/>
                  <a:pt x="18973" y="10324"/>
                </a:cubicBezTo>
              </a:path>
              <a:path w="21293" h="10324" stroke="0" extrusionOk="0">
                <a:moveTo>
                  <a:pt x="21293" y="3628"/>
                </a:moveTo>
                <a:cubicBezTo>
                  <a:pt x="20893" y="5972"/>
                  <a:pt x="20109" y="8234"/>
                  <a:pt x="18973" y="10324"/>
                </a:cubicBezTo>
                <a:lnTo>
                  <a:pt x="0" y="0"/>
                </a:lnTo>
                <a:lnTo>
                  <a:pt x="21293" y="3628"/>
                </a:lnTo>
                <a:close/>
              </a:path>
            </a:pathLst>
          </a:custGeom>
          <a:noFill/>
          <a:ln w="28575">
            <a:solidFill>
              <a:srgbClr val="FFFF00"/>
            </a:solidFill>
            <a:prstDash val="sysDot"/>
            <a:round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61" name="TekstniOkvir 60">
            <a:extLst>
              <a:ext uri="{FF2B5EF4-FFF2-40B4-BE49-F238E27FC236}">
                <a16:creationId xmlns:a16="http://schemas.microsoft.com/office/drawing/2014/main" id="{3BCBFF68-B0E2-431A-80C3-C06DFD8FC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583238"/>
            <a:ext cx="6826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>
                <a:solidFill>
                  <a:srgbClr val="FF0000"/>
                </a:solidFill>
                <a:latin typeface="Georgia" panose="02040502050405020303" pitchFamily="18" charset="0"/>
              </a:rPr>
              <a:t>Rotacija čuva međusobne udaljenosti točaka, </a:t>
            </a:r>
            <a:r>
              <a:rPr lang="hr-HR" altLang="sr-Latn-RS">
                <a:solidFill>
                  <a:srgbClr val="FF0000"/>
                </a:solidFill>
              </a:rPr>
              <a:t>|AB|=|A'B’| .</a:t>
            </a:r>
            <a:endParaRPr lang="hr-HR" altLang="sr-Latn-RS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grpSp>
        <p:nvGrpSpPr>
          <p:cNvPr id="45145" name="Group 89">
            <a:extLst>
              <a:ext uri="{FF2B5EF4-FFF2-40B4-BE49-F238E27FC236}">
                <a16:creationId xmlns:a16="http://schemas.microsoft.com/office/drawing/2014/main" id="{3211D386-5CBA-4F4B-B384-2FDE6E86F02A}"/>
              </a:ext>
            </a:extLst>
          </p:cNvPr>
          <p:cNvGrpSpPr>
            <a:grpSpLocks/>
          </p:cNvGrpSpPr>
          <p:nvPr/>
        </p:nvGrpSpPr>
        <p:grpSpPr bwMode="auto">
          <a:xfrm>
            <a:off x="2484438" y="1354138"/>
            <a:ext cx="2592387" cy="1730375"/>
            <a:chOff x="1565" y="853"/>
            <a:chExt cx="1633" cy="1090"/>
          </a:xfrm>
        </p:grpSpPr>
        <p:sp>
          <p:nvSpPr>
            <p:cNvPr id="18463" name="Line 7">
              <a:extLst>
                <a:ext uri="{FF2B5EF4-FFF2-40B4-BE49-F238E27FC236}">
                  <a16:creationId xmlns:a16="http://schemas.microsoft.com/office/drawing/2014/main" id="{A2B88CAD-3BAD-4616-B60D-F1AD8984BE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7" y="1942"/>
              <a:ext cx="1561" cy="1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8464" name="Line 7">
              <a:extLst>
                <a:ext uri="{FF2B5EF4-FFF2-40B4-BE49-F238E27FC236}">
                  <a16:creationId xmlns:a16="http://schemas.microsoft.com/office/drawing/2014/main" id="{C633962D-E14C-4EEC-AB85-879397EE86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5" y="853"/>
              <a:ext cx="1561" cy="1"/>
            </a:xfrm>
            <a:prstGeom prst="line">
              <a:avLst/>
            </a:prstGeom>
            <a:noFill/>
            <a:ln w="3175" cap="rnd">
              <a:solidFill>
                <a:schemeClr val="bg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5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5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45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5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52" dur="1000" fill="hold"/>
                                        <p:tgtEl>
                                          <p:spTgt spid="451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56" dur="500"/>
                                        <p:tgtEl>
                                          <p:spTgt spid="4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45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9" dur="500"/>
                                        <p:tgtEl>
                                          <p:spTgt spid="4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8" dur="500"/>
                                        <p:tgtEl>
                                          <p:spTgt spid="4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94" dur="3000" fill="hold"/>
                                        <p:tgtEl>
                                          <p:spTgt spid="451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9" dur="80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0" dur="80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80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8" grpId="1"/>
      <p:bldP spid="3" grpId="0"/>
      <p:bldP spid="3" grpId="1"/>
      <p:bldP spid="4" grpId="0"/>
      <p:bldP spid="18" grpId="0"/>
      <p:bldP spid="6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C69921B-4E21-42C5-A1E0-362221962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Zadatak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1715C3F-0465-4F2D-856B-498EDA69B47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32105" y="1628800"/>
            <a:ext cx="8503920" cy="4572000"/>
          </a:xfrm>
        </p:spPr>
        <p:txBody>
          <a:bodyPr/>
          <a:lstStyle/>
          <a:p>
            <a:pPr marL="0" indent="0">
              <a:buNone/>
            </a:pPr>
            <a:endParaRPr lang="hr-HR" dirty="0"/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F24CFB1E-EF78-44FB-9358-83B74A919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859" y="2361829"/>
            <a:ext cx="4790094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b="0" dirty="0">
                <a:latin typeface="Georgia" panose="02040502050405020303" pitchFamily="18" charset="0"/>
              </a:rPr>
              <a:t>1. Zarotiraj točku T oko točke S za kut od 70° </a:t>
            </a:r>
          </a:p>
          <a:p>
            <a:pPr eaLnBrk="1" hangingPunct="1"/>
            <a:r>
              <a:rPr lang="hr-HR" altLang="sr-Latn-RS" b="0" dirty="0">
                <a:latin typeface="Georgia" panose="02040502050405020303" pitchFamily="18" charset="0"/>
              </a:rPr>
              <a:t> a) u pozitivnom smjeru</a:t>
            </a:r>
          </a:p>
          <a:p>
            <a:pPr eaLnBrk="1" hangingPunct="1"/>
            <a:r>
              <a:rPr lang="hr-HR" altLang="sr-Latn-RS" b="0" dirty="0">
                <a:latin typeface="Georgia" panose="02040502050405020303" pitchFamily="18" charset="0"/>
              </a:rPr>
              <a:t> b) u negativnom smjeru</a:t>
            </a:r>
          </a:p>
          <a:p>
            <a:pPr eaLnBrk="1" hangingPunct="1"/>
            <a:endParaRPr lang="hr-HR" altLang="sr-Latn-RS" b="0" dirty="0">
              <a:latin typeface="Georgia" panose="02040502050405020303" pitchFamily="18" charset="0"/>
            </a:endParaRPr>
          </a:p>
          <a:p>
            <a:pPr eaLnBrk="1" hangingPunct="1"/>
            <a:endParaRPr lang="hr-HR" altLang="sr-Latn-RS" b="0" dirty="0">
              <a:latin typeface="Georgia" panose="02040502050405020303" pitchFamily="18" charset="0"/>
            </a:endParaRPr>
          </a:p>
          <a:p>
            <a:pPr eaLnBrk="1" hangingPunct="1"/>
            <a:r>
              <a:rPr lang="hr-HR" altLang="sr-Latn-RS" b="0" dirty="0">
                <a:latin typeface="Georgia" panose="02040502050405020303" pitchFamily="18" charset="0"/>
              </a:rPr>
              <a:t>                          S                                     T</a:t>
            </a:r>
          </a:p>
          <a:p>
            <a:pPr eaLnBrk="1" hangingPunct="1"/>
            <a:endParaRPr lang="hr-HR" altLang="sr-Latn-RS" b="0" dirty="0">
              <a:latin typeface="Georgia" panose="02040502050405020303" pitchFamily="18" charset="0"/>
            </a:endParaRPr>
          </a:p>
          <a:p>
            <a:pPr eaLnBrk="1" hangingPunct="1"/>
            <a:endParaRPr lang="hr-HR" altLang="sr-Latn-RS" b="0" dirty="0">
              <a:latin typeface="Georgia" panose="02040502050405020303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kstniOkvir 4">
                <a:extLst>
                  <a:ext uri="{FF2B5EF4-FFF2-40B4-BE49-F238E27FC236}">
                    <a16:creationId xmlns:a16="http://schemas.microsoft.com/office/drawing/2014/main" id="{B48F6927-8F30-436C-A99D-57251FC54A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726" y="4807170"/>
                <a:ext cx="4919745" cy="12009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hr-HR" altLang="sr-Latn-RS" b="0" dirty="0">
                    <a:latin typeface="Georgia" panose="02040502050405020303" pitchFamily="18" charset="0"/>
                  </a:rPr>
                  <a:t>2. Zarotiraj dužinu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hr-HR" altLang="sr-Latn-R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altLang="sr-Latn-RS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hr-HR" altLang="sr-Latn-RS" b="0" dirty="0">
                    <a:latin typeface="Georgia" panose="02040502050405020303" pitchFamily="18" charset="0"/>
                  </a:rPr>
                  <a:t>    oko točke  S  za 45°. </a:t>
                </a:r>
              </a:p>
              <a:p>
                <a:pPr eaLnBrk="1" hangingPunct="1"/>
                <a:endParaRPr lang="hr-HR" altLang="sr-Latn-RS" b="0" dirty="0">
                  <a:latin typeface="Georgia" panose="02040502050405020303" pitchFamily="18" charset="0"/>
                </a:endParaRPr>
              </a:p>
              <a:p>
                <a:pPr eaLnBrk="1" hangingPunct="1"/>
                <a:endParaRPr lang="hr-HR" altLang="sr-Latn-RS" b="0" dirty="0">
                  <a:latin typeface="Georgia" panose="02040502050405020303" pitchFamily="18" charset="0"/>
                </a:endParaRPr>
              </a:p>
              <a:p>
                <a:pPr eaLnBrk="1" hangingPunct="1"/>
                <a:r>
                  <a:rPr lang="hr-HR" altLang="sr-Latn-RS" b="0" dirty="0">
                    <a:latin typeface="Georgia" panose="02040502050405020303" pitchFamily="18" charset="0"/>
                  </a:rPr>
                  <a:t>                          A                                        B</a:t>
                </a:r>
              </a:p>
            </p:txBody>
          </p:sp>
        </mc:Choice>
        <mc:Fallback xmlns="">
          <p:sp>
            <p:nvSpPr>
              <p:cNvPr id="5" name="TekstniOkvir 4">
                <a:extLst>
                  <a:ext uri="{FF2B5EF4-FFF2-40B4-BE49-F238E27FC236}">
                    <a16:creationId xmlns:a16="http://schemas.microsoft.com/office/drawing/2014/main" id="{B48F6927-8F30-436C-A99D-57251FC54A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7726" y="4807170"/>
                <a:ext cx="4919745" cy="1200906"/>
              </a:xfrm>
              <a:prstGeom prst="rect">
                <a:avLst/>
              </a:prstGeom>
              <a:blipFill>
                <a:blip r:embed="rId2"/>
                <a:stretch>
                  <a:fillRect l="-991" t="-3046" r="-124" b="-710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Elipsa 5">
            <a:extLst>
              <a:ext uri="{FF2B5EF4-FFF2-40B4-BE49-F238E27FC236}">
                <a16:creationId xmlns:a16="http://schemas.microsoft.com/office/drawing/2014/main" id="{7F105EAF-A5CA-47D9-8691-91A988BEFD0E}"/>
              </a:ext>
            </a:extLst>
          </p:cNvPr>
          <p:cNvSpPr/>
          <p:nvPr/>
        </p:nvSpPr>
        <p:spPr>
          <a:xfrm>
            <a:off x="2195736" y="3599654"/>
            <a:ext cx="72008" cy="1233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Elipsa 6">
            <a:extLst>
              <a:ext uri="{FF2B5EF4-FFF2-40B4-BE49-F238E27FC236}">
                <a16:creationId xmlns:a16="http://schemas.microsoft.com/office/drawing/2014/main" id="{281701DB-834B-4E04-9008-6FC302E97128}"/>
              </a:ext>
            </a:extLst>
          </p:cNvPr>
          <p:cNvSpPr/>
          <p:nvPr/>
        </p:nvSpPr>
        <p:spPr>
          <a:xfrm>
            <a:off x="4283968" y="3599654"/>
            <a:ext cx="72008" cy="1233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Elipsa 9">
            <a:extLst>
              <a:ext uri="{FF2B5EF4-FFF2-40B4-BE49-F238E27FC236}">
                <a16:creationId xmlns:a16="http://schemas.microsoft.com/office/drawing/2014/main" id="{BBA0B0EF-7484-4537-8AF5-C14DD2D7D98E}"/>
              </a:ext>
            </a:extLst>
          </p:cNvPr>
          <p:cNvSpPr/>
          <p:nvPr/>
        </p:nvSpPr>
        <p:spPr>
          <a:xfrm>
            <a:off x="2302064" y="5576399"/>
            <a:ext cx="72008" cy="1233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Elipsa 10">
            <a:extLst>
              <a:ext uri="{FF2B5EF4-FFF2-40B4-BE49-F238E27FC236}">
                <a16:creationId xmlns:a16="http://schemas.microsoft.com/office/drawing/2014/main" id="{693DC7BC-D836-4C80-9603-19197D534B95}"/>
              </a:ext>
            </a:extLst>
          </p:cNvPr>
          <p:cNvSpPr/>
          <p:nvPr/>
        </p:nvSpPr>
        <p:spPr>
          <a:xfrm>
            <a:off x="4568825" y="5561388"/>
            <a:ext cx="72008" cy="1233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13" name="Ravni poveznik 12">
            <a:extLst>
              <a:ext uri="{FF2B5EF4-FFF2-40B4-BE49-F238E27FC236}">
                <a16:creationId xmlns:a16="http://schemas.microsoft.com/office/drawing/2014/main" id="{F6E80B63-98AB-43D1-A5FE-AC97931CE3EF}"/>
              </a:ext>
            </a:extLst>
          </p:cNvPr>
          <p:cNvCxnSpPr>
            <a:cxnSpLocks/>
            <a:stCxn id="10" idx="6"/>
          </p:cNvCxnSpPr>
          <p:nvPr/>
        </p:nvCxnSpPr>
        <p:spPr>
          <a:xfrm flipV="1">
            <a:off x="2374072" y="5579449"/>
            <a:ext cx="2220212" cy="586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5990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D05E286-9DE1-41CE-8CE9-CEE67DC27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43C2C89-BEE2-47CD-85DC-C2517091BEB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r-HR" dirty="0"/>
              <a:t>                   </a:t>
            </a:r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dirty="0"/>
              <a:t>HVALA NA PAŽNJI!</a:t>
            </a:r>
          </a:p>
        </p:txBody>
      </p:sp>
    </p:spTree>
    <p:extLst>
      <p:ext uri="{BB962C8B-B14F-4D97-AF65-F5344CB8AC3E}">
        <p14:creationId xmlns:p14="http://schemas.microsoft.com/office/powerpoint/2010/main" val="4003270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97B9774-F668-4E00-A602-BBDCD3899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157D296-3053-4DD1-AD85-1D95D13FC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156" y="2247571"/>
            <a:ext cx="4883687" cy="3263504"/>
          </a:xfrm>
        </p:spPr>
        <p:txBody>
          <a:bodyPr/>
          <a:lstStyle/>
          <a:p>
            <a:r>
              <a:rPr lang="hr-HR" dirty="0"/>
              <a:t>U trgovinu je došla ponuda najnovije serije pametnih telefona.</a:t>
            </a:r>
          </a:p>
          <a:p>
            <a:r>
              <a:rPr lang="hr-HR" dirty="0"/>
              <a:t>Trgovac ih je u izlog trgovine posložio kao na slici.</a:t>
            </a:r>
          </a:p>
          <a:p>
            <a:endParaRPr lang="hr-HR" dirty="0"/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Možeš li opisati na koji su način posloženi? </a:t>
            </a:r>
          </a:p>
          <a:p>
            <a:endParaRPr lang="hr-HR" dirty="0"/>
          </a:p>
        </p:txBody>
      </p:sp>
      <p:pic>
        <p:nvPicPr>
          <p:cNvPr id="1026" name="Picture 2" descr="Na slici je prikaz mobitela posloženih u polukrug">
            <a:extLst>
              <a:ext uri="{FF2B5EF4-FFF2-40B4-BE49-F238E27FC236}">
                <a16:creationId xmlns:a16="http://schemas.microsoft.com/office/drawing/2014/main" id="{C29D66BB-01CA-43B7-8293-6209DA4FF6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843" y="2234995"/>
            <a:ext cx="3593856" cy="2875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8198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9B42189-B7D4-492E-A8E6-AE3CEEA26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F204AC2-0298-4630-855C-8BB28675B0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1" y="1384743"/>
            <a:ext cx="5040561" cy="4088514"/>
          </a:xfrm>
        </p:spPr>
        <p:txBody>
          <a:bodyPr/>
          <a:lstStyle/>
          <a:p>
            <a:r>
              <a:rPr lang="hr-HR" dirty="0"/>
              <a:t>Pametni su telefoni posloženi jednoliko jedan do drugoga.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Odmaknuti su jedan od drugoga za neki </a:t>
            </a:r>
            <a:r>
              <a:rPr lang="hr-HR" b="1" dirty="0"/>
              <a:t>kut </a:t>
            </a:r>
            <a:r>
              <a:rPr lang="hr-HR" dirty="0"/>
              <a:t>od </a:t>
            </a:r>
            <a:r>
              <a:rPr lang="hr-HR" b="1" dirty="0"/>
              <a:t>središta</a:t>
            </a:r>
            <a:r>
              <a:rPr lang="hr-HR" dirty="0"/>
              <a:t>.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Jedan su od drugoga zakrenuti za </a:t>
            </a:r>
            <a:r>
              <a:rPr lang="hr-HR" b="1" dirty="0"/>
              <a:t>kut</a:t>
            </a:r>
            <a:r>
              <a:rPr lang="hr-HR" dirty="0"/>
              <a:t> od 30° oko </a:t>
            </a:r>
            <a:r>
              <a:rPr lang="hr-HR" b="1" dirty="0"/>
              <a:t>središta</a:t>
            </a:r>
            <a:r>
              <a:rPr lang="hr-HR" dirty="0"/>
              <a:t> S.</a:t>
            </a:r>
          </a:p>
          <a:p>
            <a:endParaRPr lang="hr-HR" dirty="0"/>
          </a:p>
        </p:txBody>
      </p:sp>
      <p:pic>
        <p:nvPicPr>
          <p:cNvPr id="2050" name="Picture 2" descr="Na slici je prikaz mobitela posloženih u polukrug s istaknuti kutovima zakretanja od 30°">
            <a:extLst>
              <a:ext uri="{FF2B5EF4-FFF2-40B4-BE49-F238E27FC236}">
                <a16:creationId xmlns:a16="http://schemas.microsoft.com/office/drawing/2014/main" id="{0435E6F1-F28F-4F24-94CE-05FB21AA11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052" y="2379232"/>
            <a:ext cx="4449688" cy="2170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0942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6827360-983C-4078-9BA2-316F6D868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C459292-7286-4C76-BC88-EDCA95A7A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3457" y="2060848"/>
            <a:ext cx="7510735" cy="3263504"/>
          </a:xfrm>
        </p:spPr>
        <p:txBody>
          <a:bodyPr/>
          <a:lstStyle/>
          <a:p>
            <a:r>
              <a:rPr lang="hr-HR" b="1" dirty="0"/>
              <a:t>Rotirati</a:t>
            </a:r>
            <a:r>
              <a:rPr lang="hr-HR" dirty="0"/>
              <a:t> znači nacrtati ili izvršiti rotaciju za zadani kut oko zadanog središta rotacije.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b="1" dirty="0">
                <a:hlinkClick r:id="rId2"/>
              </a:rPr>
              <a:t>Rotacija</a:t>
            </a:r>
            <a:r>
              <a:rPr lang="hr-HR" b="1" dirty="0"/>
              <a:t> je preslikavanje u ravnini.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71790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4DE0F92-EA52-49BD-896E-6B8C9595D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906DC84-5944-4915-96A9-13B663134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403849"/>
            <a:ext cx="7886700" cy="3263504"/>
          </a:xfrm>
        </p:spPr>
        <p:txBody>
          <a:bodyPr/>
          <a:lstStyle/>
          <a:p>
            <a:r>
              <a:rPr lang="hr-HR" b="1" dirty="0">
                <a:hlinkClick r:id="rId2"/>
              </a:rPr>
              <a:t>Pozitivan smjer rotacije</a:t>
            </a:r>
            <a:r>
              <a:rPr lang="hr-HR" b="1" dirty="0"/>
              <a:t> je </a:t>
            </a:r>
            <a:r>
              <a:rPr lang="hr-HR" b="1" dirty="0" err="1"/>
              <a:t>sdesna</a:t>
            </a:r>
            <a:r>
              <a:rPr lang="hr-HR" b="1" dirty="0"/>
              <a:t> ulijevo (obrnuto od smjera vrtnje kazaljke na satu).</a:t>
            </a:r>
            <a:endParaRPr lang="hr-HR" dirty="0"/>
          </a:p>
        </p:txBody>
      </p:sp>
      <p:pic>
        <p:nvPicPr>
          <p:cNvPr id="3074" name="Picture 2" descr="Slika prikazuje pozitivan smjer rotacije">
            <a:extLst>
              <a:ext uri="{FF2B5EF4-FFF2-40B4-BE49-F238E27FC236}">
                <a16:creationId xmlns:a16="http://schemas.microsoft.com/office/drawing/2014/main" id="{29EB9210-FCCC-42FF-B8F1-7E4820F6B2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846682"/>
            <a:ext cx="2957513" cy="2607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14" name="Picture 2" descr="Sat zidni fi-28,5cm Aria Unilux metal 400094280 sivi | Prodaja ...">
            <a:extLst>
              <a:ext uri="{FF2B5EF4-FFF2-40B4-BE49-F238E27FC236}">
                <a16:creationId xmlns:a16="http://schemas.microsoft.com/office/drawing/2014/main" id="{C7FD383F-9C9B-456D-BC39-8949674AB3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0574" y="3311026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4962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77109A1-5EF4-45D3-8724-375FFBD29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7392AD9-BF67-4DD1-A0FE-3C1E88F56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>
                <a:hlinkClick r:id="rId2"/>
              </a:rPr>
              <a:t>Negativan smjer rotacije</a:t>
            </a:r>
            <a:r>
              <a:rPr lang="hr-HR" b="1" dirty="0"/>
              <a:t> je slijeva udesno (u smjeru vrtnje kazaljke na satu). </a:t>
            </a:r>
            <a:endParaRPr lang="hr-HR" dirty="0"/>
          </a:p>
        </p:txBody>
      </p:sp>
      <p:pic>
        <p:nvPicPr>
          <p:cNvPr id="4098" name="Picture 2" descr="Slika prikazuje negativan smjer rotacije">
            <a:extLst>
              <a:ext uri="{FF2B5EF4-FFF2-40B4-BE49-F238E27FC236}">
                <a16:creationId xmlns:a16="http://schemas.microsoft.com/office/drawing/2014/main" id="{7629FCD2-5C4E-425D-88BE-E28501FB41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884" y="2779744"/>
            <a:ext cx="2757488" cy="2564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02" name="Picture 2" descr="Sat zidni fi-28,5cm Aria Unilux metal 400094280 sivi | Prodaja ...">
            <a:extLst>
              <a:ext uri="{FF2B5EF4-FFF2-40B4-BE49-F238E27FC236}">
                <a16:creationId xmlns:a16="http://schemas.microsoft.com/office/drawing/2014/main" id="{647CFDBD-2E29-43AE-87CA-FBB812BE7A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021" y="299048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3817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A2001B2-0342-4EC4-9DE2-23AB821B9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23164-0-prikazuj-mp4-1533199421781">
            <a:hlinkClick r:id="" action="ppaction://media"/>
            <a:extLst>
              <a:ext uri="{FF2B5EF4-FFF2-40B4-BE49-F238E27FC236}">
                <a16:creationId xmlns:a16="http://schemas.microsoft.com/office/drawing/2014/main" id="{3198B069-65CF-4FE4-93A2-33780EDD498F}"/>
              </a:ext>
            </a:extLst>
          </p:cNvPr>
          <p:cNvPicPr>
            <a:picLocks noGrp="1" noChangeAspect="1"/>
          </p:cNvPicPr>
          <p:nvPr>
            <p:ph sz="quarter" idx="1"/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04825" y="1412776"/>
            <a:ext cx="8128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645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03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3" name="Picture 39" descr="kutomjer4">
            <a:extLst>
              <a:ext uri="{FF2B5EF4-FFF2-40B4-BE49-F238E27FC236}">
                <a16:creationId xmlns:a16="http://schemas.microsoft.com/office/drawing/2014/main" id="{5C76935B-F284-413A-A070-63A4F55728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638" y="2089150"/>
            <a:ext cx="3382962" cy="202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64" name="Group 40">
            <a:extLst>
              <a:ext uri="{FF2B5EF4-FFF2-40B4-BE49-F238E27FC236}">
                <a16:creationId xmlns:a16="http://schemas.microsoft.com/office/drawing/2014/main" id="{438887B2-260F-439B-B2B8-C56E26530983}"/>
              </a:ext>
            </a:extLst>
          </p:cNvPr>
          <p:cNvGrpSpPr>
            <a:grpSpLocks/>
          </p:cNvGrpSpPr>
          <p:nvPr/>
        </p:nvGrpSpPr>
        <p:grpSpPr bwMode="auto">
          <a:xfrm rot="-138025">
            <a:off x="2627313" y="1585913"/>
            <a:ext cx="3743325" cy="4005262"/>
            <a:chOff x="1973" y="1253"/>
            <a:chExt cx="1587" cy="1587"/>
          </a:xfrm>
        </p:grpSpPr>
        <p:sp>
          <p:nvSpPr>
            <p:cNvPr id="14372" name="AutoShape 41" descr="Oak">
              <a:extLst>
                <a:ext uri="{FF2B5EF4-FFF2-40B4-BE49-F238E27FC236}">
                  <a16:creationId xmlns:a16="http://schemas.microsoft.com/office/drawing/2014/main" id="{A294F4F5-EA43-4C87-B8E2-F57C4A5B90D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684396">
              <a:off x="1973" y="1253"/>
              <a:ext cx="1587" cy="1587"/>
            </a:xfrm>
            <a:prstGeom prst="rtTriangle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r-HR" altLang="sr-Latn-RS"/>
            </a:p>
          </p:txBody>
        </p:sp>
        <p:sp>
          <p:nvSpPr>
            <p:cNvPr id="14373" name="AutoShape 42">
              <a:extLst>
                <a:ext uri="{FF2B5EF4-FFF2-40B4-BE49-F238E27FC236}">
                  <a16:creationId xmlns:a16="http://schemas.microsoft.com/office/drawing/2014/main" id="{B7EA2108-9CF0-4CA5-82C2-3B6875D3549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684396">
              <a:off x="2377" y="1905"/>
              <a:ext cx="774" cy="773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r-HR" altLang="sr-Latn-RS"/>
            </a:p>
          </p:txBody>
        </p:sp>
      </p:grpSp>
      <p:sp>
        <p:nvSpPr>
          <p:cNvPr id="4" name="TekstniOkvir 3">
            <a:extLst>
              <a:ext uri="{FF2B5EF4-FFF2-40B4-BE49-F238E27FC236}">
                <a16:creationId xmlns:a16="http://schemas.microsoft.com/office/drawing/2014/main" id="{53C58B01-5100-4D6B-BF82-CF3691BB1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714375"/>
            <a:ext cx="8172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b="0" u="sng" dirty="0">
                <a:latin typeface="Georgia" panose="02040502050405020303" pitchFamily="18" charset="0"/>
              </a:rPr>
              <a:t>Primjer 1.</a:t>
            </a:r>
            <a:r>
              <a:rPr lang="hr-HR" altLang="sr-Latn-RS" b="0" dirty="0">
                <a:latin typeface="Georgia" panose="02040502050405020303" pitchFamily="18" charset="0"/>
              </a:rPr>
              <a:t>:  Zarotirajmo točku T oko točke S za kut od 45° u pozitivnom smjeru.</a:t>
            </a:r>
          </a:p>
        </p:txBody>
      </p:sp>
      <p:sp>
        <p:nvSpPr>
          <p:cNvPr id="14341" name="AutoShape 7">
            <a:extLst>
              <a:ext uri="{FF2B5EF4-FFF2-40B4-BE49-F238E27FC236}">
                <a16:creationId xmlns:a16="http://schemas.microsoft.com/office/drawing/2014/main" id="{F56DC946-2360-448E-BE78-152EEE546DFC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2143125" y="1143000"/>
            <a:ext cx="2643188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4C9D5F1F-65C5-44FA-B7A6-1E624058EB1C}"/>
              </a:ext>
            </a:extLst>
          </p:cNvPr>
          <p:cNvSpPr>
            <a:spLocks noChangeShapeType="1"/>
          </p:cNvSpPr>
          <p:nvPr/>
        </p:nvSpPr>
        <p:spPr bwMode="auto">
          <a:xfrm>
            <a:off x="2352675" y="3540125"/>
            <a:ext cx="3227388" cy="1588"/>
          </a:xfrm>
          <a:prstGeom prst="line">
            <a:avLst/>
          </a:prstGeom>
          <a:noFill/>
          <a:ln w="127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035" name="Line 11">
            <a:extLst>
              <a:ext uri="{FF2B5EF4-FFF2-40B4-BE49-F238E27FC236}">
                <a16:creationId xmlns:a16="http://schemas.microsoft.com/office/drawing/2014/main" id="{01E3B7DB-74C7-4FCC-B63B-7A0AC8EE5AB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73313" y="1268413"/>
            <a:ext cx="2198687" cy="2271712"/>
          </a:xfrm>
          <a:prstGeom prst="line">
            <a:avLst/>
          </a:prstGeom>
          <a:noFill/>
          <a:ln w="127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grpSp>
        <p:nvGrpSpPr>
          <p:cNvPr id="3" name="Group 14">
            <a:extLst>
              <a:ext uri="{FF2B5EF4-FFF2-40B4-BE49-F238E27FC236}">
                <a16:creationId xmlns:a16="http://schemas.microsoft.com/office/drawing/2014/main" id="{F75F3FC4-6B77-49BA-A928-773735A89387}"/>
              </a:ext>
            </a:extLst>
          </p:cNvPr>
          <p:cNvGrpSpPr>
            <a:grpSpLocks/>
          </p:cNvGrpSpPr>
          <p:nvPr/>
        </p:nvGrpSpPr>
        <p:grpSpPr bwMode="auto">
          <a:xfrm>
            <a:off x="3857625" y="1714500"/>
            <a:ext cx="152400" cy="269875"/>
            <a:chOff x="1619" y="1103"/>
            <a:chExt cx="96" cy="170"/>
          </a:xfrm>
        </p:grpSpPr>
        <p:sp>
          <p:nvSpPr>
            <p:cNvPr id="14370" name="Oval 12">
              <a:extLst>
                <a:ext uri="{FF2B5EF4-FFF2-40B4-BE49-F238E27FC236}">
                  <a16:creationId xmlns:a16="http://schemas.microsoft.com/office/drawing/2014/main" id="{5061BD28-C44B-48C8-B7A3-BAA93A35CF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0" y="1243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r-HR" altLang="sr-Latn-RS" b="0">
                <a:latin typeface="Georgia" panose="02040502050405020303" pitchFamily="18" charset="0"/>
              </a:endParaRPr>
            </a:p>
          </p:txBody>
        </p:sp>
        <p:sp>
          <p:nvSpPr>
            <p:cNvPr id="14371" name="Rectangle 13">
              <a:extLst>
                <a:ext uri="{FF2B5EF4-FFF2-40B4-BE49-F238E27FC236}">
                  <a16:creationId xmlns:a16="http://schemas.microsoft.com/office/drawing/2014/main" id="{EAA0DDB3-0A34-4B43-A2DE-44CDF18CD0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9" y="1103"/>
              <a:ext cx="9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sr-Latn-CS" altLang="sr-Latn-RS" sz="1500" b="0">
                  <a:solidFill>
                    <a:srgbClr val="000000"/>
                  </a:solidFill>
                </a:rPr>
                <a:t>T'</a:t>
              </a:r>
              <a:endParaRPr lang="sr-Latn-CS" altLang="sr-Latn-RS" b="0"/>
            </a:p>
          </p:txBody>
        </p:sp>
      </p:grpSp>
      <p:grpSp>
        <p:nvGrpSpPr>
          <p:cNvPr id="5" name="Group 17">
            <a:extLst>
              <a:ext uri="{FF2B5EF4-FFF2-40B4-BE49-F238E27FC236}">
                <a16:creationId xmlns:a16="http://schemas.microsoft.com/office/drawing/2014/main" id="{E6BC2AC9-1272-4A08-8D27-6DFDDA60DF76}"/>
              </a:ext>
            </a:extLst>
          </p:cNvPr>
          <p:cNvGrpSpPr>
            <a:grpSpLocks/>
          </p:cNvGrpSpPr>
          <p:nvPr/>
        </p:nvGrpSpPr>
        <p:grpSpPr bwMode="auto">
          <a:xfrm>
            <a:off x="2260600" y="3517900"/>
            <a:ext cx="211138" cy="327025"/>
            <a:chOff x="614" y="2216"/>
            <a:chExt cx="133" cy="206"/>
          </a:xfrm>
        </p:grpSpPr>
        <p:sp>
          <p:nvSpPr>
            <p:cNvPr id="14368" name="Oval 15">
              <a:extLst>
                <a:ext uri="{FF2B5EF4-FFF2-40B4-BE49-F238E27FC236}">
                  <a16:creationId xmlns:a16="http://schemas.microsoft.com/office/drawing/2014/main" id="{5DB85FBF-9342-4C45-941E-84ED025E60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8" y="2216"/>
              <a:ext cx="29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r-HR" altLang="sr-Latn-RS" b="0">
                <a:latin typeface="Georgia" panose="02040502050405020303" pitchFamily="18" charset="0"/>
              </a:endParaRPr>
            </a:p>
          </p:txBody>
        </p:sp>
        <p:sp>
          <p:nvSpPr>
            <p:cNvPr id="14369" name="Rectangle 16">
              <a:extLst>
                <a:ext uri="{FF2B5EF4-FFF2-40B4-BE49-F238E27FC236}">
                  <a16:creationId xmlns:a16="http://schemas.microsoft.com/office/drawing/2014/main" id="{170DD6CB-8060-4078-9121-AD9D5CE827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4" y="2260"/>
              <a:ext cx="133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sr-Latn-CS" altLang="sr-Latn-RS" sz="1500" b="0">
                  <a:solidFill>
                    <a:srgbClr val="000000"/>
                  </a:solidFill>
                </a:rPr>
                <a:t>S</a:t>
              </a:r>
              <a:endParaRPr lang="sr-Latn-CS" altLang="sr-Latn-RS" b="0"/>
            </a:p>
          </p:txBody>
        </p:sp>
      </p:grpSp>
      <p:grpSp>
        <p:nvGrpSpPr>
          <p:cNvPr id="6" name="Group 20">
            <a:extLst>
              <a:ext uri="{FF2B5EF4-FFF2-40B4-BE49-F238E27FC236}">
                <a16:creationId xmlns:a16="http://schemas.microsoft.com/office/drawing/2014/main" id="{45658036-C90C-4E4A-AE2C-905CEBA72CBC}"/>
              </a:ext>
            </a:extLst>
          </p:cNvPr>
          <p:cNvGrpSpPr>
            <a:grpSpLocks/>
          </p:cNvGrpSpPr>
          <p:nvPr/>
        </p:nvGrpSpPr>
        <p:grpSpPr bwMode="auto">
          <a:xfrm>
            <a:off x="4519613" y="3517900"/>
            <a:ext cx="127000" cy="285750"/>
            <a:chOff x="2028" y="2216"/>
            <a:chExt cx="80" cy="180"/>
          </a:xfrm>
        </p:grpSpPr>
        <p:sp>
          <p:nvSpPr>
            <p:cNvPr id="14366" name="Oval 18">
              <a:extLst>
                <a:ext uri="{FF2B5EF4-FFF2-40B4-BE49-F238E27FC236}">
                  <a16:creationId xmlns:a16="http://schemas.microsoft.com/office/drawing/2014/main" id="{F773E64C-50FE-4829-B783-49DCFFE763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8" y="2216"/>
              <a:ext cx="30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r-HR" altLang="sr-Latn-RS" b="0">
                <a:latin typeface="Georgia" panose="02040502050405020303" pitchFamily="18" charset="0"/>
              </a:endParaRPr>
            </a:p>
          </p:txBody>
        </p:sp>
        <p:sp>
          <p:nvSpPr>
            <p:cNvPr id="14367" name="Rectangle 19">
              <a:extLst>
                <a:ext uri="{FF2B5EF4-FFF2-40B4-BE49-F238E27FC236}">
                  <a16:creationId xmlns:a16="http://schemas.microsoft.com/office/drawing/2014/main" id="{089815B6-9241-44BD-B671-023E5A743A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5" y="2252"/>
              <a:ext cx="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sr-Latn-CS" altLang="sr-Latn-RS" sz="1500" b="0">
                  <a:solidFill>
                    <a:srgbClr val="000000"/>
                  </a:solidFill>
                </a:rPr>
                <a:t>T</a:t>
              </a:r>
              <a:endParaRPr lang="sr-Latn-CS" altLang="sr-Latn-RS" b="0"/>
            </a:p>
          </p:txBody>
        </p:sp>
      </p:grpSp>
      <p:sp>
        <p:nvSpPr>
          <p:cNvPr id="2" name="Line 11">
            <a:extLst>
              <a:ext uri="{FF2B5EF4-FFF2-40B4-BE49-F238E27FC236}">
                <a16:creationId xmlns:a16="http://schemas.microsoft.com/office/drawing/2014/main" id="{9545E343-4179-463C-84AB-8AF1F460E4C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62325" y="2378075"/>
            <a:ext cx="144463" cy="144463"/>
          </a:xfrm>
          <a:prstGeom prst="line">
            <a:avLst/>
          </a:prstGeom>
          <a:noFill/>
          <a:ln w="1905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grpSp>
        <p:nvGrpSpPr>
          <p:cNvPr id="1077" name="Group 53">
            <a:extLst>
              <a:ext uri="{FF2B5EF4-FFF2-40B4-BE49-F238E27FC236}">
                <a16:creationId xmlns:a16="http://schemas.microsoft.com/office/drawing/2014/main" id="{9E82668B-6F60-456B-9D49-03B5BF8462F5}"/>
              </a:ext>
            </a:extLst>
          </p:cNvPr>
          <p:cNvGrpSpPr>
            <a:grpSpLocks/>
          </p:cNvGrpSpPr>
          <p:nvPr/>
        </p:nvGrpSpPr>
        <p:grpSpPr bwMode="auto">
          <a:xfrm rot="184375">
            <a:off x="77788" y="496888"/>
            <a:ext cx="4510087" cy="6038850"/>
            <a:chOff x="1047" y="328"/>
            <a:chExt cx="2672" cy="3804"/>
          </a:xfrm>
        </p:grpSpPr>
        <p:grpSp>
          <p:nvGrpSpPr>
            <p:cNvPr id="14356" name="Group 54">
              <a:extLst>
                <a:ext uri="{FF2B5EF4-FFF2-40B4-BE49-F238E27FC236}">
                  <a16:creationId xmlns:a16="http://schemas.microsoft.com/office/drawing/2014/main" id="{97DC31B7-C83E-4B2E-82A3-C0516E9E3A5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3" y="2165"/>
              <a:ext cx="1316" cy="1967"/>
              <a:chOff x="2403" y="2165"/>
              <a:chExt cx="1316" cy="1967"/>
            </a:xfrm>
          </p:grpSpPr>
          <p:sp>
            <p:nvSpPr>
              <p:cNvPr id="12" name="Jednakokračni trokut 11">
                <a:extLst>
                  <a:ext uri="{FF2B5EF4-FFF2-40B4-BE49-F238E27FC236}">
                    <a16:creationId xmlns:a16="http://schemas.microsoft.com/office/drawing/2014/main" id="{10631BDB-74EA-4EE4-8240-EFC278577A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0000" flipV="1">
                <a:off x="2402" y="2234"/>
                <a:ext cx="58" cy="237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11429" algn="ctr">
                <a:solidFill>
                  <a:srgbClr val="994733"/>
                </a:solidFill>
                <a:prstDash val="sysDash"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hr-HR" b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11" name="Dijagonalna pruga 10">
                <a:extLst>
                  <a:ext uri="{FF2B5EF4-FFF2-40B4-BE49-F238E27FC236}">
                    <a16:creationId xmlns:a16="http://schemas.microsoft.com/office/drawing/2014/main" id="{4FCBF9CC-4A22-4D62-8395-6506CE01E3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500000">
                <a:off x="3603" y="2165"/>
                <a:ext cx="106" cy="222"/>
              </a:xfrm>
              <a:custGeom>
                <a:avLst/>
                <a:gdLst>
                  <a:gd name="T0" fmla="*/ 65476 w 130952"/>
                  <a:gd name="T1" fmla="*/ 167492 h 334984"/>
                  <a:gd name="T2" fmla="*/ 0 w 130952"/>
                  <a:gd name="T3" fmla="*/ 251238 h 334984"/>
                  <a:gd name="T4" fmla="*/ 32738 w 130952"/>
                  <a:gd name="T5" fmla="*/ 83746 h 334984"/>
                  <a:gd name="T6" fmla="*/ 98214 w 130952"/>
                  <a:gd name="T7" fmla="*/ 0 h 334984"/>
                  <a:gd name="T8" fmla="*/ 0 60000 65536"/>
                  <a:gd name="T9" fmla="*/ 11796480 60000 65536"/>
                  <a:gd name="T10" fmla="*/ 11796480 60000 65536"/>
                  <a:gd name="T11" fmla="*/ 17694720 60000 65536"/>
                  <a:gd name="T12" fmla="*/ 0 w 130952"/>
                  <a:gd name="T13" fmla="*/ 0 h 334984"/>
                  <a:gd name="T14" fmla="*/ 98214 w 130952"/>
                  <a:gd name="T15" fmla="*/ 251238 h 3349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0952" h="334984">
                    <a:moveTo>
                      <a:pt x="0" y="167492"/>
                    </a:moveTo>
                    <a:lnTo>
                      <a:pt x="65476" y="0"/>
                    </a:lnTo>
                    <a:lnTo>
                      <a:pt x="130952" y="0"/>
                    </a:lnTo>
                    <a:lnTo>
                      <a:pt x="0" y="334984"/>
                    </a:lnTo>
                    <a:close/>
                  </a:path>
                </a:pathLst>
              </a:custGeom>
              <a:solidFill>
                <a:srgbClr val="0D0D0D"/>
              </a:solidFill>
              <a:ln w="11430" algn="ctr">
                <a:solidFill>
                  <a:schemeClr val="tx1"/>
                </a:solidFill>
                <a:prstDash val="sysDash"/>
                <a:miter lim="800000"/>
                <a:headEnd/>
                <a:tailEnd/>
              </a:ln>
            </p:spPr>
            <p:txBody>
              <a:bodyPr rot="10800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hr-HR" b="0">
                  <a:latin typeface="+mn-lt"/>
                </a:endParaRPr>
              </a:p>
            </p:txBody>
          </p:sp>
          <p:sp>
            <p:nvSpPr>
              <p:cNvPr id="10" name="Pravokutnik 9">
                <a:extLst>
                  <a:ext uri="{FF2B5EF4-FFF2-40B4-BE49-F238E27FC236}">
                    <a16:creationId xmlns:a16="http://schemas.microsoft.com/office/drawing/2014/main" id="{E32A1C63-DFF6-4A8D-897F-D6508BF985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0000">
                <a:off x="2656" y="2349"/>
                <a:ext cx="116" cy="1469"/>
              </a:xfrm>
              <a:prstGeom prst="rect">
                <a:avLst/>
              </a:prstGeom>
              <a:solidFill>
                <a:srgbClr val="BFBFBF"/>
              </a:solidFill>
              <a:ln w="11429" algn="ctr">
                <a:solidFill>
                  <a:srgbClr val="7F7F7F"/>
                </a:solidFill>
                <a:prstDash val="sysDash"/>
                <a:miter lim="800000"/>
                <a:headEnd/>
                <a:tailEnd/>
              </a:ln>
            </p:spPr>
            <p:txBody>
              <a:bodyPr rot="10800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hr-HR" b="0">
                  <a:solidFill>
                    <a:schemeClr val="lt1"/>
                  </a:solidFill>
                  <a:latin typeface="+mn-lt"/>
                </a:endParaRPr>
              </a:p>
            </p:txBody>
          </p:sp>
          <p:pic>
            <p:nvPicPr>
              <p:cNvPr id="14361" name="Pravokutnik 8">
                <a:extLst>
                  <a:ext uri="{FF2B5EF4-FFF2-40B4-BE49-F238E27FC236}">
                    <a16:creationId xmlns:a16="http://schemas.microsoft.com/office/drawing/2014/main" id="{2214217D-FCF9-4495-A1E9-3326B86D626C}"/>
                  </a:ext>
                </a:extLst>
              </p:cNvPr>
              <p:cNvPicPr>
                <a:picLocks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51" y="2307"/>
                <a:ext cx="668" cy="15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" name="Pravokutnik 6">
                <a:extLst>
                  <a:ext uri="{FF2B5EF4-FFF2-40B4-BE49-F238E27FC236}">
                    <a16:creationId xmlns:a16="http://schemas.microsoft.com/office/drawing/2014/main" id="{B030DA05-4546-4A4F-9E10-2111D55ACD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931" y="3751"/>
                <a:ext cx="233" cy="237"/>
              </a:xfrm>
              <a:prstGeom prst="rect">
                <a:avLst/>
              </a:prstGeom>
              <a:solidFill>
                <a:schemeClr val="accent1"/>
              </a:solidFill>
              <a:ln w="11429" algn="ctr">
                <a:solidFill>
                  <a:srgbClr val="994733"/>
                </a:solidFill>
                <a:prstDash val="sysDash"/>
                <a:miter lim="800000"/>
                <a:headEnd/>
                <a:tailEnd/>
              </a:ln>
            </p:spPr>
            <p:txBody>
              <a:bodyPr rot="10800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hr-HR" b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8" name="Pravokutnik 7">
                <a:extLst>
                  <a:ext uri="{FF2B5EF4-FFF2-40B4-BE49-F238E27FC236}">
                    <a16:creationId xmlns:a16="http://schemas.microsoft.com/office/drawing/2014/main" id="{B0EB56FE-F74E-43DB-AF9B-83BB4485EF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991" y="3990"/>
                <a:ext cx="116" cy="142"/>
              </a:xfrm>
              <a:prstGeom prst="rect">
                <a:avLst/>
              </a:prstGeom>
              <a:solidFill>
                <a:schemeClr val="accent1"/>
              </a:solidFill>
              <a:ln w="11429" algn="ctr">
                <a:solidFill>
                  <a:srgbClr val="994733"/>
                </a:solidFill>
                <a:prstDash val="sysDash"/>
                <a:miter lim="800000"/>
                <a:headEnd/>
                <a:tailEnd/>
              </a:ln>
            </p:spPr>
            <p:txBody>
              <a:bodyPr rot="10800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hr-HR" b="0">
                  <a:solidFill>
                    <a:schemeClr val="lt1"/>
                  </a:solidFill>
                  <a:latin typeface="+mn-lt"/>
                </a:endParaRPr>
              </a:p>
            </p:txBody>
          </p:sp>
        </p:grpSp>
        <p:sp>
          <p:nvSpPr>
            <p:cNvPr id="14357" name="Rectangle 61">
              <a:extLst>
                <a:ext uri="{FF2B5EF4-FFF2-40B4-BE49-F238E27FC236}">
                  <a16:creationId xmlns:a16="http://schemas.microsoft.com/office/drawing/2014/main" id="{4E0C164C-6802-4B5A-A3C6-E1A99FC74F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" y="328"/>
              <a:ext cx="1338" cy="19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r-HR" altLang="sr-Latn-RS"/>
            </a:p>
          </p:txBody>
        </p:sp>
      </p:grpSp>
      <p:sp>
        <p:nvSpPr>
          <p:cNvPr id="1087" name="Arc 63">
            <a:extLst>
              <a:ext uri="{FF2B5EF4-FFF2-40B4-BE49-F238E27FC236}">
                <a16:creationId xmlns:a16="http://schemas.microsoft.com/office/drawing/2014/main" id="{147EBF89-1B66-46E7-978D-88EF7CAEB77A}"/>
              </a:ext>
            </a:extLst>
          </p:cNvPr>
          <p:cNvSpPr>
            <a:spLocks/>
          </p:cNvSpPr>
          <p:nvPr/>
        </p:nvSpPr>
        <p:spPr bwMode="auto">
          <a:xfrm>
            <a:off x="2168525" y="1841500"/>
            <a:ext cx="1835150" cy="1744663"/>
          </a:xfrm>
          <a:custGeom>
            <a:avLst/>
            <a:gdLst>
              <a:gd name="T0" fmla="*/ 1611156 w 16697"/>
              <a:gd name="T1" fmla="*/ 0 h 15864"/>
              <a:gd name="T2" fmla="*/ 1835150 w 16697"/>
              <a:gd name="T3" fmla="*/ 237659 h 15864"/>
              <a:gd name="T4" fmla="*/ 0 w 16697"/>
              <a:gd name="T5" fmla="*/ 1744663 h 1586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697" h="15864" fill="none" extrusionOk="0">
                <a:moveTo>
                  <a:pt x="14659" y="-1"/>
                </a:moveTo>
                <a:cubicBezTo>
                  <a:pt x="15387" y="672"/>
                  <a:pt x="16068" y="1394"/>
                  <a:pt x="16696" y="2161"/>
                </a:cubicBezTo>
              </a:path>
              <a:path w="16697" h="15864" stroke="0" extrusionOk="0">
                <a:moveTo>
                  <a:pt x="14659" y="-1"/>
                </a:moveTo>
                <a:cubicBezTo>
                  <a:pt x="15387" y="672"/>
                  <a:pt x="16068" y="1394"/>
                  <a:pt x="16696" y="2161"/>
                </a:cubicBezTo>
                <a:lnTo>
                  <a:pt x="0" y="15864"/>
                </a:lnTo>
                <a:lnTo>
                  <a:pt x="14659" y="-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3" name="TekstniOkvir 3">
            <a:extLst>
              <a:ext uri="{FF2B5EF4-FFF2-40B4-BE49-F238E27FC236}">
                <a16:creationId xmlns:a16="http://schemas.microsoft.com/office/drawing/2014/main" id="{113D67E0-F2CF-4733-A0AF-217AAABEEE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825" y="1412875"/>
            <a:ext cx="3671888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b="0">
                <a:latin typeface="Georgia" panose="02040502050405020303" pitchFamily="18" charset="0"/>
              </a:rPr>
              <a:t>Time smo točku T zarotirali</a:t>
            </a:r>
          </a:p>
          <a:p>
            <a:pPr eaLnBrk="1" hangingPunct="1"/>
            <a:r>
              <a:rPr lang="hr-HR" altLang="sr-Latn-RS" b="0">
                <a:latin typeface="Georgia" panose="02040502050405020303" pitchFamily="18" charset="0"/>
              </a:rPr>
              <a:t>oko točke S za 45° u pozitivnom smjeru.</a:t>
            </a:r>
          </a:p>
          <a:p>
            <a:pPr eaLnBrk="1" hangingPunct="1"/>
            <a:r>
              <a:rPr lang="hr-HR" altLang="sr-Latn-RS" b="0">
                <a:latin typeface="Georgia" panose="02040502050405020303" pitchFamily="18" charset="0"/>
              </a:rPr>
              <a:t>Točku koju smo dobili tom rotacijom označili smo sa </a:t>
            </a:r>
            <a:r>
              <a:rPr lang="hr-HR" altLang="sr-Latn-RS" b="0">
                <a:latin typeface="Times New Roman" panose="02020603050405020304" pitchFamily="18" charset="0"/>
              </a:rPr>
              <a:t>T'</a:t>
            </a:r>
            <a:r>
              <a:rPr lang="hr-HR" altLang="sr-Latn-RS" b="0">
                <a:latin typeface="Georgia" panose="02040502050405020303" pitchFamily="18" charset="0"/>
              </a:rPr>
              <a:t>.</a:t>
            </a:r>
          </a:p>
        </p:txBody>
      </p:sp>
      <p:sp>
        <p:nvSpPr>
          <p:cNvPr id="1089" name="Arc 65">
            <a:extLst>
              <a:ext uri="{FF2B5EF4-FFF2-40B4-BE49-F238E27FC236}">
                <a16:creationId xmlns:a16="http://schemas.microsoft.com/office/drawing/2014/main" id="{D5CB4A45-F73B-4AFA-AF8E-6C298AD4CC60}"/>
              </a:ext>
            </a:extLst>
          </p:cNvPr>
          <p:cNvSpPr>
            <a:spLocks/>
          </p:cNvSpPr>
          <p:nvPr/>
        </p:nvSpPr>
        <p:spPr bwMode="auto">
          <a:xfrm>
            <a:off x="2354263" y="2114550"/>
            <a:ext cx="2179637" cy="1417638"/>
          </a:xfrm>
          <a:custGeom>
            <a:avLst/>
            <a:gdLst>
              <a:gd name="T0" fmla="*/ 1671470 w 21549"/>
              <a:gd name="T1" fmla="*/ 0 h 13910"/>
              <a:gd name="T2" fmla="*/ 2179637 w 21549"/>
              <a:gd name="T3" fmla="*/ 1266192 h 13910"/>
              <a:gd name="T4" fmla="*/ 0 w 21549"/>
              <a:gd name="T5" fmla="*/ 1417638 h 1391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49" h="13910" fill="none" extrusionOk="0">
                <a:moveTo>
                  <a:pt x="16524" y="0"/>
                </a:moveTo>
                <a:cubicBezTo>
                  <a:pt x="19474" y="3504"/>
                  <a:pt x="21233" y="7854"/>
                  <a:pt x="21548" y="12424"/>
                </a:cubicBezTo>
              </a:path>
              <a:path w="21549" h="13910" stroke="0" extrusionOk="0">
                <a:moveTo>
                  <a:pt x="16524" y="0"/>
                </a:moveTo>
                <a:cubicBezTo>
                  <a:pt x="19474" y="3504"/>
                  <a:pt x="21233" y="7854"/>
                  <a:pt x="21548" y="12424"/>
                </a:cubicBezTo>
                <a:lnTo>
                  <a:pt x="0" y="13910"/>
                </a:lnTo>
                <a:lnTo>
                  <a:pt x="16524" y="0"/>
                </a:lnTo>
                <a:close/>
              </a:path>
            </a:pathLst>
          </a:custGeom>
          <a:noFill/>
          <a:ln w="28575">
            <a:solidFill>
              <a:srgbClr val="FFFF00"/>
            </a:solidFill>
            <a:prstDash val="sysDot"/>
            <a:round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5" name="TekstniOkvir 3">
            <a:extLst>
              <a:ext uri="{FF2B5EF4-FFF2-40B4-BE49-F238E27FC236}">
                <a16:creationId xmlns:a16="http://schemas.microsoft.com/office/drawing/2014/main" id="{B28F218C-D72F-442F-A244-ECAC8FA814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3141663"/>
            <a:ext cx="5746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>
              <a:defRPr/>
            </a:pPr>
            <a:r>
              <a:rPr lang="hr-HR" altLang="sr-Latn-RS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45°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1000"/>
                                        <p:tgtEl>
                                          <p:spTgt spid="1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30" dur="500"/>
                                        <p:tgtEl>
                                          <p:spTgt spid="10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10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1000"/>
                                        <p:tgtEl>
                                          <p:spTgt spid="1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700000">
                                      <p:cBhvr>
                                        <p:cTn id="61" dur="1000" fill="hold"/>
                                        <p:tgtEl>
                                          <p:spTgt spid="10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65" dur="500"/>
                                        <p:tgtEl>
                                          <p:spTgt spid="1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69" dur="1000"/>
                                        <p:tgtEl>
                                          <p:spTgt spid="10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3" dur="500"/>
                                        <p:tgtEl>
                                          <p:spTgt spid="1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kutomjer4">
            <a:extLst>
              <a:ext uri="{FF2B5EF4-FFF2-40B4-BE49-F238E27FC236}">
                <a16:creationId xmlns:a16="http://schemas.microsoft.com/office/drawing/2014/main" id="{CD193166-5186-45C2-BA7F-4370078F6E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638" y="2981325"/>
            <a:ext cx="3382962" cy="202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8915" name="Group 3">
            <a:extLst>
              <a:ext uri="{FF2B5EF4-FFF2-40B4-BE49-F238E27FC236}">
                <a16:creationId xmlns:a16="http://schemas.microsoft.com/office/drawing/2014/main" id="{AF8F3A99-3CA4-4B55-9548-F893B10B6951}"/>
              </a:ext>
            </a:extLst>
          </p:cNvPr>
          <p:cNvGrpSpPr>
            <a:grpSpLocks/>
          </p:cNvGrpSpPr>
          <p:nvPr/>
        </p:nvGrpSpPr>
        <p:grpSpPr bwMode="auto">
          <a:xfrm rot="-138025">
            <a:off x="2627313" y="1585913"/>
            <a:ext cx="3743325" cy="4005262"/>
            <a:chOff x="1973" y="1253"/>
            <a:chExt cx="1587" cy="1587"/>
          </a:xfrm>
        </p:grpSpPr>
        <p:sp>
          <p:nvSpPr>
            <p:cNvPr id="15394" name="AutoShape 4" descr="Oak">
              <a:extLst>
                <a:ext uri="{FF2B5EF4-FFF2-40B4-BE49-F238E27FC236}">
                  <a16:creationId xmlns:a16="http://schemas.microsoft.com/office/drawing/2014/main" id="{E5BF5CBF-7C00-4B98-A288-C6074AC97C9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684396">
              <a:off x="1973" y="1253"/>
              <a:ext cx="1587" cy="1587"/>
            </a:xfrm>
            <a:prstGeom prst="rtTriangle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r-HR" altLang="sr-Latn-RS"/>
            </a:p>
          </p:txBody>
        </p:sp>
        <p:sp>
          <p:nvSpPr>
            <p:cNvPr id="15395" name="AutoShape 5">
              <a:extLst>
                <a:ext uri="{FF2B5EF4-FFF2-40B4-BE49-F238E27FC236}">
                  <a16:creationId xmlns:a16="http://schemas.microsoft.com/office/drawing/2014/main" id="{8208F526-A0AE-49C9-9200-BFE34D64B3E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684396">
              <a:off x="2377" y="1905"/>
              <a:ext cx="774" cy="773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r-HR" altLang="sr-Latn-RS"/>
            </a:p>
          </p:txBody>
        </p:sp>
      </p:grpSp>
      <p:sp>
        <p:nvSpPr>
          <p:cNvPr id="4" name="TekstniOkvir 3">
            <a:extLst>
              <a:ext uri="{FF2B5EF4-FFF2-40B4-BE49-F238E27FC236}">
                <a16:creationId xmlns:a16="http://schemas.microsoft.com/office/drawing/2014/main" id="{82B5537B-A660-4B21-862E-4FA8C9C475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714375"/>
            <a:ext cx="699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b="0" u="sng">
                <a:latin typeface="Georgia" panose="02040502050405020303" pitchFamily="18" charset="0"/>
              </a:rPr>
              <a:t>Primjer 2.</a:t>
            </a:r>
            <a:r>
              <a:rPr lang="hr-HR" altLang="sr-Latn-RS" b="0">
                <a:latin typeface="Georgia" panose="02040502050405020303" pitchFamily="18" charset="0"/>
              </a:rPr>
              <a:t>:  Sad zarotirajmo točku T oko točke S za kut od 45°, ali u </a:t>
            </a:r>
          </a:p>
          <a:p>
            <a:pPr eaLnBrk="1" hangingPunct="1"/>
            <a:r>
              <a:rPr lang="hr-HR" altLang="sr-Latn-RS" b="0">
                <a:latin typeface="Georgia" panose="02040502050405020303" pitchFamily="18" charset="0"/>
              </a:rPr>
              <a:t>                      </a:t>
            </a:r>
            <a:r>
              <a:rPr lang="hr-HR" altLang="sr-Latn-RS" u="sng">
                <a:latin typeface="Georgia" panose="02040502050405020303" pitchFamily="18" charset="0"/>
              </a:rPr>
              <a:t>negativnom</a:t>
            </a:r>
            <a:r>
              <a:rPr lang="hr-HR" altLang="sr-Latn-RS" b="0">
                <a:latin typeface="Georgia" panose="02040502050405020303" pitchFamily="18" charset="0"/>
              </a:rPr>
              <a:t> smjeru.</a:t>
            </a:r>
          </a:p>
        </p:txBody>
      </p:sp>
      <p:sp>
        <p:nvSpPr>
          <p:cNvPr id="15365" name="AutoShape 7">
            <a:extLst>
              <a:ext uri="{FF2B5EF4-FFF2-40B4-BE49-F238E27FC236}">
                <a16:creationId xmlns:a16="http://schemas.microsoft.com/office/drawing/2014/main" id="{9A2C8B33-ECAC-49A9-9AB8-3B70CA92212D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2143125" y="1143000"/>
            <a:ext cx="2643188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B6D98C9F-67F0-44D8-B714-734E77E113C5}"/>
              </a:ext>
            </a:extLst>
          </p:cNvPr>
          <p:cNvSpPr>
            <a:spLocks noChangeShapeType="1"/>
          </p:cNvSpPr>
          <p:nvPr/>
        </p:nvSpPr>
        <p:spPr bwMode="auto">
          <a:xfrm>
            <a:off x="2352675" y="3540125"/>
            <a:ext cx="3227388" cy="1588"/>
          </a:xfrm>
          <a:prstGeom prst="line">
            <a:avLst/>
          </a:prstGeom>
          <a:noFill/>
          <a:ln w="127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035" name="Line 11">
            <a:extLst>
              <a:ext uri="{FF2B5EF4-FFF2-40B4-BE49-F238E27FC236}">
                <a16:creationId xmlns:a16="http://schemas.microsoft.com/office/drawing/2014/main" id="{8AB334AE-B0B8-4633-82F3-FF6EB5DDBB3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39975" y="3533775"/>
            <a:ext cx="2217738" cy="2200275"/>
          </a:xfrm>
          <a:prstGeom prst="line">
            <a:avLst/>
          </a:prstGeom>
          <a:noFill/>
          <a:ln w="127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grpSp>
        <p:nvGrpSpPr>
          <p:cNvPr id="5" name="Group 17">
            <a:extLst>
              <a:ext uri="{FF2B5EF4-FFF2-40B4-BE49-F238E27FC236}">
                <a16:creationId xmlns:a16="http://schemas.microsoft.com/office/drawing/2014/main" id="{4560DFBF-AB43-45A1-9591-C08A8F3F40D3}"/>
              </a:ext>
            </a:extLst>
          </p:cNvPr>
          <p:cNvGrpSpPr>
            <a:grpSpLocks/>
          </p:cNvGrpSpPr>
          <p:nvPr/>
        </p:nvGrpSpPr>
        <p:grpSpPr bwMode="auto">
          <a:xfrm>
            <a:off x="2260600" y="3517900"/>
            <a:ext cx="211138" cy="327025"/>
            <a:chOff x="614" y="2216"/>
            <a:chExt cx="133" cy="206"/>
          </a:xfrm>
        </p:grpSpPr>
        <p:sp>
          <p:nvSpPr>
            <p:cNvPr id="15392" name="Oval 15">
              <a:extLst>
                <a:ext uri="{FF2B5EF4-FFF2-40B4-BE49-F238E27FC236}">
                  <a16:creationId xmlns:a16="http://schemas.microsoft.com/office/drawing/2014/main" id="{2103AAC3-0C92-42E1-A3D7-358113D60F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8" y="2216"/>
              <a:ext cx="29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r-HR" altLang="sr-Latn-RS" b="0">
                <a:latin typeface="Georgia" panose="02040502050405020303" pitchFamily="18" charset="0"/>
              </a:endParaRPr>
            </a:p>
          </p:txBody>
        </p:sp>
        <p:sp>
          <p:nvSpPr>
            <p:cNvPr id="15393" name="Rectangle 16">
              <a:extLst>
                <a:ext uri="{FF2B5EF4-FFF2-40B4-BE49-F238E27FC236}">
                  <a16:creationId xmlns:a16="http://schemas.microsoft.com/office/drawing/2014/main" id="{457CD284-682A-443B-8617-32A2D04585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4" y="2260"/>
              <a:ext cx="133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sr-Latn-CS" altLang="sr-Latn-RS" sz="1500" b="0">
                  <a:solidFill>
                    <a:srgbClr val="000000"/>
                  </a:solidFill>
                </a:rPr>
                <a:t>S</a:t>
              </a:r>
              <a:endParaRPr lang="sr-Latn-CS" altLang="sr-Latn-RS" b="0"/>
            </a:p>
          </p:txBody>
        </p:sp>
      </p:grpSp>
      <p:grpSp>
        <p:nvGrpSpPr>
          <p:cNvPr id="6" name="Group 20">
            <a:extLst>
              <a:ext uri="{FF2B5EF4-FFF2-40B4-BE49-F238E27FC236}">
                <a16:creationId xmlns:a16="http://schemas.microsoft.com/office/drawing/2014/main" id="{CA6EC0CE-3125-4C05-BFC9-FC8FD0338721}"/>
              </a:ext>
            </a:extLst>
          </p:cNvPr>
          <p:cNvGrpSpPr>
            <a:grpSpLocks/>
          </p:cNvGrpSpPr>
          <p:nvPr/>
        </p:nvGrpSpPr>
        <p:grpSpPr bwMode="auto">
          <a:xfrm>
            <a:off x="4519613" y="3517900"/>
            <a:ext cx="127000" cy="285750"/>
            <a:chOff x="2028" y="2216"/>
            <a:chExt cx="80" cy="180"/>
          </a:xfrm>
        </p:grpSpPr>
        <p:sp>
          <p:nvSpPr>
            <p:cNvPr id="15390" name="Oval 18">
              <a:extLst>
                <a:ext uri="{FF2B5EF4-FFF2-40B4-BE49-F238E27FC236}">
                  <a16:creationId xmlns:a16="http://schemas.microsoft.com/office/drawing/2014/main" id="{C8B321DE-254F-43BA-86F7-7D9B68D026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8" y="2216"/>
              <a:ext cx="30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r-HR" altLang="sr-Latn-RS" b="0">
                <a:latin typeface="Georgia" panose="02040502050405020303" pitchFamily="18" charset="0"/>
              </a:endParaRPr>
            </a:p>
          </p:txBody>
        </p:sp>
        <p:sp>
          <p:nvSpPr>
            <p:cNvPr id="15391" name="Rectangle 19">
              <a:extLst>
                <a:ext uri="{FF2B5EF4-FFF2-40B4-BE49-F238E27FC236}">
                  <a16:creationId xmlns:a16="http://schemas.microsoft.com/office/drawing/2014/main" id="{6C70BBEA-6908-4A32-AEDA-8358193B9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5" y="2252"/>
              <a:ext cx="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sr-Latn-CS" altLang="sr-Latn-RS" sz="1500" b="0">
                  <a:solidFill>
                    <a:srgbClr val="000000"/>
                  </a:solidFill>
                </a:rPr>
                <a:t>T</a:t>
              </a:r>
              <a:endParaRPr lang="sr-Latn-CS" altLang="sr-Latn-RS" b="0"/>
            </a:p>
          </p:txBody>
        </p:sp>
      </p:grpSp>
      <p:sp>
        <p:nvSpPr>
          <p:cNvPr id="2" name="Line 11">
            <a:extLst>
              <a:ext uri="{FF2B5EF4-FFF2-40B4-BE49-F238E27FC236}">
                <a16:creationId xmlns:a16="http://schemas.microsoft.com/office/drawing/2014/main" id="{12F4F7BC-3200-4A11-BD54-2C31956266A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62325" y="4551363"/>
            <a:ext cx="144463" cy="144462"/>
          </a:xfrm>
          <a:prstGeom prst="line">
            <a:avLst/>
          </a:prstGeom>
          <a:noFill/>
          <a:ln w="1905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grpSp>
        <p:nvGrpSpPr>
          <p:cNvPr id="38936" name="Group 24">
            <a:extLst>
              <a:ext uri="{FF2B5EF4-FFF2-40B4-BE49-F238E27FC236}">
                <a16:creationId xmlns:a16="http://schemas.microsoft.com/office/drawing/2014/main" id="{3F962BF0-FBAC-486C-AD54-9634407C06E7}"/>
              </a:ext>
            </a:extLst>
          </p:cNvPr>
          <p:cNvGrpSpPr>
            <a:grpSpLocks/>
          </p:cNvGrpSpPr>
          <p:nvPr/>
        </p:nvGrpSpPr>
        <p:grpSpPr bwMode="auto">
          <a:xfrm rot="184375">
            <a:off x="77788" y="496888"/>
            <a:ext cx="4510087" cy="6038850"/>
            <a:chOff x="1047" y="328"/>
            <a:chExt cx="2672" cy="3804"/>
          </a:xfrm>
        </p:grpSpPr>
        <p:grpSp>
          <p:nvGrpSpPr>
            <p:cNvPr id="15382" name="Group 25">
              <a:extLst>
                <a:ext uri="{FF2B5EF4-FFF2-40B4-BE49-F238E27FC236}">
                  <a16:creationId xmlns:a16="http://schemas.microsoft.com/office/drawing/2014/main" id="{3624758E-0FB7-428E-B769-F9ECAAA9B6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3" y="2165"/>
              <a:ext cx="1316" cy="1967"/>
              <a:chOff x="2403" y="2165"/>
              <a:chExt cx="1316" cy="1967"/>
            </a:xfrm>
          </p:grpSpPr>
          <p:sp>
            <p:nvSpPr>
              <p:cNvPr id="12" name="Jednakokračni trokut 11">
                <a:extLst>
                  <a:ext uri="{FF2B5EF4-FFF2-40B4-BE49-F238E27FC236}">
                    <a16:creationId xmlns:a16="http://schemas.microsoft.com/office/drawing/2014/main" id="{EFE54BB2-0151-4BBA-8CA0-291F43C368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0000" flipV="1">
                <a:off x="2402" y="2234"/>
                <a:ext cx="58" cy="237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11429" algn="ctr">
                <a:solidFill>
                  <a:srgbClr val="994733"/>
                </a:solidFill>
                <a:prstDash val="sysDash"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hr-HR" b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11" name="Dijagonalna pruga 10">
                <a:extLst>
                  <a:ext uri="{FF2B5EF4-FFF2-40B4-BE49-F238E27FC236}">
                    <a16:creationId xmlns:a16="http://schemas.microsoft.com/office/drawing/2014/main" id="{74D27B62-03A6-4AE0-9B37-83F43CB516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500000">
                <a:off x="3603" y="2165"/>
                <a:ext cx="106" cy="222"/>
              </a:xfrm>
              <a:custGeom>
                <a:avLst/>
                <a:gdLst>
                  <a:gd name="T0" fmla="*/ 65476 w 130952"/>
                  <a:gd name="T1" fmla="*/ 167492 h 334984"/>
                  <a:gd name="T2" fmla="*/ 0 w 130952"/>
                  <a:gd name="T3" fmla="*/ 251238 h 334984"/>
                  <a:gd name="T4" fmla="*/ 32738 w 130952"/>
                  <a:gd name="T5" fmla="*/ 83746 h 334984"/>
                  <a:gd name="T6" fmla="*/ 98214 w 130952"/>
                  <a:gd name="T7" fmla="*/ 0 h 334984"/>
                  <a:gd name="T8" fmla="*/ 0 60000 65536"/>
                  <a:gd name="T9" fmla="*/ 11796480 60000 65536"/>
                  <a:gd name="T10" fmla="*/ 11796480 60000 65536"/>
                  <a:gd name="T11" fmla="*/ 17694720 60000 65536"/>
                  <a:gd name="T12" fmla="*/ 0 w 130952"/>
                  <a:gd name="T13" fmla="*/ 0 h 334984"/>
                  <a:gd name="T14" fmla="*/ 98214 w 130952"/>
                  <a:gd name="T15" fmla="*/ 251238 h 3349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0952" h="334984">
                    <a:moveTo>
                      <a:pt x="0" y="167492"/>
                    </a:moveTo>
                    <a:lnTo>
                      <a:pt x="65476" y="0"/>
                    </a:lnTo>
                    <a:lnTo>
                      <a:pt x="130952" y="0"/>
                    </a:lnTo>
                    <a:lnTo>
                      <a:pt x="0" y="334984"/>
                    </a:lnTo>
                    <a:close/>
                  </a:path>
                </a:pathLst>
              </a:custGeom>
              <a:solidFill>
                <a:srgbClr val="0D0D0D"/>
              </a:solidFill>
              <a:ln w="11430" algn="ctr">
                <a:solidFill>
                  <a:schemeClr val="tx1"/>
                </a:solidFill>
                <a:prstDash val="sysDash"/>
                <a:miter lim="800000"/>
                <a:headEnd/>
                <a:tailEnd/>
              </a:ln>
            </p:spPr>
            <p:txBody>
              <a:bodyPr rot="10800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hr-HR" b="0">
                  <a:latin typeface="+mn-lt"/>
                </a:endParaRPr>
              </a:p>
            </p:txBody>
          </p:sp>
          <p:sp>
            <p:nvSpPr>
              <p:cNvPr id="10" name="Pravokutnik 9">
                <a:extLst>
                  <a:ext uri="{FF2B5EF4-FFF2-40B4-BE49-F238E27FC236}">
                    <a16:creationId xmlns:a16="http://schemas.microsoft.com/office/drawing/2014/main" id="{EA9B9A76-34BB-410C-A2A9-F0AB677513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0000">
                <a:off x="2656" y="2349"/>
                <a:ext cx="116" cy="1469"/>
              </a:xfrm>
              <a:prstGeom prst="rect">
                <a:avLst/>
              </a:prstGeom>
              <a:solidFill>
                <a:srgbClr val="BFBFBF"/>
              </a:solidFill>
              <a:ln w="11429" algn="ctr">
                <a:solidFill>
                  <a:srgbClr val="7F7F7F"/>
                </a:solidFill>
                <a:prstDash val="sysDash"/>
                <a:miter lim="800000"/>
                <a:headEnd/>
                <a:tailEnd/>
              </a:ln>
            </p:spPr>
            <p:txBody>
              <a:bodyPr rot="10800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hr-HR" b="0">
                  <a:solidFill>
                    <a:schemeClr val="lt1"/>
                  </a:solidFill>
                  <a:latin typeface="+mn-lt"/>
                </a:endParaRPr>
              </a:p>
            </p:txBody>
          </p:sp>
          <p:pic>
            <p:nvPicPr>
              <p:cNvPr id="15387" name="Pravokutnik 8">
                <a:extLst>
                  <a:ext uri="{FF2B5EF4-FFF2-40B4-BE49-F238E27FC236}">
                    <a16:creationId xmlns:a16="http://schemas.microsoft.com/office/drawing/2014/main" id="{DA07F487-5AC8-4807-8F4F-014DCD72F60B}"/>
                  </a:ext>
                </a:extLst>
              </p:cNvPr>
              <p:cNvPicPr>
                <a:picLocks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51" y="2307"/>
                <a:ext cx="668" cy="15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" name="Pravokutnik 6">
                <a:extLst>
                  <a:ext uri="{FF2B5EF4-FFF2-40B4-BE49-F238E27FC236}">
                    <a16:creationId xmlns:a16="http://schemas.microsoft.com/office/drawing/2014/main" id="{952BE8F5-73FF-4721-87A5-D6CD1ADC99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931" y="3751"/>
                <a:ext cx="233" cy="237"/>
              </a:xfrm>
              <a:prstGeom prst="rect">
                <a:avLst/>
              </a:prstGeom>
              <a:solidFill>
                <a:schemeClr val="accent1"/>
              </a:solidFill>
              <a:ln w="11429" algn="ctr">
                <a:solidFill>
                  <a:srgbClr val="994733"/>
                </a:solidFill>
                <a:prstDash val="sysDash"/>
                <a:miter lim="800000"/>
                <a:headEnd/>
                <a:tailEnd/>
              </a:ln>
            </p:spPr>
            <p:txBody>
              <a:bodyPr rot="10800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hr-HR" b="0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8" name="Pravokutnik 7">
                <a:extLst>
                  <a:ext uri="{FF2B5EF4-FFF2-40B4-BE49-F238E27FC236}">
                    <a16:creationId xmlns:a16="http://schemas.microsoft.com/office/drawing/2014/main" id="{12217CA0-BE3C-4D21-AC9E-B767D9C4F1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991" y="3990"/>
                <a:ext cx="116" cy="142"/>
              </a:xfrm>
              <a:prstGeom prst="rect">
                <a:avLst/>
              </a:prstGeom>
              <a:solidFill>
                <a:schemeClr val="accent1"/>
              </a:solidFill>
              <a:ln w="11429" algn="ctr">
                <a:solidFill>
                  <a:srgbClr val="994733"/>
                </a:solidFill>
                <a:prstDash val="sysDash"/>
                <a:miter lim="800000"/>
                <a:headEnd/>
                <a:tailEnd/>
              </a:ln>
            </p:spPr>
            <p:txBody>
              <a:bodyPr rot="10800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hr-HR" b="0">
                  <a:solidFill>
                    <a:schemeClr val="lt1"/>
                  </a:solidFill>
                  <a:latin typeface="+mn-lt"/>
                </a:endParaRPr>
              </a:p>
            </p:txBody>
          </p:sp>
        </p:grpSp>
        <p:sp>
          <p:nvSpPr>
            <p:cNvPr id="15383" name="Rectangle 32">
              <a:extLst>
                <a:ext uri="{FF2B5EF4-FFF2-40B4-BE49-F238E27FC236}">
                  <a16:creationId xmlns:a16="http://schemas.microsoft.com/office/drawing/2014/main" id="{02BF9644-EC45-411D-8087-7D7C17A352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" y="328"/>
              <a:ext cx="1338" cy="19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r-HR" altLang="sr-Latn-RS"/>
            </a:p>
          </p:txBody>
        </p:sp>
      </p:grpSp>
      <p:sp>
        <p:nvSpPr>
          <p:cNvPr id="38945" name="Arc 33">
            <a:extLst>
              <a:ext uri="{FF2B5EF4-FFF2-40B4-BE49-F238E27FC236}">
                <a16:creationId xmlns:a16="http://schemas.microsoft.com/office/drawing/2014/main" id="{B0180FB3-0D03-4375-99D2-A0B71D7C4274}"/>
              </a:ext>
            </a:extLst>
          </p:cNvPr>
          <p:cNvSpPr>
            <a:spLocks/>
          </p:cNvSpPr>
          <p:nvPr/>
        </p:nvSpPr>
        <p:spPr bwMode="auto">
          <a:xfrm flipV="1">
            <a:off x="2168525" y="3470275"/>
            <a:ext cx="1835150" cy="1744663"/>
          </a:xfrm>
          <a:custGeom>
            <a:avLst/>
            <a:gdLst>
              <a:gd name="T0" fmla="*/ 1611156 w 16697"/>
              <a:gd name="T1" fmla="*/ 0 h 15864"/>
              <a:gd name="T2" fmla="*/ 1835150 w 16697"/>
              <a:gd name="T3" fmla="*/ 237659 h 15864"/>
              <a:gd name="T4" fmla="*/ 0 w 16697"/>
              <a:gd name="T5" fmla="*/ 1744663 h 1586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697" h="15864" fill="none" extrusionOk="0">
                <a:moveTo>
                  <a:pt x="14659" y="-1"/>
                </a:moveTo>
                <a:cubicBezTo>
                  <a:pt x="15387" y="672"/>
                  <a:pt x="16068" y="1394"/>
                  <a:pt x="16696" y="2161"/>
                </a:cubicBezTo>
              </a:path>
              <a:path w="16697" h="15864" stroke="0" extrusionOk="0">
                <a:moveTo>
                  <a:pt x="14659" y="-1"/>
                </a:moveTo>
                <a:cubicBezTo>
                  <a:pt x="15387" y="672"/>
                  <a:pt x="16068" y="1394"/>
                  <a:pt x="16696" y="2161"/>
                </a:cubicBezTo>
                <a:lnTo>
                  <a:pt x="0" y="15864"/>
                </a:lnTo>
                <a:lnTo>
                  <a:pt x="14659" y="-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38947" name="Arc 35">
            <a:extLst>
              <a:ext uri="{FF2B5EF4-FFF2-40B4-BE49-F238E27FC236}">
                <a16:creationId xmlns:a16="http://schemas.microsoft.com/office/drawing/2014/main" id="{4A88EC0B-6AB7-4935-ACC2-DC36DBD8FF83}"/>
              </a:ext>
            </a:extLst>
          </p:cNvPr>
          <p:cNvSpPr>
            <a:spLocks/>
          </p:cNvSpPr>
          <p:nvPr/>
        </p:nvSpPr>
        <p:spPr bwMode="auto">
          <a:xfrm flipV="1">
            <a:off x="2354263" y="3524250"/>
            <a:ext cx="2179637" cy="1417638"/>
          </a:xfrm>
          <a:custGeom>
            <a:avLst/>
            <a:gdLst>
              <a:gd name="T0" fmla="*/ 1671470 w 21549"/>
              <a:gd name="T1" fmla="*/ 0 h 13910"/>
              <a:gd name="T2" fmla="*/ 2179637 w 21549"/>
              <a:gd name="T3" fmla="*/ 1266192 h 13910"/>
              <a:gd name="T4" fmla="*/ 0 w 21549"/>
              <a:gd name="T5" fmla="*/ 1417638 h 1391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49" h="13910" fill="none" extrusionOk="0">
                <a:moveTo>
                  <a:pt x="16524" y="0"/>
                </a:moveTo>
                <a:cubicBezTo>
                  <a:pt x="19474" y="3504"/>
                  <a:pt x="21233" y="7854"/>
                  <a:pt x="21548" y="12424"/>
                </a:cubicBezTo>
              </a:path>
              <a:path w="21549" h="13910" stroke="0" extrusionOk="0">
                <a:moveTo>
                  <a:pt x="16524" y="0"/>
                </a:moveTo>
                <a:cubicBezTo>
                  <a:pt x="19474" y="3504"/>
                  <a:pt x="21233" y="7854"/>
                  <a:pt x="21548" y="12424"/>
                </a:cubicBezTo>
                <a:lnTo>
                  <a:pt x="0" y="13910"/>
                </a:lnTo>
                <a:lnTo>
                  <a:pt x="16524" y="0"/>
                </a:lnTo>
                <a:close/>
              </a:path>
            </a:pathLst>
          </a:custGeom>
          <a:noFill/>
          <a:ln w="28575">
            <a:solidFill>
              <a:srgbClr val="FFFF00"/>
            </a:solidFill>
            <a:prstDash val="sysDot"/>
            <a:round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3" name="TekstniOkvir 3">
            <a:extLst>
              <a:ext uri="{FF2B5EF4-FFF2-40B4-BE49-F238E27FC236}">
                <a16:creationId xmlns:a16="http://schemas.microsoft.com/office/drawing/2014/main" id="{8D48D9B1-30F1-48A9-8994-E020634B85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825" y="1557338"/>
            <a:ext cx="3671888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b="0">
                <a:latin typeface="Georgia" panose="02040502050405020303" pitchFamily="18" charset="0"/>
              </a:rPr>
              <a:t>Zamislimo da je povučena crta</a:t>
            </a:r>
          </a:p>
          <a:p>
            <a:pPr eaLnBrk="1" hangingPunct="1"/>
            <a:r>
              <a:rPr lang="hr-HR" altLang="sr-Latn-RS" b="0">
                <a:latin typeface="Georgia" panose="02040502050405020303" pitchFamily="18" charset="0"/>
              </a:rPr>
              <a:t>kazaljka na satu (a središte sata</a:t>
            </a:r>
          </a:p>
          <a:p>
            <a:pPr eaLnBrk="1" hangingPunct="1"/>
            <a:r>
              <a:rPr lang="hr-HR" altLang="sr-Latn-RS" b="0">
                <a:latin typeface="Georgia" panose="02040502050405020303" pitchFamily="18" charset="0"/>
              </a:rPr>
              <a:t>je u točki S).</a:t>
            </a:r>
          </a:p>
          <a:p>
            <a:pPr eaLnBrk="1" hangingPunct="1"/>
            <a:r>
              <a:rPr lang="hr-HR" altLang="sr-Latn-RS" b="0">
                <a:latin typeface="Georgia" panose="02040502050405020303" pitchFamily="18" charset="0"/>
              </a:rPr>
              <a:t>Na koji broj (na satu) pokazuje ta kazaljka i u kojem smjeru se ona kreće?</a:t>
            </a:r>
          </a:p>
        </p:txBody>
      </p:sp>
      <p:sp>
        <p:nvSpPr>
          <p:cNvPr id="14" name="TekstniOkvir 3">
            <a:extLst>
              <a:ext uri="{FF2B5EF4-FFF2-40B4-BE49-F238E27FC236}">
                <a16:creationId xmlns:a16="http://schemas.microsoft.com/office/drawing/2014/main" id="{C61EB7B1-4E39-4CA7-8A7A-DB196840DD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825" y="3600450"/>
            <a:ext cx="38877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b="0">
                <a:latin typeface="Georgia" panose="02040502050405020303" pitchFamily="18" charset="0"/>
              </a:rPr>
              <a:t>Kazaljka pokazuje na broj 3, pa bi se kretala prema dolje (prema 4, 5...).</a:t>
            </a:r>
          </a:p>
        </p:txBody>
      </p:sp>
      <p:sp>
        <p:nvSpPr>
          <p:cNvPr id="15" name="TekstniOkvir 3">
            <a:extLst>
              <a:ext uri="{FF2B5EF4-FFF2-40B4-BE49-F238E27FC236}">
                <a16:creationId xmlns:a16="http://schemas.microsoft.com/office/drawing/2014/main" id="{08B167A9-5B5B-4CEA-85A9-6E518CB282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825" y="4325938"/>
            <a:ext cx="38163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b="0">
                <a:latin typeface="Georgia" panose="02040502050405020303" pitchFamily="18" charset="0"/>
              </a:rPr>
              <a:t>Budući da trebamo rotirati točku T u </a:t>
            </a:r>
            <a:r>
              <a:rPr lang="hr-HR" altLang="sr-Latn-RS" u="sng">
                <a:latin typeface="Georgia" panose="02040502050405020303" pitchFamily="18" charset="0"/>
              </a:rPr>
              <a:t>negativnom</a:t>
            </a:r>
            <a:r>
              <a:rPr lang="hr-HR" altLang="sr-Latn-RS" b="0">
                <a:latin typeface="Georgia" panose="02040502050405020303" pitchFamily="18" charset="0"/>
              </a:rPr>
              <a:t> smjeru, to znači</a:t>
            </a:r>
          </a:p>
          <a:p>
            <a:pPr eaLnBrk="1" hangingPunct="1"/>
            <a:r>
              <a:rPr lang="hr-HR" altLang="sr-Latn-RS" u="sng">
                <a:latin typeface="Georgia" panose="02040502050405020303" pitchFamily="18" charset="0"/>
              </a:rPr>
              <a:t>u smjeru</a:t>
            </a:r>
            <a:r>
              <a:rPr lang="hr-HR" altLang="sr-Latn-RS">
                <a:latin typeface="Georgia" panose="02040502050405020303" pitchFamily="18" charset="0"/>
              </a:rPr>
              <a:t> </a:t>
            </a:r>
            <a:r>
              <a:rPr lang="hr-HR" altLang="sr-Latn-RS" b="0">
                <a:latin typeface="Georgia" panose="02040502050405020303" pitchFamily="18" charset="0"/>
              </a:rPr>
              <a:t>kazaljke na satu,</a:t>
            </a:r>
          </a:p>
          <a:p>
            <a:pPr eaLnBrk="1" hangingPunct="1"/>
            <a:r>
              <a:rPr lang="hr-HR" altLang="sr-Latn-RS" b="0">
                <a:latin typeface="Georgia" panose="02040502050405020303" pitchFamily="18" charset="0"/>
              </a:rPr>
              <a:t>onda i mi idemo prema dolje...</a:t>
            </a:r>
          </a:p>
        </p:txBody>
      </p:sp>
      <p:grpSp>
        <p:nvGrpSpPr>
          <p:cNvPr id="3" name="Group 14">
            <a:extLst>
              <a:ext uri="{FF2B5EF4-FFF2-40B4-BE49-F238E27FC236}">
                <a16:creationId xmlns:a16="http://schemas.microsoft.com/office/drawing/2014/main" id="{E71381CC-F493-4D3C-89FA-8E540996E721}"/>
              </a:ext>
            </a:extLst>
          </p:cNvPr>
          <p:cNvGrpSpPr>
            <a:grpSpLocks/>
          </p:cNvGrpSpPr>
          <p:nvPr/>
        </p:nvGrpSpPr>
        <p:grpSpPr bwMode="auto">
          <a:xfrm>
            <a:off x="3871913" y="4845050"/>
            <a:ext cx="152400" cy="269875"/>
            <a:chOff x="1619" y="1103"/>
            <a:chExt cx="96" cy="170"/>
          </a:xfrm>
        </p:grpSpPr>
        <p:sp>
          <p:nvSpPr>
            <p:cNvPr id="15380" name="Oval 12">
              <a:extLst>
                <a:ext uri="{FF2B5EF4-FFF2-40B4-BE49-F238E27FC236}">
                  <a16:creationId xmlns:a16="http://schemas.microsoft.com/office/drawing/2014/main" id="{D55E5908-AA5B-41B5-B9D1-90B2B8B1DA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0" y="1243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r-HR" altLang="sr-Latn-RS" b="0">
                <a:latin typeface="Georgia" panose="02040502050405020303" pitchFamily="18" charset="0"/>
              </a:endParaRPr>
            </a:p>
          </p:txBody>
        </p:sp>
        <p:sp>
          <p:nvSpPr>
            <p:cNvPr id="15381" name="Rectangle 13">
              <a:extLst>
                <a:ext uri="{FF2B5EF4-FFF2-40B4-BE49-F238E27FC236}">
                  <a16:creationId xmlns:a16="http://schemas.microsoft.com/office/drawing/2014/main" id="{B6FF6DFD-DDCF-4259-B1D8-DFF5F254A7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9" y="1103"/>
              <a:ext cx="9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sr-Latn-CS" altLang="sr-Latn-RS" sz="1500" b="0">
                  <a:solidFill>
                    <a:srgbClr val="000000"/>
                  </a:solidFill>
                </a:rPr>
                <a:t>T'</a:t>
              </a:r>
              <a:endParaRPr lang="sr-Latn-CS" altLang="sr-Latn-RS" b="0"/>
            </a:p>
          </p:txBody>
        </p:sp>
      </p:grpSp>
      <p:sp>
        <p:nvSpPr>
          <p:cNvPr id="16" name="TekstniOkvir 3">
            <a:extLst>
              <a:ext uri="{FF2B5EF4-FFF2-40B4-BE49-F238E27FC236}">
                <a16:creationId xmlns:a16="http://schemas.microsoft.com/office/drawing/2014/main" id="{DCE5E1C3-5478-4E1E-AE2E-E586C041E7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1844675"/>
            <a:ext cx="36718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b="0">
                <a:latin typeface="Georgia" panose="02040502050405020303" pitchFamily="18" charset="0"/>
              </a:rPr>
              <a:t>Time smo točku T zarotirali</a:t>
            </a:r>
          </a:p>
          <a:p>
            <a:pPr eaLnBrk="1" hangingPunct="1"/>
            <a:r>
              <a:rPr lang="hr-HR" altLang="sr-Latn-RS" b="0">
                <a:latin typeface="Georgia" panose="02040502050405020303" pitchFamily="18" charset="0"/>
              </a:rPr>
              <a:t>oko točke S za 45° u </a:t>
            </a:r>
            <a:r>
              <a:rPr lang="hr-HR" altLang="sr-Latn-RS" u="sng">
                <a:latin typeface="Georgia" panose="02040502050405020303" pitchFamily="18" charset="0"/>
              </a:rPr>
              <a:t>negativnom</a:t>
            </a:r>
            <a:r>
              <a:rPr lang="hr-HR" altLang="sr-Latn-RS" b="0">
                <a:latin typeface="Georgia" panose="02040502050405020303" pitchFamily="18" charset="0"/>
              </a:rPr>
              <a:t> smjeru. Dobili smo točku </a:t>
            </a:r>
            <a:r>
              <a:rPr lang="hr-HR" altLang="sr-Latn-RS" b="0">
                <a:latin typeface="Times New Roman" panose="02020603050405020304" pitchFamily="18" charset="0"/>
              </a:rPr>
              <a:t>T'</a:t>
            </a:r>
            <a:r>
              <a:rPr lang="hr-HR" altLang="sr-Latn-RS" b="0">
                <a:latin typeface="Georgia" panose="02040502050405020303" pitchFamily="18" charset="0"/>
              </a:rPr>
              <a:t>.</a:t>
            </a:r>
          </a:p>
        </p:txBody>
      </p:sp>
      <p:sp>
        <p:nvSpPr>
          <p:cNvPr id="17" name="TekstniOkvir 3">
            <a:extLst>
              <a:ext uri="{FF2B5EF4-FFF2-40B4-BE49-F238E27FC236}">
                <a16:creationId xmlns:a16="http://schemas.microsoft.com/office/drawing/2014/main" id="{90F3794B-94A8-490F-944B-76C73822C9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3494088"/>
            <a:ext cx="5746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>
              <a:defRPr/>
            </a:pPr>
            <a:r>
              <a:rPr lang="hr-HR" altLang="sr-Latn-RS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45°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10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30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1000"/>
                                        <p:tgtEl>
                                          <p:spTgt spid="38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87" dur="1000" fill="hold"/>
                                        <p:tgtEl>
                                          <p:spTgt spid="389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1" dur="500"/>
                                        <p:tgtEl>
                                          <p:spTgt spid="38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95" dur="1000"/>
                                        <p:tgtEl>
                                          <p:spTgt spid="389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9" dur="500"/>
                                        <p:tgtEl>
                                          <p:spTgt spid="38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3" grpId="1"/>
      <p:bldP spid="14" grpId="0"/>
      <p:bldP spid="14" grpId="1"/>
      <p:bldP spid="15" grpId="0"/>
      <p:bldP spid="15" grpId="1"/>
      <p:bldP spid="16" grpId="0"/>
      <p:bldP spid="17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ađanski">
  <a:themeElements>
    <a:clrScheme name="Građanski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Građanski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Građanski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607</TotalTime>
  <Words>633</Words>
  <Application>Microsoft Office PowerPoint</Application>
  <PresentationFormat>Prikaz na zaslonu (4:3)</PresentationFormat>
  <Paragraphs>101</Paragraphs>
  <Slides>14</Slides>
  <Notes>0</Notes>
  <HiddenSlides>0</HiddenSlides>
  <MMClips>1</MMClips>
  <ScaleCrop>false</ScaleCrop>
  <HeadingPairs>
    <vt:vector size="8" baseType="variant">
      <vt:variant>
        <vt:lpstr>Korišteni fontovi</vt:lpstr>
      </vt:variant>
      <vt:variant>
        <vt:i4>7</vt:i4>
      </vt:variant>
      <vt:variant>
        <vt:lpstr>Tema</vt:lpstr>
      </vt:variant>
      <vt:variant>
        <vt:i4>1</vt:i4>
      </vt:variant>
      <vt:variant>
        <vt:lpstr>Uloženi OLE poslužitelji</vt:lpstr>
      </vt:variant>
      <vt:variant>
        <vt:i4>2</vt:i4>
      </vt:variant>
      <vt:variant>
        <vt:lpstr>Naslovi slajdova</vt:lpstr>
      </vt:variant>
      <vt:variant>
        <vt:i4>14</vt:i4>
      </vt:variant>
    </vt:vector>
  </HeadingPairs>
  <TitlesOfParts>
    <vt:vector size="24" baseType="lpstr">
      <vt:lpstr>Arial</vt:lpstr>
      <vt:lpstr>Arial Black</vt:lpstr>
      <vt:lpstr>Cambria Math</vt:lpstr>
      <vt:lpstr>Georgia</vt:lpstr>
      <vt:lpstr>Times New Roman</vt:lpstr>
      <vt:lpstr>Wingdings</vt:lpstr>
      <vt:lpstr>Wingdings 2</vt:lpstr>
      <vt:lpstr>Građanski</vt:lpstr>
      <vt:lpstr>Jednadžba</vt:lpstr>
      <vt:lpstr>Equation</vt:lpstr>
      <vt:lpstr>   ROTACIJA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Zadatak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mesaric</dc:creator>
  <cp:lastModifiedBy>Nikolina Zajec</cp:lastModifiedBy>
  <cp:revision>50</cp:revision>
  <dcterms:created xsi:type="dcterms:W3CDTF">2011-02-22T10:59:28Z</dcterms:created>
  <dcterms:modified xsi:type="dcterms:W3CDTF">2020-05-27T10:31:56Z</dcterms:modified>
</cp:coreProperties>
</file>