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86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778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60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10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903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093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642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95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73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687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82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249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455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864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630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000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826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7A67-B3BD-4047-872F-C6560F3CD16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016E-53EE-4144-A30D-512A2DB7C5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9935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ickr.com/browser/upgrade/?logi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hr/url?sa=i&amp;url=https%3A%2F%2Fwww.shutterstock.com%2Fsearch%2Fall%2Brights%2Breserved&amp;psig=AOvVaw2KUSdEr3H8-lpB7uwk2K0w&amp;ust=1585827329367000&amp;source=images&amp;cd=vfe&amp;ved=0CAIQjRxqFwoTCKjW3quRx-gCFQAAAAAdAAAAABA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Prikladni izvori informacija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19499" y="3575912"/>
            <a:ext cx="10458993" cy="282488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Preporuke za prepoznavanje prikladnih izvora informacija i sadržaja sa interneta</a:t>
            </a:r>
          </a:p>
          <a:p>
            <a:endParaRPr lang="hr-HR" dirty="0"/>
          </a:p>
          <a:p>
            <a:pPr algn="r"/>
            <a:endParaRPr lang="hr-HR" b="1" dirty="0" smtClean="0"/>
          </a:p>
          <a:p>
            <a:pPr algn="r"/>
            <a:endParaRPr lang="hr-HR" b="1" dirty="0"/>
          </a:p>
          <a:p>
            <a:pPr algn="r"/>
            <a:endParaRPr lang="hr-HR" b="1" dirty="0" smtClean="0"/>
          </a:p>
          <a:p>
            <a:pPr algn="r"/>
            <a:r>
              <a:rPr lang="hr-HR" b="1" dirty="0" smtClean="0"/>
              <a:t>Izradila: </a:t>
            </a:r>
            <a:r>
              <a:rPr lang="hr-HR" dirty="0" smtClean="0"/>
              <a:t>Lana </a:t>
            </a:r>
            <a:r>
              <a:rPr lang="hr-HR" dirty="0" err="1" smtClean="0"/>
              <a:t>flegar</a:t>
            </a:r>
            <a:r>
              <a:rPr lang="hr-HR" dirty="0" smtClean="0"/>
              <a:t>, centar za odgoj i obrazovanje, krapinske toplice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127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4" y="200507"/>
            <a:ext cx="9905998" cy="1478570"/>
          </a:xfrm>
        </p:spPr>
        <p:txBody>
          <a:bodyPr/>
          <a:lstStyle/>
          <a:p>
            <a:r>
              <a:rPr lang="hr-HR" dirty="0" smtClean="0"/>
              <a:t>VJEŽBA I ZADATAK: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3" y="2097088"/>
            <a:ext cx="9905999" cy="42035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Otvorite stranicu „”Flickr” koja se nalazi na</a:t>
            </a:r>
            <a:r>
              <a:rPr lang="hr-HR" dirty="0"/>
              <a:t>: 				</a:t>
            </a:r>
            <a:r>
              <a:rPr lang="hr-HR" dirty="0">
                <a:hlinkClick r:id="rId2"/>
              </a:rPr>
              <a:t>https://www.flickr.com/browser/upgrade/?</a:t>
            </a:r>
            <a:r>
              <a:rPr lang="hr-HR" dirty="0" smtClean="0">
                <a:hlinkClick r:id="rId2"/>
              </a:rPr>
              <a:t>login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upišite u polje za pretraživanje: „</a:t>
            </a:r>
            <a:r>
              <a:rPr lang="hr-HR" dirty="0" err="1" smtClean="0"/>
              <a:t>rabbit</a:t>
            </a:r>
            <a:r>
              <a:rPr lang="hr-HR" dirty="0" smtClean="0"/>
              <a:t>” – </a:t>
            </a:r>
            <a:r>
              <a:rPr lang="hr-HR" dirty="0" err="1" smtClean="0"/>
              <a:t>search</a:t>
            </a:r>
            <a:r>
              <a:rPr lang="hr-HR" dirty="0" smtClean="0"/>
              <a:t> </a:t>
            </a:r>
            <a:r>
              <a:rPr lang="hr-HR" dirty="0" err="1" smtClean="0"/>
              <a:t>photos</a:t>
            </a:r>
            <a:r>
              <a:rPr lang="hr-HR" dirty="0" smtClean="0"/>
              <a:t> (pretraži slike)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i="1" dirty="0" smtClean="0"/>
              <a:t>Kada vam se otvore fotografije, otvorite nekoliko njih i navedite koje sve vrste CC licencija ste vidjeli da fotografije sadrže (licencije vidljive ispod fotografija u desnom kutu) te naziv autora koji je fotografirao fotografiju.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i="1" dirty="0"/>
              <a:t>Zadatak zapiši u svoju </a:t>
            </a:r>
            <a:r>
              <a:rPr lang="hr-HR" i="1" dirty="0" smtClean="0"/>
              <a:t>bilježnicu i pošalji </a:t>
            </a:r>
            <a:r>
              <a:rPr lang="hr-HR" i="1" dirty="0" err="1" smtClean="0"/>
              <a:t>whatsapp</a:t>
            </a:r>
            <a:r>
              <a:rPr lang="hr-HR" i="1" dirty="0" smtClean="0"/>
              <a:t> porukom </a:t>
            </a:r>
            <a:r>
              <a:rPr lang="hr-HR" i="1" dirty="0" smtClean="0">
                <a:sym typeface="Wingdings" panose="05000000000000000000" pitchFamily="2" charset="2"/>
              </a:rPr>
              <a:t></a:t>
            </a:r>
            <a:endParaRPr lang="hr-HR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Vidi sljedeće slajde kao pomoć pri snalaženju na stranici Flickr</a:t>
            </a:r>
            <a:r>
              <a:rPr lang="hr-HR" dirty="0">
                <a:sym typeface="Wingdings" panose="05000000000000000000" pitchFamily="2" charset="2"/>
              </a:rPr>
              <a:t>!</a:t>
            </a:r>
            <a:r>
              <a:rPr lang="hr-HR" dirty="0" smtClean="0"/>
              <a:t>	</a:t>
            </a:r>
          </a:p>
          <a:p>
            <a:pPr marL="0" indent="0">
              <a:buNone/>
            </a:pPr>
            <a:r>
              <a:rPr lang="hr-HR" dirty="0" smtClean="0"/>
              <a:t>		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661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89" y="618518"/>
            <a:ext cx="9629372" cy="54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9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776" y="618518"/>
            <a:ext cx="9837269" cy="553346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6094411" y="1140823"/>
            <a:ext cx="1778138" cy="1402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929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66" y="426891"/>
            <a:ext cx="10149686" cy="5709198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2090057" y="2020389"/>
            <a:ext cx="766354" cy="4963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235131" y="2542903"/>
            <a:ext cx="1776549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Pretraživanje po vrstama CC licencija</a:t>
            </a:r>
            <a:endParaRPr lang="hr-HR" b="1" dirty="0">
              <a:solidFill>
                <a:srgbClr val="C00000"/>
              </a:solidFill>
            </a:endParaRPr>
          </a:p>
        </p:txBody>
      </p:sp>
      <p:cxnSp>
        <p:nvCxnSpPr>
          <p:cNvPr id="8" name="Ravni poveznik sa strelicom 7"/>
          <p:cNvCxnSpPr/>
          <p:nvPr/>
        </p:nvCxnSpPr>
        <p:spPr>
          <a:xfrm flipV="1">
            <a:off x="870857" y="2342606"/>
            <a:ext cx="1140823" cy="17417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66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7576" y="461764"/>
            <a:ext cx="9905998" cy="37425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Kliknemo na neku od slika i otkrijemo koje vrste </a:t>
            </a:r>
            <a:r>
              <a:rPr lang="hr-HR" b="1" dirty="0" smtClean="0"/>
              <a:t>cc licencija </a:t>
            </a:r>
            <a:r>
              <a:rPr lang="hr-HR" dirty="0" smtClean="0"/>
              <a:t>sadrži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576" y="1127812"/>
            <a:ext cx="9993473" cy="5621330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7968343" y="5242560"/>
            <a:ext cx="1698171" cy="12627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31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Sada znate kako pretraživati fotografije koje sadrže </a:t>
            </a:r>
            <a:r>
              <a:rPr lang="hr-HR" b="1" dirty="0" smtClean="0"/>
              <a:t>CC licencije </a:t>
            </a:r>
            <a:r>
              <a:rPr lang="hr-HR" dirty="0" smtClean="0"/>
              <a:t>i kako treba sa takvim fotografijama postupati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2" y="2737167"/>
            <a:ext cx="9905999" cy="35417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u="sng" dirty="0" smtClean="0"/>
              <a:t>VAŽNO!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Uvijek kada preuzimamo sadržaj s interneta treba navesti izvor odakle je preuzet sadržaj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1026" name="Picture 2" descr="All Rights Reserved Images, Stock Photos &amp; Vectors | Shutterstock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/>
        </p:blipFill>
        <p:spPr bwMode="auto">
          <a:xfrm>
            <a:off x="7488192" y="3822060"/>
            <a:ext cx="2814048" cy="268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3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183090"/>
            <a:ext cx="9905998" cy="1478570"/>
          </a:xfrm>
        </p:spPr>
        <p:txBody>
          <a:bodyPr/>
          <a:lstStyle/>
          <a:p>
            <a:r>
              <a:rPr lang="hr-HR" dirty="0" smtClean="0"/>
              <a:t>Preuzimanje sadržaja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0009" y="1661660"/>
            <a:ext cx="10228805" cy="44604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Kod osmišljavanja strukture projektnih zadataka koji zahtijevaju upotrebu digitalnih sadržaja preporučljivo je znati koje materijale smijemo upotrijebiti.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Kod preuzimanja moramo pročitati </a:t>
            </a:r>
            <a:r>
              <a:rPr lang="hr-HR" b="1" u="sng" dirty="0" smtClean="0"/>
              <a:t>uvjete korištenja.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u="sng" dirty="0" smtClean="0"/>
              <a:t>Uvjeti korištenja</a:t>
            </a:r>
            <a:r>
              <a:rPr lang="hr-HR" b="1" u="sng" dirty="0" smtClean="0">
                <a:sym typeface="Wingdings" panose="05000000000000000000" pitchFamily="2" charset="2"/>
              </a:rPr>
              <a:t> </a:t>
            </a:r>
            <a:r>
              <a:rPr lang="hr-HR" dirty="0" smtClean="0">
                <a:sym typeface="Wingdings" panose="05000000000000000000" pitchFamily="2" charset="2"/>
              </a:rPr>
              <a:t>sadržavaju informacije o tome što smijemo, a što ne smijemo činiti s autorskim djelom koje </a:t>
            </a:r>
            <a:r>
              <a:rPr lang="hr-HR" b="1" u="sng" dirty="0" smtClean="0">
                <a:sym typeface="Wingdings" panose="05000000000000000000" pitchFamily="2" charset="2"/>
              </a:rPr>
              <a:t>preuzimamo s interneta.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u="sng" dirty="0" smtClean="0">
                <a:sym typeface="Wingdings" panose="05000000000000000000" pitchFamily="2" charset="2"/>
              </a:rPr>
              <a:t>Autori obrazovnih sadržaja </a:t>
            </a:r>
            <a:r>
              <a:rPr lang="hr-HR" dirty="0" smtClean="0">
                <a:sym typeface="Wingdings" panose="05000000000000000000" pitchFamily="2" charset="2"/>
              </a:rPr>
              <a:t>primjenjuju </a:t>
            </a:r>
            <a:r>
              <a:rPr lang="hr-HR" b="1" u="sng" dirty="0" smtClean="0">
                <a:sym typeface="Wingdings" panose="05000000000000000000" pitchFamily="2" charset="2"/>
              </a:rPr>
              <a:t>Creative </a:t>
            </a:r>
            <a:r>
              <a:rPr lang="hr-HR" b="1" u="sng" dirty="0" err="1" smtClean="0">
                <a:sym typeface="Wingdings" panose="05000000000000000000" pitchFamily="2" charset="2"/>
              </a:rPr>
              <a:t>Commons</a:t>
            </a:r>
            <a:r>
              <a:rPr lang="hr-HR" b="1" u="sng" dirty="0" smtClean="0">
                <a:sym typeface="Wingdings" panose="05000000000000000000" pitchFamily="2" charset="2"/>
              </a:rPr>
              <a:t> licencije, </a:t>
            </a:r>
            <a:r>
              <a:rPr lang="hr-HR" dirty="0" smtClean="0">
                <a:sym typeface="Wingdings" panose="05000000000000000000" pitchFamily="2" charset="2"/>
              </a:rPr>
              <a:t>skraćeno </a:t>
            </a:r>
            <a:r>
              <a:rPr lang="hr-HR" b="1" u="sng" dirty="0" smtClean="0">
                <a:sym typeface="Wingdings" panose="05000000000000000000" pitchFamily="2" charset="2"/>
              </a:rPr>
              <a:t>CC licencije.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Ako su autorska djela na internetu objavljena kao </a:t>
            </a:r>
            <a:r>
              <a:rPr lang="hr-H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public</a:t>
            </a:r>
            <a:r>
              <a:rPr lang="hr-H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hr-H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domain</a:t>
            </a:r>
            <a:r>
              <a:rPr lang="hr-H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hr-HR" b="1" u="sng" dirty="0" smtClean="0">
                <a:sym typeface="Wingdings" panose="05000000000000000000" pitchFamily="2" charset="2"/>
              </a:rPr>
              <a:t>(javna domena), </a:t>
            </a:r>
            <a:r>
              <a:rPr lang="hr-HR" dirty="0" smtClean="0">
                <a:sym typeface="Wingdings" panose="05000000000000000000" pitchFamily="2" charset="2"/>
              </a:rPr>
              <a:t>moguće ih je slobodno upotrebljavati.</a:t>
            </a:r>
            <a:endParaRPr lang="hr-HR" b="1" u="sng" dirty="0"/>
          </a:p>
        </p:txBody>
      </p:sp>
    </p:spTree>
    <p:extLst>
      <p:ext uri="{BB962C8B-B14F-4D97-AF65-F5344CB8AC3E}">
        <p14:creationId xmlns:p14="http://schemas.microsoft.com/office/powerpoint/2010/main" val="201464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</a:t>
            </a:r>
            <a:r>
              <a:rPr lang="hr-HR" b="1" u="sng" dirty="0" smtClean="0"/>
              <a:t>cc licencije:</a:t>
            </a:r>
            <a:endParaRPr lang="hr-HR" b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u="sng" dirty="0" smtClean="0"/>
              <a:t>6 vrsta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Svaka licencija ima svoj grafički prikaz/izgled radi lakšeg prepoznavanja.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Grafički izgled i naziv opisuju što licencija predstavlja.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9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903" t="59921" r="16147" b="11556"/>
          <a:stretch/>
        </p:blipFill>
        <p:spPr>
          <a:xfrm>
            <a:off x="1308846" y="696686"/>
            <a:ext cx="9679608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23" t="26234" r="53019" b="43276"/>
          <a:stretch/>
        </p:blipFill>
        <p:spPr>
          <a:xfrm>
            <a:off x="1314992" y="862147"/>
            <a:ext cx="9443893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2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9864" y="809897"/>
            <a:ext cx="9967548" cy="49813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Pri korištenju bilo kojeg autorskog dijela </a:t>
            </a:r>
            <a:r>
              <a:rPr lang="hr-HR" b="1" u="sng" dirty="0" smtClean="0"/>
              <a:t>OBVEZNO</a:t>
            </a:r>
            <a:r>
              <a:rPr lang="hr-HR" dirty="0" smtClean="0"/>
              <a:t> moramo navesti </a:t>
            </a:r>
            <a:r>
              <a:rPr lang="hr-HR" b="1" u="sng" dirty="0" smtClean="0"/>
              <a:t>IZVOR</a:t>
            </a:r>
            <a:r>
              <a:rPr lang="hr-HR" dirty="0" smtClean="0"/>
              <a:t> </a:t>
            </a:r>
            <a:r>
              <a:rPr lang="hr-HR" dirty="0"/>
              <a:t>i</a:t>
            </a:r>
            <a:r>
              <a:rPr lang="hr-HR" dirty="0" smtClean="0"/>
              <a:t> </a:t>
            </a:r>
            <a:r>
              <a:rPr lang="hr-HR" b="1" u="sng" dirty="0" smtClean="0"/>
              <a:t>IME AUTORA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u="sng" dirty="0" smtClean="0"/>
              <a:t>Primjeri navođenja:</a:t>
            </a:r>
            <a:r>
              <a:rPr lang="hr-HR" dirty="0" smtClean="0"/>
              <a:t>  izvora i imena autora za sadržaj koji se preuzima s interneta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7612" t="37299" r="55179" b="50789"/>
          <a:stretch/>
        </p:blipFill>
        <p:spPr>
          <a:xfrm>
            <a:off x="1367244" y="3254188"/>
            <a:ext cx="9806944" cy="24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7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2" y="148255"/>
            <a:ext cx="9905998" cy="1478570"/>
          </a:xfrm>
        </p:spPr>
        <p:txBody>
          <a:bodyPr/>
          <a:lstStyle/>
          <a:p>
            <a:r>
              <a:rPr lang="hr-HR" dirty="0" smtClean="0"/>
              <a:t>Vrednovanje sadržaja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2777" y="1626825"/>
            <a:ext cx="10206445" cy="452142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Sadržaje na internetu može svatko objaviti, zato ne možemo za sve sadržaje reći da su ispravni i jednako kvalitetni.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Neki od pokazatelja kvalitete su: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u="sng" dirty="0" smtClean="0"/>
              <a:t>URL adresa: </a:t>
            </a:r>
            <a:r>
              <a:rPr lang="hr-HR" dirty="0" smtClean="0"/>
              <a:t>prvi i najvažniji pokazatelj o kakvoj je stranici riječ i kakvi se sadržaji nalaze na njoj; ako </a:t>
            </a:r>
            <a:r>
              <a:rPr lang="hr-HR" b="1" dirty="0" smtClean="0"/>
              <a:t>URL adresa </a:t>
            </a:r>
            <a:r>
              <a:rPr lang="hr-HR" dirty="0" smtClean="0"/>
              <a:t>označava neku obrazovnu ustanovu, razumljivo je da će se na takvim stranicama nalaziti ispravni i kvalitetni sadržaji.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u="sng" dirty="0" smtClean="0"/>
              <a:t>Tko objavljuje sadržaj </a:t>
            </a:r>
            <a:r>
              <a:rPr lang="hr-HR" dirty="0" smtClean="0"/>
              <a:t>(postoji li uredništvo i jesu li osobe stručne za navedeno područje koje objavljuju)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u="sng" dirty="0" smtClean="0"/>
              <a:t>Servisi </a:t>
            </a:r>
            <a:r>
              <a:rPr lang="hr-HR" dirty="0" smtClean="0"/>
              <a:t>koji su licencirani </a:t>
            </a:r>
            <a:r>
              <a:rPr lang="hr-HR" b="1" u="sng" dirty="0" smtClean="0"/>
              <a:t>Creative </a:t>
            </a:r>
            <a:r>
              <a:rPr lang="hr-HR" b="1" u="sng" dirty="0" err="1" smtClean="0"/>
              <a:t>Commons</a:t>
            </a:r>
            <a:r>
              <a:rPr lang="hr-HR" b="1" u="sng" dirty="0" smtClean="0"/>
              <a:t> </a:t>
            </a:r>
            <a:r>
              <a:rPr lang="hr-HR" dirty="0" smtClean="0"/>
              <a:t>licencijama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b="1" u="sng" dirty="0"/>
          </a:p>
        </p:txBody>
      </p:sp>
    </p:spTree>
    <p:extLst>
      <p:ext uri="{BB962C8B-B14F-4D97-AF65-F5344CB8AC3E}">
        <p14:creationId xmlns:p14="http://schemas.microsoft.com/office/powerpoint/2010/main" val="350258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53567" t="26163" r="17974" b="16535"/>
          <a:stretch/>
        </p:blipFill>
        <p:spPr>
          <a:xfrm>
            <a:off x="2690948" y="235132"/>
            <a:ext cx="5695406" cy="645041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782388" y="2142309"/>
            <a:ext cx="5512525" cy="4354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8969829" y="2447109"/>
            <a:ext cx="17417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u="sng" dirty="0" smtClean="0"/>
              <a:t>Servisi </a:t>
            </a:r>
            <a:r>
              <a:rPr lang="hr-HR" sz="2400" dirty="0" smtClean="0"/>
              <a:t>koji su licencirani </a:t>
            </a:r>
            <a:r>
              <a:rPr lang="hr-HR" sz="2400" b="1" u="sng" dirty="0" smtClean="0"/>
              <a:t>Creative </a:t>
            </a:r>
            <a:r>
              <a:rPr lang="hr-HR" sz="2400" b="1" u="sng" dirty="0" err="1" smtClean="0"/>
              <a:t>Commons</a:t>
            </a:r>
            <a:r>
              <a:rPr lang="hr-HR" sz="2400" b="1" u="sng" dirty="0" smtClean="0"/>
              <a:t> </a:t>
            </a:r>
            <a:r>
              <a:rPr lang="hr-HR" sz="2400" dirty="0" smtClean="0"/>
              <a:t>licencijama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466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113420"/>
            <a:ext cx="9905998" cy="879357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zapiši u bilježnicu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36320" y="653143"/>
            <a:ext cx="10328366" cy="590441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r-HR" b="1" dirty="0" smtClean="0"/>
              <a:t>Prikladni izvori informacija</a:t>
            </a:r>
          </a:p>
          <a:p>
            <a:pPr marL="0" indent="0" algn="ctr">
              <a:buNone/>
            </a:pPr>
            <a:endParaRPr lang="hr-H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Kod </a:t>
            </a:r>
            <a:r>
              <a:rPr lang="hr-HR" dirty="0"/>
              <a:t>preuzimanja </a:t>
            </a:r>
            <a:r>
              <a:rPr lang="hr-HR" dirty="0" smtClean="0"/>
              <a:t>materijala s interneta moramo </a:t>
            </a:r>
            <a:r>
              <a:rPr lang="hr-HR" dirty="0"/>
              <a:t>pročitati </a:t>
            </a:r>
            <a:r>
              <a:rPr lang="hr-HR" b="1" u="sng" dirty="0"/>
              <a:t>uvjete korištenja.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u="sng" dirty="0"/>
              <a:t>Uvjeti korištenja</a:t>
            </a:r>
            <a:r>
              <a:rPr lang="hr-HR" b="1" u="sng" dirty="0">
                <a:sym typeface="Wingdings" panose="05000000000000000000" pitchFamily="2" charset="2"/>
              </a:rPr>
              <a:t> </a:t>
            </a:r>
            <a:r>
              <a:rPr lang="hr-HR" dirty="0">
                <a:sym typeface="Wingdings" panose="05000000000000000000" pitchFamily="2" charset="2"/>
              </a:rPr>
              <a:t>sadržavaju informacije o tome što smijemo, a što ne smijemo činiti s autorskim djelom koje </a:t>
            </a:r>
            <a:r>
              <a:rPr lang="hr-HR" b="1" u="sng" dirty="0">
                <a:sym typeface="Wingdings" panose="05000000000000000000" pitchFamily="2" charset="2"/>
              </a:rPr>
              <a:t>preuzimamo s interneta</a:t>
            </a:r>
            <a:r>
              <a:rPr lang="hr-HR" b="1" u="sng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u="sng" dirty="0">
                <a:sym typeface="Wingdings" panose="05000000000000000000" pitchFamily="2" charset="2"/>
              </a:rPr>
              <a:t>Autori obrazovnih sadržaja </a:t>
            </a:r>
            <a:r>
              <a:rPr lang="hr-HR" dirty="0">
                <a:sym typeface="Wingdings" panose="05000000000000000000" pitchFamily="2" charset="2"/>
              </a:rPr>
              <a:t>primjenjuju </a:t>
            </a:r>
            <a:r>
              <a:rPr lang="hr-HR" b="1" u="sng" dirty="0">
                <a:sym typeface="Wingdings" panose="05000000000000000000" pitchFamily="2" charset="2"/>
              </a:rPr>
              <a:t>Creative </a:t>
            </a:r>
            <a:r>
              <a:rPr lang="hr-HR" b="1" u="sng" dirty="0" err="1">
                <a:sym typeface="Wingdings" panose="05000000000000000000" pitchFamily="2" charset="2"/>
              </a:rPr>
              <a:t>Commons</a:t>
            </a:r>
            <a:r>
              <a:rPr lang="hr-HR" b="1" u="sng" dirty="0">
                <a:sym typeface="Wingdings" panose="05000000000000000000" pitchFamily="2" charset="2"/>
              </a:rPr>
              <a:t> licencije, </a:t>
            </a:r>
            <a:r>
              <a:rPr lang="hr-HR" dirty="0">
                <a:sym typeface="Wingdings" panose="05000000000000000000" pitchFamily="2" charset="2"/>
              </a:rPr>
              <a:t>skraćeno </a:t>
            </a:r>
            <a:r>
              <a:rPr lang="hr-HR" b="1" u="sng" dirty="0">
                <a:sym typeface="Wingdings" panose="05000000000000000000" pitchFamily="2" charset="2"/>
              </a:rPr>
              <a:t>CC licencije</a:t>
            </a:r>
            <a:r>
              <a:rPr lang="hr-HR" b="1" u="sng" dirty="0" smtClean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u="sng" dirty="0"/>
              <a:t>6 </a:t>
            </a:r>
            <a:r>
              <a:rPr lang="hr-HR" b="1" u="sng" dirty="0" smtClean="0"/>
              <a:t>vrsta CC licencija</a:t>
            </a:r>
            <a:endParaRPr lang="hr-HR" b="1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Sadržaje </a:t>
            </a:r>
            <a:r>
              <a:rPr lang="hr-HR" dirty="0"/>
              <a:t>na internetu može svatko objaviti, zato ne možemo za sve sadržaje reći da su ispravni i jednako kvalitetni.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Neki od pokazatelja kvalitete su: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u="sng" dirty="0"/>
              <a:t>URL adresa: </a:t>
            </a:r>
            <a:r>
              <a:rPr lang="hr-HR" dirty="0"/>
              <a:t>prvi i najvažniji pokazatelj o kakvoj je stranici riječ i kakvi se sadržaji nalaze na </a:t>
            </a:r>
            <a:r>
              <a:rPr lang="hr-HR" dirty="0" smtClean="0"/>
              <a:t>njoj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u="sng" dirty="0" smtClean="0"/>
              <a:t>Tko objavljuje sadržaj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u="sng" dirty="0" smtClean="0"/>
              <a:t>Servisi </a:t>
            </a:r>
            <a:r>
              <a:rPr lang="hr-HR" dirty="0"/>
              <a:t>koji su licencirani </a:t>
            </a:r>
            <a:r>
              <a:rPr lang="hr-HR" b="1" u="sng" dirty="0"/>
              <a:t>Creative </a:t>
            </a:r>
            <a:r>
              <a:rPr lang="hr-HR" b="1" u="sng" dirty="0" err="1"/>
              <a:t>Commons</a:t>
            </a:r>
            <a:r>
              <a:rPr lang="hr-HR" b="1" u="sng" dirty="0"/>
              <a:t> </a:t>
            </a:r>
            <a:r>
              <a:rPr lang="hr-HR" dirty="0"/>
              <a:t>licencijama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b="1" u="sng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b="1" u="sng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583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TM04033919[[fn=Kružnica]]</Template>
  <TotalTime>113</TotalTime>
  <Words>437</Words>
  <Application>Microsoft Office PowerPoint</Application>
  <PresentationFormat>Široki zaslon</PresentationFormat>
  <Paragraphs>52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Tw Cen MT</vt:lpstr>
      <vt:lpstr>Wingdings</vt:lpstr>
      <vt:lpstr>Kružnica</vt:lpstr>
      <vt:lpstr>Prikladni izvori informacija</vt:lpstr>
      <vt:lpstr>Preuzimanje sadržaja</vt:lpstr>
      <vt:lpstr>Vrste cc licencije:</vt:lpstr>
      <vt:lpstr>PowerPoint prezentacija</vt:lpstr>
      <vt:lpstr>PowerPoint prezentacija</vt:lpstr>
      <vt:lpstr>PowerPoint prezentacija</vt:lpstr>
      <vt:lpstr>Vrednovanje sadržaja</vt:lpstr>
      <vt:lpstr>PowerPoint prezentacija</vt:lpstr>
      <vt:lpstr>zapiši u bilježnicu</vt:lpstr>
      <vt:lpstr>VJEŽBA I ZADATAK: </vt:lpstr>
      <vt:lpstr>PowerPoint prezentacija</vt:lpstr>
      <vt:lpstr>PowerPoint prezentacija</vt:lpstr>
      <vt:lpstr>PowerPoint prezentacija</vt:lpstr>
      <vt:lpstr>Kliknemo na neku od slika i otkrijemo koje vrste cc licencija sadrži</vt:lpstr>
      <vt:lpstr>Sada znate kako pretraživati fotografije koje sadrže CC licencije i kako treba sa takvim fotografijama postupati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Prikladni izvori informacija</dc:title>
  <dc:creator>Lana</dc:creator>
  <cp:lastModifiedBy>Lana</cp:lastModifiedBy>
  <cp:revision>15</cp:revision>
  <dcterms:created xsi:type="dcterms:W3CDTF">2020-04-01T09:50:36Z</dcterms:created>
  <dcterms:modified xsi:type="dcterms:W3CDTF">2020-04-01T11:43:56Z</dcterms:modified>
</cp:coreProperties>
</file>