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2" r:id="rId3"/>
    <p:sldId id="257" r:id="rId4"/>
    <p:sldId id="258" r:id="rId5"/>
    <p:sldId id="259" r:id="rId6"/>
    <p:sldId id="260" r:id="rId7"/>
    <p:sldId id="261" r:id="rId8"/>
    <p:sldId id="262" r:id="rId9"/>
    <p:sldId id="263" r:id="rId10"/>
    <p:sldId id="266" r:id="rId11"/>
    <p:sldId id="264" r:id="rId12"/>
    <p:sldId id="265" r:id="rId13"/>
    <p:sldId id="267" r:id="rId14"/>
    <p:sldId id="268" r:id="rId15"/>
    <p:sldId id="269" r:id="rId16"/>
    <p:sldId id="284" r:id="rId17"/>
    <p:sldId id="270" r:id="rId18"/>
    <p:sldId id="271" r:id="rId19"/>
    <p:sldId id="273" r:id="rId20"/>
    <p:sldId id="276" r:id="rId21"/>
    <p:sldId id="275" r:id="rId22"/>
    <p:sldId id="274" r:id="rId23"/>
    <p:sldId id="277" r:id="rId24"/>
    <p:sldId id="278" r:id="rId25"/>
    <p:sldId id="279" r:id="rId26"/>
    <p:sldId id="281" r:id="rId27"/>
    <p:sldId id="282" r:id="rId28"/>
    <p:sldId id="283" r:id="rId29"/>
    <p:sldId id="285" r:id="rId30"/>
    <p:sldId id="286"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til 2 - Isticanj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72" d="100"/>
          <a:sy n="72" d="100"/>
        </p:scale>
        <p:origin x="654"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hr-HR"/>
              <a:t>Kliknite da biste uredili stil naslova matrice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endParaRPr lang="en-US" dirty="0"/>
          </a:p>
        </p:txBody>
      </p:sp>
      <p:sp>
        <p:nvSpPr>
          <p:cNvPr id="4" name="Date Placeholder 3"/>
          <p:cNvSpPr>
            <a:spLocks noGrp="1"/>
          </p:cNvSpPr>
          <p:nvPr>
            <p:ph type="dt" sz="half" idx="10"/>
          </p:nvPr>
        </p:nvSpPr>
        <p:spPr/>
        <p:txBody>
          <a:bodyPr/>
          <a:lstStyle/>
          <a:p>
            <a:fld id="{500EA956-0B49-4A94-8774-AACB5A1ADDFC}" type="datetimeFigureOut">
              <a:rPr lang="hr-HR" smtClean="0"/>
              <a:t>24.3.2020.</a:t>
            </a:fld>
            <a:endParaRPr lang="hr-HR"/>
          </a:p>
        </p:txBody>
      </p:sp>
      <p:sp>
        <p:nvSpPr>
          <p:cNvPr id="5" name="Footer Placeholder 4"/>
          <p:cNvSpPr>
            <a:spLocks noGrp="1"/>
          </p:cNvSpPr>
          <p:nvPr>
            <p:ph type="ftr" sz="quarter" idx="11"/>
          </p:nvPr>
        </p:nvSpPr>
        <p:spPr>
          <a:xfrm>
            <a:off x="2416500" y="329307"/>
            <a:ext cx="4973915" cy="309201"/>
          </a:xfrm>
        </p:spPr>
        <p:txBody>
          <a:bodyPr/>
          <a:lstStyle/>
          <a:p>
            <a:endParaRPr lang="hr-HR"/>
          </a:p>
        </p:txBody>
      </p:sp>
      <p:sp>
        <p:nvSpPr>
          <p:cNvPr id="6" name="Slide Number Placeholder 5"/>
          <p:cNvSpPr>
            <a:spLocks noGrp="1"/>
          </p:cNvSpPr>
          <p:nvPr>
            <p:ph type="sldNum" sz="quarter" idx="12"/>
          </p:nvPr>
        </p:nvSpPr>
        <p:spPr>
          <a:xfrm>
            <a:off x="1437664" y="798973"/>
            <a:ext cx="811019" cy="503578"/>
          </a:xfrm>
        </p:spPr>
        <p:txBody>
          <a:bodyPr/>
          <a:lstStyle/>
          <a:p>
            <a:fld id="{5546A19D-5878-4B7A-B653-9B5B4001EAF8}" type="slidenum">
              <a:rPr lang="hr-HR" smtClean="0"/>
              <a:t>‹#›</a:t>
            </a:fld>
            <a:endParaRPr lang="hr-H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20408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Vertical Text Placeholder 2"/>
          <p:cNvSpPr>
            <a:spLocks noGrp="1"/>
          </p:cNvSpPr>
          <p:nvPr>
            <p:ph type="body" orient="vert" idx="1"/>
          </p:nvPr>
        </p:nvSpPr>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500EA956-0B49-4A94-8774-AACB5A1ADDFC}" type="datetimeFigureOut">
              <a:rPr lang="hr-HR" smtClean="0"/>
              <a:t>24.3.2020.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5546A19D-5878-4B7A-B653-9B5B4001EAF8}" type="slidenum">
              <a:rPr lang="hr-HR" smtClean="0"/>
              <a:t>‹#›</a:t>
            </a:fld>
            <a:endParaRPr lang="hr-HR"/>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11450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hr-HR"/>
              <a:t>Kliknite da biste uredili stil naslova matrice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500EA956-0B49-4A94-8774-AACB5A1ADDFC}" type="datetimeFigureOut">
              <a:rPr lang="hr-HR" smtClean="0"/>
              <a:t>24.3.2020.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5546A19D-5878-4B7A-B653-9B5B4001EAF8}" type="slidenum">
              <a:rPr lang="hr-HR" smtClean="0"/>
              <a:t>‹#›</a:t>
            </a:fld>
            <a:endParaRPr lang="hr-HR"/>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07157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Content Placeholder 2"/>
          <p:cNvSpPr>
            <a:spLocks noGrp="1"/>
          </p:cNvSpPr>
          <p:nvPr>
            <p:ph idx="1"/>
          </p:nvPr>
        </p:nvSpPr>
        <p:spPr/>
        <p:txBody>
          <a:bodyPr ancho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500EA956-0B49-4A94-8774-AACB5A1ADDFC}" type="datetimeFigureOut">
              <a:rPr lang="hr-HR" smtClean="0"/>
              <a:t>24.3.2020.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5546A19D-5878-4B7A-B653-9B5B4001EAF8}" type="slidenum">
              <a:rPr lang="hr-HR" smtClean="0"/>
              <a:t>‹#›</a:t>
            </a:fld>
            <a:endParaRPr lang="hr-H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54421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hr-HR"/>
              <a:t>Kliknite da biste uredili stil naslova matrice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a:t>Kliknite da biste uredili matrice</a:t>
            </a:r>
          </a:p>
        </p:txBody>
      </p:sp>
      <p:sp>
        <p:nvSpPr>
          <p:cNvPr id="4" name="Date Placeholder 3"/>
          <p:cNvSpPr>
            <a:spLocks noGrp="1"/>
          </p:cNvSpPr>
          <p:nvPr>
            <p:ph type="dt" sz="half" idx="10"/>
          </p:nvPr>
        </p:nvSpPr>
        <p:spPr/>
        <p:txBody>
          <a:bodyPr/>
          <a:lstStyle/>
          <a:p>
            <a:fld id="{500EA956-0B49-4A94-8774-AACB5A1ADDFC}" type="datetimeFigureOut">
              <a:rPr lang="hr-HR" smtClean="0"/>
              <a:t>24.3.2020.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5546A19D-5878-4B7A-B653-9B5B4001EAF8}" type="slidenum">
              <a:rPr lang="hr-HR" smtClean="0"/>
              <a:t>‹#›</a:t>
            </a:fld>
            <a:endParaRPr lang="hr-HR"/>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40043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hr-HR"/>
              <a:t>Kliknite da biste uredili stil naslova matrice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5" name="Date Placeholder 4"/>
          <p:cNvSpPr>
            <a:spLocks noGrp="1"/>
          </p:cNvSpPr>
          <p:nvPr>
            <p:ph type="dt" sz="half" idx="10"/>
          </p:nvPr>
        </p:nvSpPr>
        <p:spPr/>
        <p:txBody>
          <a:bodyPr/>
          <a:lstStyle/>
          <a:p>
            <a:fld id="{500EA956-0B49-4A94-8774-AACB5A1ADDFC}" type="datetimeFigureOut">
              <a:rPr lang="hr-HR" smtClean="0"/>
              <a:t>24.3.2020.</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5546A19D-5878-4B7A-B653-9B5B4001EAF8}" type="slidenum">
              <a:rPr lang="hr-HR" smtClean="0"/>
              <a:t>‹#›</a:t>
            </a:fld>
            <a:endParaRPr lang="hr-HR"/>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56854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hr-HR"/>
              <a:t>Kliknite da biste uredili stil naslova matrice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4" name="Content Placeholder 3"/>
          <p:cNvSpPr>
            <a:spLocks noGrp="1"/>
          </p:cNvSpPr>
          <p:nvPr>
            <p:ph sz="half" idx="2"/>
          </p:nvPr>
        </p:nvSpPr>
        <p:spPr>
          <a:xfrm>
            <a:off x="1447191" y="2824269"/>
            <a:ext cx="4645152" cy="2644457"/>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6" name="Content Placeholder 5"/>
          <p:cNvSpPr>
            <a:spLocks noGrp="1"/>
          </p:cNvSpPr>
          <p:nvPr>
            <p:ph sz="quarter" idx="4"/>
          </p:nvPr>
        </p:nvSpPr>
        <p:spPr>
          <a:xfrm>
            <a:off x="6412362" y="2821491"/>
            <a:ext cx="4645152" cy="2637371"/>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7" name="Date Placeholder 6"/>
          <p:cNvSpPr>
            <a:spLocks noGrp="1"/>
          </p:cNvSpPr>
          <p:nvPr>
            <p:ph type="dt" sz="half" idx="10"/>
          </p:nvPr>
        </p:nvSpPr>
        <p:spPr/>
        <p:txBody>
          <a:bodyPr/>
          <a:lstStyle/>
          <a:p>
            <a:fld id="{500EA956-0B49-4A94-8774-AACB5A1ADDFC}" type="datetimeFigureOut">
              <a:rPr lang="hr-HR" smtClean="0"/>
              <a:t>24.3.2020.</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5546A19D-5878-4B7A-B653-9B5B4001EAF8}" type="slidenum">
              <a:rPr lang="hr-HR" smtClean="0"/>
              <a:t>‹#›</a:t>
            </a:fld>
            <a:endParaRPr lang="hr-HR"/>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51919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Date Placeholder 2"/>
          <p:cNvSpPr>
            <a:spLocks noGrp="1"/>
          </p:cNvSpPr>
          <p:nvPr>
            <p:ph type="dt" sz="half" idx="10"/>
          </p:nvPr>
        </p:nvSpPr>
        <p:spPr/>
        <p:txBody>
          <a:bodyPr/>
          <a:lstStyle/>
          <a:p>
            <a:fld id="{500EA956-0B49-4A94-8774-AACB5A1ADDFC}" type="datetimeFigureOut">
              <a:rPr lang="hr-HR" smtClean="0"/>
              <a:t>24.3.2020.</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5546A19D-5878-4B7A-B653-9B5B4001EAF8}" type="slidenum">
              <a:rPr lang="hr-HR" smtClean="0"/>
              <a:t>‹#›</a:t>
            </a:fld>
            <a:endParaRPr lang="hr-H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28278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0EA956-0B49-4A94-8774-AACB5A1ADDFC}" type="datetimeFigureOut">
              <a:rPr lang="hr-HR" smtClean="0"/>
              <a:t>24.3.2020.</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5546A19D-5878-4B7A-B653-9B5B4001EAF8}" type="slidenum">
              <a:rPr lang="hr-HR" smtClean="0"/>
              <a:t>‹#›</a:t>
            </a:fld>
            <a:endParaRPr lang="hr-HR"/>
          </a:p>
        </p:txBody>
      </p:sp>
    </p:spTree>
    <p:extLst>
      <p:ext uri="{BB962C8B-B14F-4D97-AF65-F5344CB8AC3E}">
        <p14:creationId xmlns:p14="http://schemas.microsoft.com/office/powerpoint/2010/main" val="1068866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hr-HR"/>
              <a:t>Kliknite da biste uredili stil naslova matrice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Date Placeholder 4"/>
          <p:cNvSpPr>
            <a:spLocks noGrp="1"/>
          </p:cNvSpPr>
          <p:nvPr>
            <p:ph type="dt" sz="half" idx="10"/>
          </p:nvPr>
        </p:nvSpPr>
        <p:spPr/>
        <p:txBody>
          <a:bodyPr/>
          <a:lstStyle/>
          <a:p>
            <a:fld id="{500EA956-0B49-4A94-8774-AACB5A1ADDFC}" type="datetimeFigureOut">
              <a:rPr lang="hr-HR" smtClean="0"/>
              <a:t>24.3.2020.</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5546A19D-5878-4B7A-B653-9B5B4001EAF8}" type="slidenum">
              <a:rPr lang="hr-HR" smtClean="0"/>
              <a:t>‹#›</a:t>
            </a:fld>
            <a:endParaRPr lang="hr-H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79347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hr-HR"/>
              <a:t>Kliknite da biste uredili stil naslova matrice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r-HR"/>
              <a:t>Kliknite ikonu da biste dodali  sliku</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500EA956-0B49-4A94-8774-AACB5A1ADDFC}" type="datetimeFigureOut">
              <a:rPr lang="hr-HR" smtClean="0"/>
              <a:t>24.3.2020.</a:t>
            </a:fld>
            <a:endParaRPr lang="hr-HR"/>
          </a:p>
        </p:txBody>
      </p:sp>
      <p:sp>
        <p:nvSpPr>
          <p:cNvPr id="6" name="Footer Placeholder 5"/>
          <p:cNvSpPr>
            <a:spLocks noGrp="1"/>
          </p:cNvSpPr>
          <p:nvPr>
            <p:ph type="ftr" sz="quarter" idx="11"/>
          </p:nvPr>
        </p:nvSpPr>
        <p:spPr>
          <a:xfrm>
            <a:off x="1447382" y="318640"/>
            <a:ext cx="5541004" cy="320931"/>
          </a:xfrm>
        </p:spPr>
        <p:txBody>
          <a:bodyPr/>
          <a:lstStyle/>
          <a:p>
            <a:endParaRPr lang="hr-HR"/>
          </a:p>
        </p:txBody>
      </p:sp>
      <p:sp>
        <p:nvSpPr>
          <p:cNvPr id="7" name="Slide Number Placeholder 6"/>
          <p:cNvSpPr>
            <a:spLocks noGrp="1"/>
          </p:cNvSpPr>
          <p:nvPr>
            <p:ph type="sldNum" sz="quarter" idx="12"/>
          </p:nvPr>
        </p:nvSpPr>
        <p:spPr/>
        <p:txBody>
          <a:bodyPr/>
          <a:lstStyle/>
          <a:p>
            <a:fld id="{5546A19D-5878-4B7A-B653-9B5B4001EAF8}" type="slidenum">
              <a:rPr lang="hr-HR" smtClean="0"/>
              <a:t>‹#›</a:t>
            </a:fld>
            <a:endParaRPr lang="hr-HR"/>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76573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hr-HR"/>
              <a:t>Kliknite da biste uredili stil naslova matrice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500EA956-0B49-4A94-8774-AACB5A1ADDFC}" type="datetimeFigureOut">
              <a:rPr lang="hr-HR" smtClean="0"/>
              <a:t>24.3.2020.</a:t>
            </a:fld>
            <a:endParaRPr lang="hr-HR"/>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5546A19D-5878-4B7A-B653-9B5B4001EAF8}" type="slidenum">
              <a:rPr lang="hr-HR" smtClean="0"/>
              <a:t>‹#›</a:t>
            </a:fld>
            <a:endParaRPr lang="hr-H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6745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edutorij.e-skole.hr/share/proxy/alfresco-noauth/edutorij/api/proxy-guest/d2d61772-7e7a-4f5b-98f9-6bbb5d5d13ca/html/pojmovnik.html#geometrijsko-tijelo" TargetMode="External"/><Relationship Id="rId7" Type="http://schemas.openxmlformats.org/officeDocument/2006/relationships/image" Target="../media/image7.png"/><Relationship Id="rId2" Type="http://schemas.openxmlformats.org/officeDocument/2006/relationships/hyperlink" Target="https://edutorij.e-skole.hr/share/proxy/alfresco-noauth/edutorij/api/proxy-guest/d2d61772-7e7a-4f5b-98f9-6bbb5d5d13ca/html/pojmovnik.html#valjak" TargetMode="Externa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edutorij.e-skole.hr/share/proxy/alfresco-noauth/edutorij/api/proxy-guest/d2d61772-7e7a-4f5b-98f9-6bbb5d5d13ca/html/pojmovnik.html#geometrijsko-tijelo" TargetMode="External"/><Relationship Id="rId2" Type="http://schemas.openxmlformats.org/officeDocument/2006/relationships/hyperlink" Target="https://edutorij.e-skole.hr/share/proxy/alfresco-noauth/edutorij/api/proxy-guest/d2d61772-7e7a-4f5b-98f9-6bbb5d5d13ca/html/pojmovnik.html#stozac"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edutorij.e-skole.hr/share/proxy/alfresco-noauth/edutorij/api/proxy-guest/d2d61772-7e7a-4f5b-98f9-6bbb5d5d13ca/html/pojmovnik.html#valjak" TargetMode="External"/><Relationship Id="rId1" Type="http://schemas.openxmlformats.org/officeDocument/2006/relationships/slideLayout" Target="../slideLayouts/slideLayout4.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hyperlink" Target="https://edutorij.e-skole.hr/share/proxy/alfresco-noauth/edutorij/api/proxy-guest/d2d61772-7e7a-4f5b-98f9-6bbb5d5d13ca/img/16983-0-ceser-ob-jpg-1533199421781.jpg" TargetMode="External"/><Relationship Id="rId7" Type="http://schemas.openxmlformats.org/officeDocument/2006/relationships/image" Target="../media/image25.jp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hyperlink" Target="https://edutorij.e-skole.hr/share/proxy/alfresco-noauth/edutorij/api/proxy-guest/d2d61772-7e7a-4f5b-98f9-6bbb5d5d13ca/img/21345-0-skoljka-jpg-1533199421781.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edutorij.e-skole.hr/share/proxy/alfresco-noauth/edutorij/api/proxy-guest/d2d61772-7e7a-4f5b-98f9-6bbb5d5d13ca/html/pojmovnik.html#os-stosca"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edutorij.e-skole.hr/share/proxy/alfresco-noauth/edutorij/api/proxy-guest/d2d61772-7e7a-4f5b-98f9-6bbb5d5d13ca/html/pojmovnik.html#os-stosca" TargetMode="External"/><Relationship Id="rId2" Type="http://schemas.openxmlformats.org/officeDocument/2006/relationships/hyperlink" Target="https://edutorij.e-skole.hr/share/proxy/alfresco-noauth/edutorij/api/proxy-guest/d2d61772-7e7a-4f5b-98f9-6bbb5d5d13ca/html/pojmovnik.html#stozac"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edutorij.e-skole.hr/share/proxy/alfresco-noauth/edutorij/api/proxy-guest/d2d61772-7e7a-4f5b-98f9-6bbb5d5d13ca/html/pojmovnik.html#geometrijsko-tijelo" TargetMode="External"/><Relationship Id="rId2" Type="http://schemas.openxmlformats.org/officeDocument/2006/relationships/hyperlink" Target="https://edutorij.e-skole.hr/share/proxy/alfresco-noauth/edutorij/api/proxy-guest/d2d61772-7e7a-4f5b-98f9-6bbb5d5d13ca/html/pojmovnik.html#stozac" TargetMode="Externa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hyperlink" Target="https://edutorij.e-skole.hr/share/proxy/alfresco-noauth/edutorij/api/proxy-guest/d2d61772-7e7a-4f5b-98f9-6bbb5d5d13ca/html/pojmovnik.html#geometrijsko-tijelo" TargetMode="External"/><Relationship Id="rId2" Type="http://schemas.openxmlformats.org/officeDocument/2006/relationships/hyperlink" Target="https://edutorij.e-skole.hr/share/proxy/alfresco-noauth/edutorij/api/proxy-guest/d2d61772-7e7a-4f5b-98f9-6bbb5d5d13ca/html/pojmovnik.html#valjak" TargetMode="Externa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edutorij.e-skole.hr/share/proxy/alfresco-noauth/edutorij/api/proxy-guest/d2d61772-7e7a-4f5b-98f9-6bbb5d5d13ca/html/pojmovnik.html#valjak"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edutorij.e-skole.hr/share/proxy/alfresco-noauth/edutorij/api/proxy-guest/d2d61772-7e7a-4f5b-98f9-6bbb5d5d13ca/html/pojmovnik.html#uspravni-valjak" TargetMode="External"/><Relationship Id="rId2" Type="http://schemas.openxmlformats.org/officeDocument/2006/relationships/hyperlink" Target="https://edutorij.e-skole.hr/share/proxy/alfresco-noauth/edutorij/api/proxy-guest/d2d61772-7e7a-4f5b-98f9-6bbb5d5d13ca/html/pojmovnik.html#visina-valjka"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edutorij.e-skole.hr/share/proxy/alfresco-noauth/edutorij/api/proxy-guest/d2d61772-7e7a-4f5b-98f9-6bbb5d5d13ca/html/pojmovnik.html#valjak"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917D51A-0908-4AF6-A75F-52ADE3CE1070}"/>
              </a:ext>
            </a:extLst>
          </p:cNvPr>
          <p:cNvSpPr>
            <a:spLocks noGrp="1"/>
          </p:cNvSpPr>
          <p:nvPr>
            <p:ph type="ctrTitle"/>
          </p:nvPr>
        </p:nvSpPr>
        <p:spPr/>
        <p:txBody>
          <a:bodyPr/>
          <a:lstStyle/>
          <a:p>
            <a:r>
              <a:rPr lang="hr-HR" dirty="0"/>
              <a:t>Valjak</a:t>
            </a:r>
            <a:br>
              <a:rPr lang="hr-HR" dirty="0"/>
            </a:br>
            <a:endParaRPr lang="hr-HR" dirty="0"/>
          </a:p>
        </p:txBody>
      </p:sp>
      <p:sp>
        <p:nvSpPr>
          <p:cNvPr id="3" name="Podnaslov 2">
            <a:extLst>
              <a:ext uri="{FF2B5EF4-FFF2-40B4-BE49-F238E27FC236}">
                <a16:creationId xmlns:a16="http://schemas.microsoft.com/office/drawing/2014/main" id="{CABED589-A640-488A-9CC0-E09E7692C41C}"/>
              </a:ext>
            </a:extLst>
          </p:cNvPr>
          <p:cNvSpPr>
            <a:spLocks noGrp="1"/>
          </p:cNvSpPr>
          <p:nvPr>
            <p:ph type="subTitle" idx="1"/>
          </p:nvPr>
        </p:nvSpPr>
        <p:spPr/>
        <p:txBody>
          <a:bodyPr/>
          <a:lstStyle/>
          <a:p>
            <a:endParaRPr lang="hr-HR" dirty="0"/>
          </a:p>
        </p:txBody>
      </p:sp>
    </p:spTree>
    <p:extLst>
      <p:ext uri="{BB962C8B-B14F-4D97-AF65-F5344CB8AC3E}">
        <p14:creationId xmlns:p14="http://schemas.microsoft.com/office/powerpoint/2010/main" val="1516621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B610E35-49B7-4BD4-88CE-247F904581F3}"/>
              </a:ext>
            </a:extLst>
          </p:cNvPr>
          <p:cNvSpPr>
            <a:spLocks noGrp="1"/>
          </p:cNvSpPr>
          <p:nvPr>
            <p:ph type="title"/>
          </p:nvPr>
        </p:nvSpPr>
        <p:spPr>
          <a:xfrm>
            <a:off x="643197" y="1879468"/>
            <a:ext cx="9917708" cy="117719"/>
          </a:xfrm>
        </p:spPr>
        <p:txBody>
          <a:bodyPr>
            <a:normAutofit fontScale="90000"/>
          </a:bodyPr>
          <a:lstStyle/>
          <a:p>
            <a:pPr>
              <a:lnSpc>
                <a:spcPct val="100000"/>
              </a:lnSpc>
            </a:pPr>
            <a:r>
              <a:rPr lang="hr-HR" sz="2000" dirty="0"/>
              <a:t>  </a:t>
            </a:r>
            <a:br>
              <a:rPr lang="hr-HR" sz="2000" dirty="0"/>
            </a:br>
            <a:br>
              <a:rPr lang="hr-HR" sz="2000" dirty="0"/>
            </a:br>
            <a:r>
              <a:rPr lang="hr-HR" sz="2000" dirty="0"/>
              <a:t> </a:t>
            </a:r>
            <a:br>
              <a:rPr lang="hr-HR" dirty="0">
                <a:solidFill>
                  <a:schemeClr val="accent1"/>
                </a:solidFill>
              </a:rPr>
            </a:br>
            <a:r>
              <a:rPr lang="hr-HR" dirty="0"/>
              <a:t>    </a:t>
            </a:r>
            <a:br>
              <a:rPr lang="hr-HR" dirty="0"/>
            </a:br>
            <a:endParaRPr lang="hr-HR" dirty="0"/>
          </a:p>
        </p:txBody>
      </p:sp>
      <p:sp>
        <p:nvSpPr>
          <p:cNvPr id="3" name="Rezervirano mjesto sadržaja 2">
            <a:extLst>
              <a:ext uri="{FF2B5EF4-FFF2-40B4-BE49-F238E27FC236}">
                <a16:creationId xmlns:a16="http://schemas.microsoft.com/office/drawing/2014/main" id="{B6E1275D-E214-4984-B1E7-98F2D4B6A140}"/>
              </a:ext>
            </a:extLst>
          </p:cNvPr>
          <p:cNvSpPr>
            <a:spLocks noGrp="1"/>
          </p:cNvSpPr>
          <p:nvPr>
            <p:ph idx="1"/>
          </p:nvPr>
        </p:nvSpPr>
        <p:spPr>
          <a:xfrm>
            <a:off x="742122" y="823187"/>
            <a:ext cx="9004386" cy="4037627"/>
          </a:xfrm>
        </p:spPr>
        <p:txBody>
          <a:bodyPr>
            <a:normAutofit fontScale="55000" lnSpcReduction="20000"/>
          </a:bodyPr>
          <a:lstStyle/>
          <a:p>
            <a:r>
              <a:rPr lang="hr-HR" sz="3800" dirty="0"/>
              <a:t>ZADATAK</a:t>
            </a:r>
          </a:p>
          <a:p>
            <a:pPr marL="0" indent="0">
              <a:buNone/>
            </a:pPr>
            <a:r>
              <a:rPr lang="hr-HR" sz="3800" dirty="0"/>
              <a:t>        Izračunaj oplošje valjka polumjera baze </a:t>
            </a:r>
            <a:r>
              <a:rPr lang="hr-HR" sz="3800" i="1" dirty="0"/>
              <a:t>r</a:t>
            </a:r>
            <a:r>
              <a:rPr lang="hr-HR" sz="3800" dirty="0"/>
              <a:t> i duljine visine </a:t>
            </a:r>
            <a:r>
              <a:rPr lang="hr-HR" sz="3800" i="1" dirty="0"/>
              <a:t>h</a:t>
            </a:r>
          </a:p>
          <a:p>
            <a:endParaRPr lang="hr-HR" i="1" dirty="0"/>
          </a:p>
          <a:p>
            <a:endParaRPr lang="hr-HR" i="1" dirty="0"/>
          </a:p>
          <a:p>
            <a:pPr marL="0" indent="0">
              <a:buNone/>
            </a:pPr>
            <a:endParaRPr lang="hr-HR" i="1" dirty="0"/>
          </a:p>
          <a:p>
            <a:pPr marL="0" indent="0">
              <a:buNone/>
            </a:pPr>
            <a:endParaRPr lang="hr-HR" sz="3600" i="1" dirty="0"/>
          </a:p>
          <a:p>
            <a:pPr marL="0" indent="0">
              <a:buNone/>
            </a:pPr>
            <a:r>
              <a:rPr lang="hr-HR" sz="3600" i="1" dirty="0"/>
              <a:t>    A)  r = 7 cm                                      B) r = 5 cm</a:t>
            </a:r>
          </a:p>
          <a:p>
            <a:pPr marL="0" indent="0">
              <a:buNone/>
            </a:pPr>
            <a:r>
              <a:rPr lang="hr-HR" sz="3600" i="1" dirty="0"/>
              <a:t>        h  = 5 cm                                         h= 11 cm</a:t>
            </a:r>
          </a:p>
          <a:p>
            <a:pPr marL="0" indent="0">
              <a:buNone/>
            </a:pPr>
            <a:r>
              <a:rPr lang="hr-HR" sz="3600" i="1" dirty="0"/>
              <a:t>                                                    </a:t>
            </a:r>
          </a:p>
          <a:p>
            <a:pPr marL="0" indent="0">
              <a:buNone/>
            </a:pPr>
            <a:r>
              <a:rPr lang="hr-HR" i="1" dirty="0"/>
              <a:t>        </a:t>
            </a:r>
          </a:p>
          <a:p>
            <a:pPr marL="0" indent="0">
              <a:buNone/>
            </a:pPr>
            <a:endParaRPr lang="hr-HR" i="1" dirty="0"/>
          </a:p>
        </p:txBody>
      </p:sp>
      <p:pic>
        <p:nvPicPr>
          <p:cNvPr id="4" name="Picture 2">
            <a:extLst>
              <a:ext uri="{FF2B5EF4-FFF2-40B4-BE49-F238E27FC236}">
                <a16:creationId xmlns:a16="http://schemas.microsoft.com/office/drawing/2014/main" id="{025D60A5-4399-4878-9610-D65EFE6631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1726" y="1879468"/>
            <a:ext cx="3603962" cy="3234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414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6F19432-EA14-4637-AA78-636ADBDC605E}"/>
              </a:ext>
            </a:extLst>
          </p:cNvPr>
          <p:cNvSpPr>
            <a:spLocks noGrp="1"/>
          </p:cNvSpPr>
          <p:nvPr>
            <p:ph type="title"/>
          </p:nvPr>
        </p:nvSpPr>
        <p:spPr/>
        <p:txBody>
          <a:bodyPr/>
          <a:lstStyle/>
          <a:p>
            <a:r>
              <a:rPr lang="hr-HR" b="1" dirty="0"/>
              <a:t>Volumen (obujam) valjka</a:t>
            </a:r>
            <a:br>
              <a:rPr lang="hr-HR" b="1" dirty="0"/>
            </a:br>
            <a:endParaRPr lang="hr-HR" dirty="0"/>
          </a:p>
        </p:txBody>
      </p:sp>
      <mc:AlternateContent xmlns:mc="http://schemas.openxmlformats.org/markup-compatibility/2006">
        <mc:Choice xmlns:a14="http://schemas.microsoft.com/office/drawing/2010/main" Requires="a14">
          <p:sp>
            <p:nvSpPr>
              <p:cNvPr id="3" name="Rezervirano mjesto sadržaja 2">
                <a:extLst>
                  <a:ext uri="{FF2B5EF4-FFF2-40B4-BE49-F238E27FC236}">
                    <a16:creationId xmlns:a16="http://schemas.microsoft.com/office/drawing/2014/main" id="{CD260998-C9F8-45FE-B5CB-DDB3A55FCCB2}"/>
                  </a:ext>
                </a:extLst>
              </p:cNvPr>
              <p:cNvSpPr>
                <a:spLocks noGrp="1"/>
              </p:cNvSpPr>
              <p:nvPr>
                <p:ph idx="1"/>
              </p:nvPr>
            </p:nvSpPr>
            <p:spPr>
              <a:xfrm>
                <a:off x="1137147" y="1378226"/>
                <a:ext cx="9822402" cy="4088119"/>
              </a:xfrm>
            </p:spPr>
            <p:txBody>
              <a:bodyPr>
                <a:normAutofit fontScale="47500" lnSpcReduction="20000"/>
              </a:bodyPr>
              <a:lstStyle/>
              <a:p>
                <a:r>
                  <a:rPr lang="hr-HR" sz="4200" dirty="0"/>
                  <a:t>Opća formula za volumen valjka je    </a:t>
                </a:r>
                <a:r>
                  <a:rPr lang="hr-HR" sz="4200" b="1" dirty="0">
                    <a:solidFill>
                      <a:srgbClr val="FF0000"/>
                    </a:solidFill>
                  </a:rPr>
                  <a:t>V=</a:t>
                </a:r>
                <a:r>
                  <a:rPr lang="hr-HR" sz="4200" b="1" dirty="0" err="1">
                    <a:solidFill>
                      <a:srgbClr val="FF0000"/>
                    </a:solidFill>
                  </a:rPr>
                  <a:t>B⋅h</a:t>
                </a:r>
                <a:r>
                  <a:rPr lang="hr-HR" sz="4200" b="1" dirty="0">
                    <a:solidFill>
                      <a:srgbClr val="FF0000"/>
                    </a:solidFill>
                  </a:rPr>
                  <a:t>,  </a:t>
                </a:r>
                <a:r>
                  <a:rPr lang="hr-HR" sz="4200" dirty="0"/>
                  <a:t>tj</a:t>
                </a:r>
                <a:r>
                  <a:rPr lang="hr-HR" sz="4200" dirty="0">
                    <a:solidFill>
                      <a:srgbClr val="FF0000"/>
                    </a:solidFill>
                  </a:rPr>
                  <a:t>. </a:t>
                </a:r>
              </a:p>
              <a:p>
                <a:pPr marL="0" indent="0">
                  <a:buNone/>
                </a:pPr>
                <a:r>
                  <a:rPr lang="hr-HR" sz="4200" dirty="0">
                    <a:solidFill>
                      <a:srgbClr val="FF0000"/>
                    </a:solidFill>
                  </a:rPr>
                  <a:t>                                </a:t>
                </a:r>
              </a:p>
              <a:p>
                <a:pPr marL="0" indent="0">
                  <a:buNone/>
                </a:pPr>
                <a:endParaRPr lang="hr-HR" dirty="0">
                  <a:solidFill>
                    <a:srgbClr val="FF0000"/>
                  </a:solidFill>
                </a:endParaRPr>
              </a:p>
              <a:p>
                <a:pPr marL="0" indent="0">
                  <a:buNone/>
                </a:pPr>
                <a:r>
                  <a:rPr lang="hr-HR" dirty="0">
                    <a:solidFill>
                      <a:srgbClr val="FF0000"/>
                    </a:solidFill>
                  </a:rPr>
                  <a:t>                                                       </a:t>
                </a:r>
              </a:p>
              <a:p>
                <a:pPr marL="0" indent="0">
                  <a:buNone/>
                </a:pPr>
                <a:endParaRPr lang="hr-HR" sz="4000" dirty="0">
                  <a:solidFill>
                    <a:srgbClr val="FF0000"/>
                  </a:solidFill>
                </a:endParaRPr>
              </a:p>
              <a:p>
                <a:pPr marL="0" indent="0">
                  <a:buNone/>
                </a:pPr>
                <a:r>
                  <a:rPr lang="hr-HR" sz="4000" dirty="0">
                    <a:solidFill>
                      <a:srgbClr val="FF0000"/>
                    </a:solidFill>
                  </a:rPr>
                  <a:t>                                         </a:t>
                </a:r>
                <a:r>
                  <a:rPr lang="hr-HR" sz="6500" dirty="0">
                    <a:solidFill>
                      <a:srgbClr val="FF0000"/>
                    </a:solidFill>
                  </a:rPr>
                  <a:t>V=</a:t>
                </a:r>
                <a14:m>
                  <m:oMath xmlns:m="http://schemas.openxmlformats.org/officeDocument/2006/math">
                    <m:sSup>
                      <m:sSupPr>
                        <m:ctrlPr>
                          <a:rPr lang="hr-HR" sz="6500" i="1" smtClean="0">
                            <a:solidFill>
                              <a:srgbClr val="FF0000"/>
                            </a:solidFill>
                            <a:latin typeface="Cambria Math" panose="02040503050406030204" pitchFamily="18" charset="0"/>
                          </a:rPr>
                        </m:ctrlPr>
                      </m:sSupPr>
                      <m:e>
                        <m:r>
                          <a:rPr lang="hr-HR" sz="6500" b="0" i="1" smtClean="0">
                            <a:solidFill>
                              <a:srgbClr val="FF0000"/>
                            </a:solidFill>
                            <a:latin typeface="Cambria Math" panose="02040503050406030204" pitchFamily="18" charset="0"/>
                          </a:rPr>
                          <m:t>𝑟</m:t>
                        </m:r>
                      </m:e>
                      <m:sup>
                        <m:r>
                          <a:rPr lang="hr-HR" sz="6500" b="0" i="1" smtClean="0">
                            <a:solidFill>
                              <a:srgbClr val="FF0000"/>
                            </a:solidFill>
                            <a:latin typeface="Cambria Math" panose="02040503050406030204" pitchFamily="18" charset="0"/>
                          </a:rPr>
                          <m:t>2</m:t>
                        </m:r>
                      </m:sup>
                    </m:sSup>
                  </m:oMath>
                </a14:m>
                <a:r>
                  <a:rPr lang="hr-HR" sz="6500" dirty="0">
                    <a:solidFill>
                      <a:srgbClr val="FF0000"/>
                    </a:solidFill>
                  </a:rPr>
                  <a:t> ∙ </a:t>
                </a:r>
                <a:r>
                  <a:rPr lang="el-GR" sz="6500" dirty="0">
                    <a:solidFill>
                      <a:srgbClr val="FF0000"/>
                    </a:solidFill>
                  </a:rPr>
                  <a:t>π</a:t>
                </a:r>
                <a:r>
                  <a:rPr lang="hr-HR" sz="6500" dirty="0">
                    <a:solidFill>
                      <a:srgbClr val="FF0000"/>
                    </a:solidFill>
                  </a:rPr>
                  <a:t> ∙h</a:t>
                </a:r>
                <a:br>
                  <a:rPr lang="hr-HR" sz="6500" dirty="0"/>
                </a:br>
                <a:r>
                  <a:rPr lang="hr-HR" sz="4000" dirty="0"/>
                  <a:t>                                                                                                                   </a:t>
                </a:r>
                <a:r>
                  <a:rPr lang="hr-HR" sz="4000" dirty="0" err="1"/>
                  <a:t>h</a:t>
                </a:r>
                <a:endParaRPr lang="hr-HR" sz="4000" dirty="0"/>
              </a:p>
              <a:p>
                <a:pPr marL="0" indent="0">
                  <a:buNone/>
                </a:pPr>
                <a:r>
                  <a:rPr lang="hr-HR" sz="4000" dirty="0"/>
                  <a:t>                                                                                                                     </a:t>
                </a:r>
              </a:p>
              <a:p>
                <a:pPr marL="0" indent="0">
                  <a:buNone/>
                </a:pPr>
                <a:r>
                  <a:rPr lang="hr-HR" sz="4000" dirty="0"/>
                  <a:t>                                                                   </a:t>
                </a:r>
              </a:p>
              <a:p>
                <a:pPr marL="0" indent="0">
                  <a:buNone/>
                </a:pPr>
                <a:r>
                  <a:rPr lang="hr-HR" sz="4000" dirty="0"/>
                  <a:t>                                                                                                                                     B</a:t>
                </a:r>
              </a:p>
            </p:txBody>
          </p:sp>
        </mc:Choice>
        <mc:Fallback>
          <p:sp>
            <p:nvSpPr>
              <p:cNvPr id="3" name="Rezervirano mjesto sadržaja 2">
                <a:extLst>
                  <a:ext uri="{FF2B5EF4-FFF2-40B4-BE49-F238E27FC236}">
                    <a16:creationId xmlns:a16="http://schemas.microsoft.com/office/drawing/2014/main" id="{CD260998-C9F8-45FE-B5CB-DDB3A55FCCB2}"/>
                  </a:ext>
                </a:extLst>
              </p:cNvPr>
              <p:cNvSpPr>
                <a:spLocks noGrp="1" noRot="1" noChangeAspect="1" noMove="1" noResize="1" noEditPoints="1" noAdjustHandles="1" noChangeArrowheads="1" noChangeShapeType="1" noTextEdit="1"/>
              </p:cNvSpPr>
              <p:nvPr>
                <p:ph idx="1"/>
              </p:nvPr>
            </p:nvSpPr>
            <p:spPr>
              <a:xfrm>
                <a:off x="1137147" y="1378226"/>
                <a:ext cx="9822402" cy="4088119"/>
              </a:xfrm>
              <a:blipFill>
                <a:blip r:embed="rId2"/>
                <a:stretch>
                  <a:fillRect l="-559" t="-894"/>
                </a:stretch>
              </a:blipFill>
            </p:spPr>
            <p:txBody>
              <a:bodyPr/>
              <a:lstStyle/>
              <a:p>
                <a:r>
                  <a:rPr lang="hr-HR">
                    <a:noFill/>
                  </a:rPr>
                  <a:t> </a:t>
                </a:r>
              </a:p>
            </p:txBody>
          </p:sp>
        </mc:Fallback>
      </mc:AlternateContent>
      <p:cxnSp>
        <p:nvCxnSpPr>
          <p:cNvPr id="6" name="Ravni poveznik 5">
            <a:extLst>
              <a:ext uri="{FF2B5EF4-FFF2-40B4-BE49-F238E27FC236}">
                <a16:creationId xmlns:a16="http://schemas.microsoft.com/office/drawing/2014/main" id="{BAF5A0D2-9433-490F-BD19-7666129BABBC}"/>
              </a:ext>
            </a:extLst>
          </p:cNvPr>
          <p:cNvCxnSpPr/>
          <p:nvPr/>
        </p:nvCxnSpPr>
        <p:spPr>
          <a:xfrm>
            <a:off x="3458817" y="3723861"/>
            <a:ext cx="30877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Ravni poveznik 7">
            <a:extLst>
              <a:ext uri="{FF2B5EF4-FFF2-40B4-BE49-F238E27FC236}">
                <a16:creationId xmlns:a16="http://schemas.microsoft.com/office/drawing/2014/main" id="{ACD9DCC0-CD11-48F9-BD15-81C027442E6B}"/>
              </a:ext>
            </a:extLst>
          </p:cNvPr>
          <p:cNvCxnSpPr/>
          <p:nvPr/>
        </p:nvCxnSpPr>
        <p:spPr>
          <a:xfrm>
            <a:off x="3458817" y="2796209"/>
            <a:ext cx="0" cy="9276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Ravni poveznik 9">
            <a:extLst>
              <a:ext uri="{FF2B5EF4-FFF2-40B4-BE49-F238E27FC236}">
                <a16:creationId xmlns:a16="http://schemas.microsoft.com/office/drawing/2014/main" id="{BB878153-D0B6-4EE1-902F-40DD9AF3D8AF}"/>
              </a:ext>
            </a:extLst>
          </p:cNvPr>
          <p:cNvCxnSpPr>
            <a:cxnSpLocks/>
          </p:cNvCxnSpPr>
          <p:nvPr/>
        </p:nvCxnSpPr>
        <p:spPr>
          <a:xfrm>
            <a:off x="3458817" y="2796209"/>
            <a:ext cx="30877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Ravni poveznik 11">
            <a:extLst>
              <a:ext uri="{FF2B5EF4-FFF2-40B4-BE49-F238E27FC236}">
                <a16:creationId xmlns:a16="http://schemas.microsoft.com/office/drawing/2014/main" id="{5B0E019C-CDB6-40B0-A7A2-4A3A843E956A}"/>
              </a:ext>
            </a:extLst>
          </p:cNvPr>
          <p:cNvCxnSpPr/>
          <p:nvPr/>
        </p:nvCxnSpPr>
        <p:spPr>
          <a:xfrm>
            <a:off x="6546574" y="2796209"/>
            <a:ext cx="0" cy="927652"/>
          </a:xfrm>
          <a:prstGeom prst="line">
            <a:avLst/>
          </a:prstGeom>
        </p:spPr>
        <p:style>
          <a:lnRef idx="1">
            <a:schemeClr val="accent1"/>
          </a:lnRef>
          <a:fillRef idx="0">
            <a:schemeClr val="accent1"/>
          </a:fillRef>
          <a:effectRef idx="0">
            <a:schemeClr val="accent1"/>
          </a:effectRef>
          <a:fontRef idx="minor">
            <a:schemeClr val="tx1"/>
          </a:fontRef>
        </p:style>
      </p:cxnSp>
      <p:pic>
        <p:nvPicPr>
          <p:cNvPr id="7170" name="Picture 2">
            <a:extLst>
              <a:ext uri="{FF2B5EF4-FFF2-40B4-BE49-F238E27FC236}">
                <a16:creationId xmlns:a16="http://schemas.microsoft.com/office/drawing/2014/main" id="{467A011B-F133-4249-9BDC-3D8395623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1155" y="2143450"/>
            <a:ext cx="1609120" cy="2557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869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F399C39-DAEA-4774-AAEB-24A2C4EC5E62}"/>
              </a:ext>
            </a:extLst>
          </p:cNvPr>
          <p:cNvSpPr>
            <a:spLocks noGrp="1"/>
          </p:cNvSpPr>
          <p:nvPr>
            <p:ph type="title"/>
          </p:nvPr>
        </p:nvSpPr>
        <p:spPr>
          <a:xfrm>
            <a:off x="987753" y="0"/>
            <a:ext cx="9603275" cy="1049235"/>
          </a:xfrm>
        </p:spPr>
        <p:txBody>
          <a:bodyPr>
            <a:normAutofit fontScale="90000"/>
          </a:bodyPr>
          <a:lstStyle/>
          <a:p>
            <a:br>
              <a:rPr lang="hr-HR" sz="1800" b="1" dirty="0"/>
            </a:br>
            <a:r>
              <a:rPr lang="hr-HR" sz="1800" b="1" dirty="0"/>
              <a:t>Primjer 1.</a:t>
            </a:r>
            <a:br>
              <a:rPr lang="hr-HR" sz="1800" b="1" dirty="0"/>
            </a:br>
            <a:br>
              <a:rPr lang="hr-HR" b="1" dirty="0"/>
            </a:br>
            <a:r>
              <a:rPr lang="hr-HR" sz="2700" dirty="0"/>
              <a:t>Polumjer je baze uspravnog valjka jednak 3cm , a duljina je njegove visine 5cm. Izračunajmo volumen tog valjka.</a:t>
            </a:r>
            <a:br>
              <a:rPr lang="hr-HR" sz="2700" dirty="0"/>
            </a:br>
            <a:endParaRPr lang="hr-HR" sz="2700" dirty="0"/>
          </a:p>
        </p:txBody>
      </p:sp>
      <mc:AlternateContent xmlns:mc="http://schemas.openxmlformats.org/markup-compatibility/2006">
        <mc:Choice xmlns:a14="http://schemas.microsoft.com/office/drawing/2010/main" Requires="a14">
          <p:sp>
            <p:nvSpPr>
              <p:cNvPr id="3" name="Rezervirano mjesto sadržaja 2">
                <a:extLst>
                  <a:ext uri="{FF2B5EF4-FFF2-40B4-BE49-F238E27FC236}">
                    <a16:creationId xmlns:a16="http://schemas.microsoft.com/office/drawing/2014/main" id="{519E9D0A-C534-43FD-B5F8-ACEBD4665F99}"/>
                  </a:ext>
                </a:extLst>
              </p:cNvPr>
              <p:cNvSpPr>
                <a:spLocks noGrp="1"/>
              </p:cNvSpPr>
              <p:nvPr>
                <p:ph idx="1"/>
              </p:nvPr>
            </p:nvSpPr>
            <p:spPr>
              <a:xfrm>
                <a:off x="639418" y="2342322"/>
                <a:ext cx="10714382" cy="5451407"/>
              </a:xfrm>
            </p:spPr>
            <p:txBody>
              <a:bodyPr/>
              <a:lstStyle/>
              <a:p>
                <a:pPr marL="0" indent="0">
                  <a:buNone/>
                </a:pPr>
                <a:r>
                  <a:rPr lang="hr-HR" sz="3200" dirty="0"/>
                  <a:t>r= 3 cm</a:t>
                </a:r>
              </a:p>
              <a:p>
                <a:pPr marL="0" indent="0">
                  <a:buNone/>
                </a:pPr>
                <a:r>
                  <a:rPr lang="hr-HR" sz="3200" u="sng" dirty="0"/>
                  <a:t>h= 5 cm</a:t>
                </a:r>
              </a:p>
              <a:p>
                <a:pPr marL="0" indent="0">
                  <a:buNone/>
                </a:pPr>
                <a:r>
                  <a:rPr lang="hr-HR" sz="3200" dirty="0"/>
                  <a:t>V=? </a:t>
                </a:r>
              </a:p>
              <a:p>
                <a:pPr marL="0" indent="0">
                  <a:buNone/>
                </a:pPr>
                <a:r>
                  <a:rPr lang="hr-HR" sz="3200" dirty="0">
                    <a:solidFill>
                      <a:schemeClr val="accent1"/>
                    </a:solidFill>
                  </a:rPr>
                  <a:t>V=</a:t>
                </a:r>
                <a14:m>
                  <m:oMath xmlns:m="http://schemas.openxmlformats.org/officeDocument/2006/math">
                    <m:sSup>
                      <m:sSupPr>
                        <m:ctrlPr>
                          <a:rPr lang="hr-HR" sz="3200" i="1" smtClean="0">
                            <a:solidFill>
                              <a:schemeClr val="accent1"/>
                            </a:solidFill>
                            <a:latin typeface="Cambria Math" panose="02040503050406030204" pitchFamily="18" charset="0"/>
                          </a:rPr>
                        </m:ctrlPr>
                      </m:sSupPr>
                      <m:e>
                        <m:r>
                          <a:rPr lang="hr-HR" sz="3200" b="0" i="1" smtClean="0">
                            <a:solidFill>
                              <a:schemeClr val="accent1"/>
                            </a:solidFill>
                            <a:latin typeface="Cambria Math" panose="02040503050406030204" pitchFamily="18" charset="0"/>
                          </a:rPr>
                          <m:t>𝑟</m:t>
                        </m:r>
                      </m:e>
                      <m:sup>
                        <m:r>
                          <a:rPr lang="hr-HR" sz="3200" b="0" i="1" smtClean="0">
                            <a:solidFill>
                              <a:schemeClr val="accent1"/>
                            </a:solidFill>
                            <a:latin typeface="Cambria Math" panose="02040503050406030204" pitchFamily="18" charset="0"/>
                          </a:rPr>
                          <m:t>2</m:t>
                        </m:r>
                      </m:sup>
                    </m:sSup>
                  </m:oMath>
                </a14:m>
                <a:r>
                  <a:rPr lang="hr-HR" sz="3200" dirty="0">
                    <a:solidFill>
                      <a:schemeClr val="accent1"/>
                    </a:solidFill>
                  </a:rPr>
                  <a:t> ∙</a:t>
                </a:r>
                <a:r>
                  <a:rPr lang="el-GR" sz="3200" dirty="0">
                    <a:solidFill>
                      <a:schemeClr val="accent1"/>
                    </a:solidFill>
                  </a:rPr>
                  <a:t>π</a:t>
                </a:r>
                <a:r>
                  <a:rPr lang="hr-HR" sz="3200" dirty="0">
                    <a:solidFill>
                      <a:schemeClr val="accent1"/>
                    </a:solidFill>
                  </a:rPr>
                  <a:t> ∙h </a:t>
                </a:r>
              </a:p>
              <a:p>
                <a:pPr marL="0" indent="0">
                  <a:buNone/>
                </a:pPr>
                <a:r>
                  <a:rPr lang="hr-HR" sz="3200" dirty="0"/>
                  <a:t>V= </a:t>
                </a:r>
                <a14:m>
                  <m:oMath xmlns:m="http://schemas.openxmlformats.org/officeDocument/2006/math">
                    <m:sSup>
                      <m:sSupPr>
                        <m:ctrlPr>
                          <a:rPr lang="hr-HR" sz="3200" i="1" smtClean="0">
                            <a:latin typeface="Cambria Math" panose="02040503050406030204" pitchFamily="18" charset="0"/>
                          </a:rPr>
                        </m:ctrlPr>
                      </m:sSupPr>
                      <m:e>
                        <m:r>
                          <a:rPr lang="hr-HR" sz="3200" b="0" i="1" smtClean="0">
                            <a:latin typeface="Cambria Math" panose="02040503050406030204" pitchFamily="18" charset="0"/>
                          </a:rPr>
                          <m:t>3</m:t>
                        </m:r>
                      </m:e>
                      <m:sup>
                        <m:r>
                          <a:rPr lang="hr-HR" sz="3200" b="0" i="1" smtClean="0">
                            <a:latin typeface="Cambria Math" panose="02040503050406030204" pitchFamily="18" charset="0"/>
                          </a:rPr>
                          <m:t>2</m:t>
                        </m:r>
                      </m:sup>
                    </m:sSup>
                  </m:oMath>
                </a14:m>
                <a:r>
                  <a:rPr lang="hr-HR" sz="3200" dirty="0"/>
                  <a:t>∙ </a:t>
                </a:r>
                <a:r>
                  <a:rPr lang="el-GR" sz="3200" dirty="0"/>
                  <a:t>π⋅</a:t>
                </a:r>
                <a:r>
                  <a:rPr lang="hr-HR" sz="3200" dirty="0"/>
                  <a:t> </a:t>
                </a:r>
                <a:r>
                  <a:rPr lang="el-GR" sz="3200" dirty="0"/>
                  <a:t>5</a:t>
                </a:r>
                <a:r>
                  <a:rPr lang="hr-HR" sz="3200" dirty="0"/>
                  <a:t> cm </a:t>
                </a:r>
                <a:r>
                  <a:rPr lang="el-GR" sz="3200" dirty="0"/>
                  <a:t>=</a:t>
                </a:r>
                <a:r>
                  <a:rPr lang="hr-HR" sz="3200" dirty="0"/>
                  <a:t> 9 </a:t>
                </a:r>
                <a14:m>
                  <m:oMath xmlns:m="http://schemas.openxmlformats.org/officeDocument/2006/math">
                    <m:sSup>
                      <m:sSupPr>
                        <m:ctrlPr>
                          <a:rPr lang="hr-HR" sz="3200" i="1" smtClean="0">
                            <a:latin typeface="Cambria Math" panose="02040503050406030204" pitchFamily="18" charset="0"/>
                          </a:rPr>
                        </m:ctrlPr>
                      </m:sSupPr>
                      <m:e>
                        <m:r>
                          <a:rPr lang="hr-HR" sz="3200" b="0" i="1" smtClean="0">
                            <a:latin typeface="Cambria Math" panose="02040503050406030204" pitchFamily="18" charset="0"/>
                          </a:rPr>
                          <m:t>𝑐𝑚</m:t>
                        </m:r>
                      </m:e>
                      <m:sup>
                        <m:r>
                          <a:rPr lang="hr-HR" sz="3200" b="0" i="1" smtClean="0">
                            <a:latin typeface="Cambria Math" panose="02040503050406030204" pitchFamily="18" charset="0"/>
                          </a:rPr>
                          <m:t>2</m:t>
                        </m:r>
                      </m:sup>
                    </m:sSup>
                  </m:oMath>
                </a14:m>
                <a:r>
                  <a:rPr lang="hr-HR" sz="3200" dirty="0"/>
                  <a:t>∙ </a:t>
                </a:r>
                <a:r>
                  <a:rPr lang="el-GR" sz="3200" dirty="0"/>
                  <a:t>π⋅</a:t>
                </a:r>
                <a:r>
                  <a:rPr lang="hr-HR" sz="3200" dirty="0"/>
                  <a:t> </a:t>
                </a:r>
                <a:r>
                  <a:rPr lang="el-GR" sz="3200" dirty="0"/>
                  <a:t>5</a:t>
                </a:r>
                <a:r>
                  <a:rPr lang="hr-HR" sz="3200" dirty="0"/>
                  <a:t> cm =  </a:t>
                </a:r>
                <a:r>
                  <a:rPr lang="el-GR" sz="3200" dirty="0"/>
                  <a:t>45</a:t>
                </a:r>
                <a:r>
                  <a:rPr lang="hr-HR" sz="3200" dirty="0"/>
                  <a:t> </a:t>
                </a:r>
                <a:r>
                  <a:rPr lang="el-GR" sz="3200" dirty="0"/>
                  <a:t>π</a:t>
                </a:r>
                <a:r>
                  <a:rPr lang="hr-HR" sz="3200" dirty="0"/>
                  <a:t> </a:t>
                </a:r>
                <a14:m>
                  <m:oMath xmlns:m="http://schemas.openxmlformats.org/officeDocument/2006/math">
                    <m:sSup>
                      <m:sSupPr>
                        <m:ctrlPr>
                          <a:rPr lang="hr-HR" sz="3200" i="1" dirty="0" smtClean="0">
                            <a:latin typeface="Cambria Math" panose="02040503050406030204" pitchFamily="18" charset="0"/>
                          </a:rPr>
                        </m:ctrlPr>
                      </m:sSupPr>
                      <m:e>
                        <m:r>
                          <a:rPr lang="hr-HR" sz="3200" b="0" i="1" dirty="0" smtClean="0">
                            <a:latin typeface="Cambria Math" panose="02040503050406030204" pitchFamily="18" charset="0"/>
                          </a:rPr>
                          <m:t>𝑐𝑚</m:t>
                        </m:r>
                      </m:e>
                      <m:sup>
                        <m:r>
                          <a:rPr lang="hr-HR" sz="3200" b="0" i="1" dirty="0" smtClean="0">
                            <a:latin typeface="Cambria Math" panose="02040503050406030204" pitchFamily="18" charset="0"/>
                          </a:rPr>
                          <m:t>3</m:t>
                        </m:r>
                      </m:sup>
                    </m:sSup>
                  </m:oMath>
                </a14:m>
                <a:endParaRPr lang="hr-HR" sz="3200" dirty="0"/>
              </a:p>
              <a:p>
                <a:pPr marL="0" indent="0">
                  <a:buNone/>
                </a:pPr>
                <a:endParaRPr lang="hr-HR" dirty="0"/>
              </a:p>
            </p:txBody>
          </p:sp>
        </mc:Choice>
        <mc:Fallback>
          <p:sp>
            <p:nvSpPr>
              <p:cNvPr id="3" name="Rezervirano mjesto sadržaja 2">
                <a:extLst>
                  <a:ext uri="{FF2B5EF4-FFF2-40B4-BE49-F238E27FC236}">
                    <a16:creationId xmlns:a16="http://schemas.microsoft.com/office/drawing/2014/main" id="{519E9D0A-C534-43FD-B5F8-ACEBD4665F99}"/>
                  </a:ext>
                </a:extLst>
              </p:cNvPr>
              <p:cNvSpPr>
                <a:spLocks noGrp="1" noRot="1" noChangeAspect="1" noMove="1" noResize="1" noEditPoints="1" noAdjustHandles="1" noChangeArrowheads="1" noChangeShapeType="1" noTextEdit="1"/>
              </p:cNvSpPr>
              <p:nvPr>
                <p:ph idx="1"/>
              </p:nvPr>
            </p:nvSpPr>
            <p:spPr>
              <a:xfrm>
                <a:off x="639418" y="2342322"/>
                <a:ext cx="10714382" cy="5451407"/>
              </a:xfrm>
              <a:blipFill>
                <a:blip r:embed="rId2"/>
                <a:stretch>
                  <a:fillRect l="-1479" t="-559"/>
                </a:stretch>
              </a:blipFill>
            </p:spPr>
            <p:txBody>
              <a:bodyPr/>
              <a:lstStyle/>
              <a:p>
                <a:r>
                  <a:rPr lang="hr-HR">
                    <a:noFill/>
                  </a:rPr>
                  <a:t> </a:t>
                </a:r>
              </a:p>
            </p:txBody>
          </p:sp>
        </mc:Fallback>
      </mc:AlternateContent>
    </p:spTree>
    <p:extLst>
      <p:ext uri="{BB962C8B-B14F-4D97-AF65-F5344CB8AC3E}">
        <p14:creationId xmlns:p14="http://schemas.microsoft.com/office/powerpoint/2010/main" val="1524012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21DE664-556C-436E-8F0D-D641F8446AEE}"/>
              </a:ext>
            </a:extLst>
          </p:cNvPr>
          <p:cNvSpPr>
            <a:spLocks noGrp="1"/>
          </p:cNvSpPr>
          <p:nvPr>
            <p:ph type="title"/>
          </p:nvPr>
        </p:nvSpPr>
        <p:spPr/>
        <p:txBody>
          <a:bodyPr/>
          <a:lstStyle/>
          <a:p>
            <a:r>
              <a:rPr lang="hr-HR" dirty="0"/>
              <a:t>Zadatak </a:t>
            </a:r>
            <a:br>
              <a:rPr lang="hr-HR" dirty="0"/>
            </a:br>
            <a:r>
              <a:rPr lang="hr-HR" dirty="0"/>
              <a:t> </a:t>
            </a:r>
          </a:p>
        </p:txBody>
      </p:sp>
      <p:sp>
        <p:nvSpPr>
          <p:cNvPr id="3" name="Rezervirano mjesto sadržaja 2">
            <a:extLst>
              <a:ext uri="{FF2B5EF4-FFF2-40B4-BE49-F238E27FC236}">
                <a16:creationId xmlns:a16="http://schemas.microsoft.com/office/drawing/2014/main" id="{F30CC853-1BA5-4523-A27B-B05B2ADB6A86}"/>
              </a:ext>
            </a:extLst>
          </p:cNvPr>
          <p:cNvSpPr>
            <a:spLocks noGrp="1"/>
          </p:cNvSpPr>
          <p:nvPr>
            <p:ph idx="1"/>
          </p:nvPr>
        </p:nvSpPr>
        <p:spPr>
          <a:xfrm>
            <a:off x="1298713" y="2014330"/>
            <a:ext cx="9756141" cy="3452015"/>
          </a:xfrm>
        </p:spPr>
        <p:txBody>
          <a:bodyPr>
            <a:normAutofit lnSpcReduction="10000"/>
          </a:bodyPr>
          <a:lstStyle/>
          <a:p>
            <a:pPr marL="0" indent="0">
              <a:buNone/>
            </a:pPr>
            <a:r>
              <a:rPr lang="hr-HR" sz="2800" dirty="0"/>
              <a:t>Izračunaj obujam valjka polumjera baze </a:t>
            </a:r>
            <a:r>
              <a:rPr lang="hr-HR" sz="2800" i="1" dirty="0"/>
              <a:t>r </a:t>
            </a:r>
            <a:r>
              <a:rPr lang="hr-HR" sz="2800" dirty="0"/>
              <a:t>i duljine visine </a:t>
            </a:r>
            <a:r>
              <a:rPr lang="hr-HR" sz="2800" i="1" dirty="0"/>
              <a:t>h</a:t>
            </a:r>
          </a:p>
          <a:p>
            <a:pPr marL="0" indent="0">
              <a:buNone/>
            </a:pPr>
            <a:r>
              <a:rPr lang="hr-HR" dirty="0"/>
              <a:t> A)  r= 5 cm                                            B)   r= 7 cm</a:t>
            </a:r>
          </a:p>
          <a:p>
            <a:pPr marL="0" indent="0">
              <a:buNone/>
            </a:pPr>
            <a:r>
              <a:rPr lang="hr-HR" dirty="0"/>
              <a:t>       h=  10 cm                                              h= 5 cm</a:t>
            </a:r>
          </a:p>
          <a:p>
            <a:endParaRPr lang="hr-HR" dirty="0"/>
          </a:p>
          <a:p>
            <a:pPr marL="0" indent="0">
              <a:buNone/>
            </a:pPr>
            <a:endParaRPr lang="hr-HR" dirty="0"/>
          </a:p>
          <a:p>
            <a:pPr marL="0" indent="0">
              <a:buNone/>
            </a:pPr>
            <a:r>
              <a:rPr lang="hr-HR" dirty="0"/>
              <a:t>C) r= 4 cm</a:t>
            </a:r>
          </a:p>
          <a:p>
            <a:pPr marL="0" indent="0">
              <a:buNone/>
            </a:pPr>
            <a:r>
              <a:rPr lang="hr-HR" dirty="0"/>
              <a:t>     h= 13 cm</a:t>
            </a:r>
          </a:p>
        </p:txBody>
      </p:sp>
    </p:spTree>
    <p:extLst>
      <p:ext uri="{BB962C8B-B14F-4D97-AF65-F5344CB8AC3E}">
        <p14:creationId xmlns:p14="http://schemas.microsoft.com/office/powerpoint/2010/main" val="50458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ECBB2C-1D85-49CD-9791-962ADBD99FB9}"/>
              </a:ext>
            </a:extLst>
          </p:cNvPr>
          <p:cNvSpPr>
            <a:spLocks noGrp="1"/>
          </p:cNvSpPr>
          <p:nvPr>
            <p:ph type="title"/>
          </p:nvPr>
        </p:nvSpPr>
        <p:spPr/>
        <p:txBody>
          <a:bodyPr/>
          <a:lstStyle/>
          <a:p>
            <a:r>
              <a:rPr lang="hr-HR" dirty="0"/>
              <a:t>PRIMJER 2</a:t>
            </a:r>
          </a:p>
        </p:txBody>
      </p:sp>
      <mc:AlternateContent xmlns:mc="http://schemas.openxmlformats.org/markup-compatibility/2006">
        <mc:Choice xmlns:a14="http://schemas.microsoft.com/office/drawing/2010/main" Requires="a14">
          <p:sp>
            <p:nvSpPr>
              <p:cNvPr id="3" name="Rezervirano mjesto sadržaja 2">
                <a:extLst>
                  <a:ext uri="{FF2B5EF4-FFF2-40B4-BE49-F238E27FC236}">
                    <a16:creationId xmlns:a16="http://schemas.microsoft.com/office/drawing/2014/main" id="{68F6BCF3-2B02-472A-BEC4-88512AFB6BE0}"/>
                  </a:ext>
                </a:extLst>
              </p:cNvPr>
              <p:cNvSpPr>
                <a:spLocks noGrp="1"/>
              </p:cNvSpPr>
              <p:nvPr>
                <p:ph idx="1"/>
              </p:nvPr>
            </p:nvSpPr>
            <p:spPr>
              <a:xfrm>
                <a:off x="1451579" y="2015732"/>
                <a:ext cx="52818013" cy="11878294"/>
              </a:xfrm>
            </p:spPr>
            <p:txBody>
              <a:bodyPr/>
              <a:lstStyle/>
              <a:p>
                <a:r>
                  <a:rPr lang="hr-HR" dirty="0"/>
                  <a:t>Izračunajmo obujam bačve oblika valjka polumjera baze 3 dm i visine 8 dm</a:t>
                </a:r>
              </a:p>
              <a:p>
                <a:pPr marL="0" indent="0">
                  <a:buNone/>
                </a:pPr>
                <a:r>
                  <a:rPr lang="hr-HR" dirty="0"/>
                  <a:t>RJEŠENJE:</a:t>
                </a:r>
              </a:p>
              <a:p>
                <a:pPr marL="0" indent="0">
                  <a:buNone/>
                </a:pPr>
                <a:r>
                  <a:rPr lang="hr-HR" dirty="0"/>
                  <a:t>r= 3 dm</a:t>
                </a:r>
              </a:p>
              <a:p>
                <a:pPr marL="0" indent="0">
                  <a:buNone/>
                </a:pPr>
                <a:r>
                  <a:rPr lang="hr-HR" u="sng" dirty="0"/>
                  <a:t>h= 8 dm</a:t>
                </a:r>
              </a:p>
              <a:p>
                <a:pPr marL="0" indent="0">
                  <a:buNone/>
                </a:pPr>
                <a:r>
                  <a:rPr lang="hr-HR" dirty="0"/>
                  <a:t>V=?                                            </a:t>
                </a:r>
                <a:r>
                  <a:rPr lang="el-GR" dirty="0">
                    <a:solidFill>
                      <a:schemeClr val="accent1"/>
                    </a:solidFill>
                  </a:rPr>
                  <a:t>π</a:t>
                </a:r>
                <a:r>
                  <a:rPr lang="hr-HR" dirty="0">
                    <a:solidFill>
                      <a:schemeClr val="accent1"/>
                    </a:solidFill>
                  </a:rPr>
                  <a:t> =3.14          </a:t>
                </a:r>
                <a:r>
                  <a:rPr lang="hr-HR" dirty="0">
                    <a:solidFill>
                      <a:schemeClr val="accent1"/>
                    </a:solidFill>
                    <a:latin typeface="Times New Roman" panose="02020603050405020304" pitchFamily="18" charset="0"/>
                    <a:cs typeface="Times New Roman" panose="02020603050405020304" pitchFamily="18" charset="0"/>
                  </a:rPr>
                  <a:t>1</a:t>
                </a:r>
                <a14:m>
                  <m:oMath xmlns:m="http://schemas.openxmlformats.org/officeDocument/2006/math">
                    <m:sSup>
                      <m:sSupPr>
                        <m:ctrlPr>
                          <a:rPr lang="hr-HR" i="1" smtClean="0">
                            <a:solidFill>
                              <a:schemeClr val="accent1"/>
                            </a:solidFill>
                            <a:latin typeface="Cambria Math" panose="02040503050406030204" pitchFamily="18" charset="0"/>
                          </a:rPr>
                        </m:ctrlPr>
                      </m:sSupPr>
                      <m:e>
                        <m:r>
                          <a:rPr lang="hr-HR" b="0" i="1" smtClean="0">
                            <a:solidFill>
                              <a:schemeClr val="accent1"/>
                            </a:solidFill>
                            <a:latin typeface="Cambria Math" panose="02040503050406030204" pitchFamily="18" charset="0"/>
                          </a:rPr>
                          <m:t>𝑑𝑚</m:t>
                        </m:r>
                      </m:e>
                      <m:sup>
                        <m:r>
                          <a:rPr lang="hr-HR" b="0" i="1" smtClean="0">
                            <a:solidFill>
                              <a:schemeClr val="accent1"/>
                            </a:solidFill>
                            <a:latin typeface="Cambria Math" panose="02040503050406030204" pitchFamily="18" charset="0"/>
                          </a:rPr>
                          <m:t>3</m:t>
                        </m:r>
                      </m:sup>
                    </m:sSup>
                  </m:oMath>
                </a14:m>
                <a:r>
                  <a:rPr lang="hr-HR" dirty="0">
                    <a:solidFill>
                      <a:schemeClr val="accent1"/>
                    </a:solidFill>
                  </a:rPr>
                  <a:t> = </a:t>
                </a:r>
                <a:r>
                  <a:rPr lang="hr-HR" dirty="0">
                    <a:solidFill>
                      <a:schemeClr val="accent1"/>
                    </a:solidFill>
                    <a:latin typeface="Times New Roman" panose="02020603050405020304" pitchFamily="18" charset="0"/>
                    <a:cs typeface="Times New Roman" panose="02020603050405020304" pitchFamily="18" charset="0"/>
                  </a:rPr>
                  <a:t>1</a:t>
                </a:r>
                <a:r>
                  <a:rPr lang="hr-HR" dirty="0">
                    <a:solidFill>
                      <a:schemeClr val="accent1"/>
                    </a:solidFill>
                  </a:rPr>
                  <a:t>L</a:t>
                </a:r>
              </a:p>
              <a:p>
                <a:pPr marL="0" indent="0">
                  <a:buNone/>
                </a:pPr>
                <a:r>
                  <a:rPr lang="hr-HR" dirty="0"/>
                  <a:t>V= </a:t>
                </a:r>
                <a14:m>
                  <m:oMath xmlns:m="http://schemas.openxmlformats.org/officeDocument/2006/math">
                    <m:sSup>
                      <m:sSupPr>
                        <m:ctrlPr>
                          <a:rPr lang="hr-HR" i="1" smtClean="0">
                            <a:latin typeface="Cambria Math" panose="02040503050406030204" pitchFamily="18" charset="0"/>
                          </a:rPr>
                        </m:ctrlPr>
                      </m:sSupPr>
                      <m:e>
                        <m:r>
                          <a:rPr lang="hr-HR" b="0" i="1" smtClean="0">
                            <a:latin typeface="Cambria Math" panose="02040503050406030204" pitchFamily="18" charset="0"/>
                          </a:rPr>
                          <m:t>𝑟</m:t>
                        </m:r>
                      </m:e>
                      <m:sup>
                        <m:r>
                          <a:rPr lang="hr-HR" b="0" i="1" smtClean="0">
                            <a:latin typeface="Cambria Math" panose="02040503050406030204" pitchFamily="18" charset="0"/>
                          </a:rPr>
                          <m:t>2</m:t>
                        </m:r>
                      </m:sup>
                    </m:sSup>
                  </m:oMath>
                </a14:m>
                <a:r>
                  <a:rPr lang="hr-HR" dirty="0"/>
                  <a:t> ∙ </a:t>
                </a:r>
                <a:r>
                  <a:rPr lang="el-GR" dirty="0"/>
                  <a:t>π</a:t>
                </a:r>
                <a:r>
                  <a:rPr lang="hr-HR" dirty="0"/>
                  <a:t> ∙ h  </a:t>
                </a:r>
              </a:p>
              <a:p>
                <a:pPr marL="0" indent="0">
                  <a:buNone/>
                </a:pPr>
                <a:r>
                  <a:rPr lang="hr-HR" dirty="0"/>
                  <a:t>V= </a:t>
                </a:r>
                <a14:m>
                  <m:oMath xmlns:m="http://schemas.openxmlformats.org/officeDocument/2006/math">
                    <m:sSup>
                      <m:sSupPr>
                        <m:ctrlPr>
                          <a:rPr lang="hr-HR" i="1" smtClean="0">
                            <a:latin typeface="Cambria Math" panose="02040503050406030204" pitchFamily="18" charset="0"/>
                          </a:rPr>
                        </m:ctrlPr>
                      </m:sSupPr>
                      <m:e>
                        <m:r>
                          <a:rPr lang="hr-HR" b="0" i="1" smtClean="0">
                            <a:latin typeface="Cambria Math" panose="02040503050406030204" pitchFamily="18" charset="0"/>
                          </a:rPr>
                          <m:t>3</m:t>
                        </m:r>
                      </m:e>
                      <m:sup>
                        <m:r>
                          <a:rPr lang="hr-HR" b="0" i="1" smtClean="0">
                            <a:latin typeface="Cambria Math" panose="02040503050406030204" pitchFamily="18" charset="0"/>
                          </a:rPr>
                          <m:t>2</m:t>
                        </m:r>
                      </m:sup>
                    </m:sSup>
                    <m:r>
                      <a:rPr lang="hr-HR" b="0" i="1" smtClean="0">
                        <a:latin typeface="Cambria Math" panose="02040503050406030204" pitchFamily="18" charset="0"/>
                      </a:rPr>
                      <m:t> </m:t>
                    </m:r>
                  </m:oMath>
                </a14:m>
                <a:r>
                  <a:rPr lang="hr-HR" dirty="0"/>
                  <a:t>dm ∙ 3.14</a:t>
                </a:r>
                <a:r>
                  <a:rPr lang="el-GR" dirty="0"/>
                  <a:t> </a:t>
                </a:r>
                <a:r>
                  <a:rPr lang="hr-HR" dirty="0"/>
                  <a:t>∙ 8 dm = 9</a:t>
                </a:r>
                <a14:m>
                  <m:oMath xmlns:m="http://schemas.openxmlformats.org/officeDocument/2006/math">
                    <m:sSup>
                      <m:sSupPr>
                        <m:ctrlPr>
                          <a:rPr lang="hr-HR" i="1" smtClean="0">
                            <a:latin typeface="Cambria Math" panose="02040503050406030204" pitchFamily="18" charset="0"/>
                          </a:rPr>
                        </m:ctrlPr>
                      </m:sSupPr>
                      <m:e>
                        <m:r>
                          <a:rPr lang="hr-HR" b="0" i="1" smtClean="0">
                            <a:latin typeface="Cambria Math" panose="02040503050406030204" pitchFamily="18" charset="0"/>
                          </a:rPr>
                          <m:t>𝑑𝑚</m:t>
                        </m:r>
                      </m:e>
                      <m:sup>
                        <m:r>
                          <a:rPr lang="hr-HR" b="0" i="1" smtClean="0">
                            <a:latin typeface="Cambria Math" panose="02040503050406030204" pitchFamily="18" charset="0"/>
                          </a:rPr>
                          <m:t>2</m:t>
                        </m:r>
                      </m:sup>
                    </m:sSup>
                  </m:oMath>
                </a14:m>
                <a:r>
                  <a:rPr lang="hr-HR" dirty="0"/>
                  <a:t> ∙ 3.14 ∙ 8 dm =28.26 </a:t>
                </a:r>
                <a14:m>
                  <m:oMath xmlns:m="http://schemas.openxmlformats.org/officeDocument/2006/math">
                    <m:sSup>
                      <m:sSupPr>
                        <m:ctrlPr>
                          <a:rPr lang="hr-HR" i="1" smtClean="0">
                            <a:latin typeface="Cambria Math" panose="02040503050406030204" pitchFamily="18" charset="0"/>
                          </a:rPr>
                        </m:ctrlPr>
                      </m:sSupPr>
                      <m:e>
                        <m:r>
                          <a:rPr lang="hr-HR" b="0" i="1" smtClean="0">
                            <a:latin typeface="Cambria Math" panose="02040503050406030204" pitchFamily="18" charset="0"/>
                          </a:rPr>
                          <m:t>𝑑𝑚</m:t>
                        </m:r>
                      </m:e>
                      <m:sup>
                        <m:r>
                          <a:rPr lang="hr-HR" b="0" i="1" smtClean="0">
                            <a:latin typeface="Cambria Math" panose="02040503050406030204" pitchFamily="18" charset="0"/>
                          </a:rPr>
                          <m:t>2</m:t>
                        </m:r>
                      </m:sup>
                    </m:sSup>
                  </m:oMath>
                </a14:m>
                <a:r>
                  <a:rPr lang="hr-HR" dirty="0"/>
                  <a:t> ∙8 dm = 226.08 </a:t>
                </a:r>
                <a14:m>
                  <m:oMath xmlns:m="http://schemas.openxmlformats.org/officeDocument/2006/math">
                    <m:sSup>
                      <m:sSupPr>
                        <m:ctrlPr>
                          <a:rPr lang="hr-HR" i="1" smtClean="0">
                            <a:latin typeface="Cambria Math" panose="02040503050406030204" pitchFamily="18" charset="0"/>
                          </a:rPr>
                        </m:ctrlPr>
                      </m:sSupPr>
                      <m:e>
                        <m:r>
                          <a:rPr lang="hr-HR" b="0" i="1" smtClean="0">
                            <a:latin typeface="Cambria Math" panose="02040503050406030204" pitchFamily="18" charset="0"/>
                          </a:rPr>
                          <m:t>𝑑𝑚</m:t>
                        </m:r>
                      </m:e>
                      <m:sup>
                        <m:r>
                          <a:rPr lang="hr-HR" b="0" i="1" smtClean="0">
                            <a:latin typeface="Cambria Math" panose="02040503050406030204" pitchFamily="18" charset="0"/>
                          </a:rPr>
                          <m:t>3</m:t>
                        </m:r>
                      </m:sup>
                    </m:sSup>
                  </m:oMath>
                </a14:m>
                <a:endParaRPr lang="hr-HR" dirty="0"/>
              </a:p>
              <a:p>
                <a:pPr marL="0" indent="0">
                  <a:buNone/>
                </a:pPr>
                <a:r>
                  <a:rPr lang="hr-HR" dirty="0"/>
                  <a:t>V≈ 226 L </a:t>
                </a:r>
              </a:p>
              <a:p>
                <a:pPr marL="0" indent="0">
                  <a:buNone/>
                </a:pPr>
                <a:endParaRPr lang="hr-HR" dirty="0"/>
              </a:p>
              <a:p>
                <a:pPr marL="0" indent="0">
                  <a:buNone/>
                </a:pPr>
                <a:endParaRPr lang="hr-HR" u="sng" dirty="0"/>
              </a:p>
            </p:txBody>
          </p:sp>
        </mc:Choice>
        <mc:Fallback>
          <p:sp>
            <p:nvSpPr>
              <p:cNvPr id="3" name="Rezervirano mjesto sadržaja 2">
                <a:extLst>
                  <a:ext uri="{FF2B5EF4-FFF2-40B4-BE49-F238E27FC236}">
                    <a16:creationId xmlns:a16="http://schemas.microsoft.com/office/drawing/2014/main" id="{68F6BCF3-2B02-472A-BEC4-88512AFB6BE0}"/>
                  </a:ext>
                </a:extLst>
              </p:cNvPr>
              <p:cNvSpPr>
                <a:spLocks noGrp="1" noRot="1" noChangeAspect="1" noMove="1" noResize="1" noEditPoints="1" noAdjustHandles="1" noChangeArrowheads="1" noChangeShapeType="1" noTextEdit="1"/>
              </p:cNvSpPr>
              <p:nvPr>
                <p:ph idx="1"/>
              </p:nvPr>
            </p:nvSpPr>
            <p:spPr>
              <a:xfrm>
                <a:off x="1451579" y="2015732"/>
                <a:ext cx="52818013" cy="11878294"/>
              </a:xfrm>
              <a:blipFill>
                <a:blip r:embed="rId2"/>
                <a:stretch>
                  <a:fillRect l="-115" t="-51"/>
                </a:stretch>
              </a:blipFill>
            </p:spPr>
            <p:txBody>
              <a:bodyPr/>
              <a:lstStyle/>
              <a:p>
                <a:r>
                  <a:rPr lang="hr-HR">
                    <a:noFill/>
                  </a:rPr>
                  <a:t> </a:t>
                </a:r>
              </a:p>
            </p:txBody>
          </p:sp>
        </mc:Fallback>
      </mc:AlternateContent>
      <p:sp>
        <p:nvSpPr>
          <p:cNvPr id="4" name="AutoShape 2">
            <a:extLst>
              <a:ext uri="{FF2B5EF4-FFF2-40B4-BE49-F238E27FC236}">
                <a16:creationId xmlns:a16="http://schemas.microsoft.com/office/drawing/2014/main" id="{BF528C44-ABD5-4D9B-85DC-95FED4524E57}"/>
              </a:ext>
            </a:extLst>
          </p:cNvPr>
          <p:cNvSpPr>
            <a:spLocks noChangeAspect="1" noChangeArrowheads="1"/>
          </p:cNvSpPr>
          <p:nvPr/>
        </p:nvSpPr>
        <p:spPr bwMode="auto">
          <a:xfrm>
            <a:off x="5943600" y="3276600"/>
            <a:ext cx="1676400" cy="167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sp>
        <p:nvSpPr>
          <p:cNvPr id="5" name="AutoShape 4">
            <a:extLst>
              <a:ext uri="{FF2B5EF4-FFF2-40B4-BE49-F238E27FC236}">
                <a16:creationId xmlns:a16="http://schemas.microsoft.com/office/drawing/2014/main" id="{D07E2A7D-67CF-403E-B4AA-70E3DE79B4B4}"/>
              </a:ext>
            </a:extLst>
          </p:cNvPr>
          <p:cNvSpPr>
            <a:spLocks noChangeAspect="1" noChangeArrowheads="1"/>
          </p:cNvSpPr>
          <p:nvPr/>
        </p:nvSpPr>
        <p:spPr bwMode="auto">
          <a:xfrm>
            <a:off x="9677347" y="741655"/>
            <a:ext cx="330134" cy="33013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pic>
        <p:nvPicPr>
          <p:cNvPr id="10250" name="Picture 10">
            <a:extLst>
              <a:ext uri="{FF2B5EF4-FFF2-40B4-BE49-F238E27FC236}">
                <a16:creationId xmlns:a16="http://schemas.microsoft.com/office/drawing/2014/main" id="{B80BDE4F-9371-4B5D-8CB2-22B2BE00C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2022" y="1916618"/>
            <a:ext cx="3343275"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577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D22BC31-D6FC-4438-8E0A-6D797DC05736}"/>
              </a:ext>
            </a:extLst>
          </p:cNvPr>
          <p:cNvSpPr>
            <a:spLocks noGrp="1"/>
          </p:cNvSpPr>
          <p:nvPr>
            <p:ph type="title"/>
          </p:nvPr>
        </p:nvSpPr>
        <p:spPr/>
        <p:txBody>
          <a:bodyPr/>
          <a:lstStyle/>
          <a:p>
            <a:r>
              <a:rPr lang="hr-HR" dirty="0"/>
              <a:t>Zadatak </a:t>
            </a:r>
            <a:br>
              <a:rPr lang="hr-HR" dirty="0"/>
            </a:br>
            <a:endParaRPr lang="hr-HR" dirty="0"/>
          </a:p>
        </p:txBody>
      </p:sp>
      <p:sp>
        <p:nvSpPr>
          <p:cNvPr id="3" name="Rezervirano mjesto sadržaja 2">
            <a:extLst>
              <a:ext uri="{FF2B5EF4-FFF2-40B4-BE49-F238E27FC236}">
                <a16:creationId xmlns:a16="http://schemas.microsoft.com/office/drawing/2014/main" id="{8550FAF8-DFAC-44D9-8FF4-908FF9656839}"/>
              </a:ext>
            </a:extLst>
          </p:cNvPr>
          <p:cNvSpPr>
            <a:spLocks noGrp="1"/>
          </p:cNvSpPr>
          <p:nvPr>
            <p:ph idx="1"/>
          </p:nvPr>
        </p:nvSpPr>
        <p:spPr>
          <a:xfrm>
            <a:off x="808383" y="1989532"/>
            <a:ext cx="6925481" cy="2558254"/>
          </a:xfrm>
        </p:spPr>
        <p:txBody>
          <a:bodyPr/>
          <a:lstStyle/>
          <a:p>
            <a:r>
              <a:rPr lang="hr-HR" dirty="0"/>
              <a:t>Izračunaj obujam čaše u obliku valjka polumjera baze 3 cm i duljine visine 10 cm.</a:t>
            </a:r>
          </a:p>
        </p:txBody>
      </p:sp>
      <p:pic>
        <p:nvPicPr>
          <p:cNvPr id="11266" name="Picture 2" descr="Slikovni rezultat za čaša">
            <a:extLst>
              <a:ext uri="{FF2B5EF4-FFF2-40B4-BE49-F238E27FC236}">
                <a16:creationId xmlns:a16="http://schemas.microsoft.com/office/drawing/2014/main" id="{B24CFBC3-0C97-4666-8F75-F4BE773D61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6348" y="1989532"/>
            <a:ext cx="3395097" cy="3395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938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93BD210-8835-4EB6-8A00-1DD75EA7EA44}"/>
              </a:ext>
            </a:extLst>
          </p:cNvPr>
          <p:cNvSpPr>
            <a:spLocks noGrp="1"/>
          </p:cNvSpPr>
          <p:nvPr>
            <p:ph type="title"/>
          </p:nvPr>
        </p:nvSpPr>
        <p:spPr>
          <a:xfrm>
            <a:off x="1451579" y="99459"/>
            <a:ext cx="9603275" cy="1049235"/>
          </a:xfrm>
        </p:spPr>
        <p:txBody>
          <a:bodyPr>
            <a:normAutofit/>
          </a:bodyPr>
          <a:lstStyle/>
          <a:p>
            <a:r>
              <a:rPr lang="hr-HR" sz="1600" dirty="0"/>
              <a:t>Plan </a:t>
            </a:r>
            <a:r>
              <a:rPr lang="hr-HR" sz="1600" dirty="0" err="1"/>
              <a:t>pločE</a:t>
            </a:r>
            <a:r>
              <a:rPr lang="hr-HR" sz="1600" dirty="0"/>
              <a:t> </a:t>
            </a:r>
          </a:p>
        </p:txBody>
      </p:sp>
      <p:sp>
        <p:nvSpPr>
          <p:cNvPr id="3" name="Rezervirano mjesto sadržaja 2">
            <a:extLst>
              <a:ext uri="{FF2B5EF4-FFF2-40B4-BE49-F238E27FC236}">
                <a16:creationId xmlns:a16="http://schemas.microsoft.com/office/drawing/2014/main" id="{2FBDC8DF-0CE0-4971-A52A-980CDD3E6C04}"/>
              </a:ext>
            </a:extLst>
          </p:cNvPr>
          <p:cNvSpPr>
            <a:spLocks noGrp="1"/>
          </p:cNvSpPr>
          <p:nvPr>
            <p:ph idx="1"/>
          </p:nvPr>
        </p:nvSpPr>
        <p:spPr>
          <a:xfrm>
            <a:off x="998806" y="492369"/>
            <a:ext cx="10056049" cy="4973977"/>
          </a:xfrm>
        </p:spPr>
        <p:txBody>
          <a:bodyPr/>
          <a:lstStyle/>
          <a:p>
            <a:pPr marL="0" indent="0">
              <a:buNone/>
            </a:pPr>
            <a:r>
              <a:rPr lang="hr-HR" dirty="0"/>
              <a:t>                                                          </a:t>
            </a:r>
            <a:r>
              <a:rPr lang="hr-HR" b="1" dirty="0"/>
              <a:t>Valjak</a:t>
            </a:r>
          </a:p>
          <a:p>
            <a:r>
              <a:rPr lang="hr-HR" b="1" dirty="0">
                <a:hlinkClick r:id="rId2"/>
              </a:rPr>
              <a:t>Valjak</a:t>
            </a:r>
            <a:r>
              <a:rPr lang="hr-HR" b="1" dirty="0"/>
              <a:t> je oblo </a:t>
            </a:r>
            <a:r>
              <a:rPr lang="hr-HR" b="1" dirty="0">
                <a:hlinkClick r:id="rId3"/>
              </a:rPr>
              <a:t>geometrijsko tijelo</a:t>
            </a:r>
            <a:r>
              <a:rPr lang="hr-HR" b="1" dirty="0"/>
              <a:t> omeđeno s dvama sukladnim krugovima koje nazivamo bazama valjka i zakrivljenom plohom koju nazivamo plaštem valjka.</a:t>
            </a:r>
          </a:p>
          <a:p>
            <a:pPr marL="0" indent="0">
              <a:buNone/>
            </a:pPr>
            <a:r>
              <a:rPr lang="hr-HR" b="1" dirty="0"/>
              <a:t> OPLOŠJE                                                                                 VOLUMEN</a:t>
            </a:r>
            <a:endParaRPr lang="hr-HR" dirty="0"/>
          </a:p>
        </p:txBody>
      </p:sp>
      <p:pic>
        <p:nvPicPr>
          <p:cNvPr id="4" name="Picture 2">
            <a:extLst>
              <a:ext uri="{FF2B5EF4-FFF2-40B4-BE49-F238E27FC236}">
                <a16:creationId xmlns:a16="http://schemas.microsoft.com/office/drawing/2014/main" id="{CE481D7B-4C12-46F8-9211-0E8C1C1860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9471" y="2443959"/>
            <a:ext cx="3805842" cy="34152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5" name="Pravokutnik 4">
                <a:extLst>
                  <a:ext uri="{FF2B5EF4-FFF2-40B4-BE49-F238E27FC236}">
                    <a16:creationId xmlns:a16="http://schemas.microsoft.com/office/drawing/2014/main" id="{77349B47-261C-4BB8-B136-A63A4FE88E5B}"/>
                  </a:ext>
                </a:extLst>
              </p:cNvPr>
              <p:cNvSpPr/>
              <p:nvPr/>
            </p:nvSpPr>
            <p:spPr>
              <a:xfrm>
                <a:off x="1137145" y="2512814"/>
                <a:ext cx="2167581" cy="369332"/>
              </a:xfrm>
              <a:prstGeom prst="rect">
                <a:avLst/>
              </a:prstGeom>
            </p:spPr>
            <p:txBody>
              <a:bodyPr wrap="none">
                <a:spAutoFit/>
              </a:bodyPr>
              <a:lstStyle/>
              <a:p>
                <a:r>
                  <a:rPr lang="hr-HR" dirty="0">
                    <a:solidFill>
                      <a:schemeClr val="accent1"/>
                    </a:solidFill>
                  </a:rPr>
                  <a:t>O= 2 ∙ r ∙ </a:t>
                </a:r>
                <a14:m>
                  <m:oMath xmlns:m="http://schemas.openxmlformats.org/officeDocument/2006/math">
                    <m:r>
                      <m:rPr>
                        <m:sty m:val="p"/>
                      </m:rPr>
                      <a:rPr lang="el-GR" i="1">
                        <a:solidFill>
                          <a:schemeClr val="accent1"/>
                        </a:solidFill>
                        <a:latin typeface="Cambria Math" panose="02040503050406030204" pitchFamily="18" charset="0"/>
                      </a:rPr>
                      <m:t>π</m:t>
                    </m:r>
                  </m:oMath>
                </a14:m>
                <a:r>
                  <a:rPr lang="hr-HR" dirty="0">
                    <a:solidFill>
                      <a:schemeClr val="accent1"/>
                    </a:solidFill>
                  </a:rPr>
                  <a:t> ∙( r + h) </a:t>
                </a:r>
              </a:p>
            </p:txBody>
          </p:sp>
        </mc:Choice>
        <mc:Fallback>
          <p:sp>
            <p:nvSpPr>
              <p:cNvPr id="5" name="Pravokutnik 4">
                <a:extLst>
                  <a:ext uri="{FF2B5EF4-FFF2-40B4-BE49-F238E27FC236}">
                    <a16:creationId xmlns:a16="http://schemas.microsoft.com/office/drawing/2014/main" id="{77349B47-261C-4BB8-B136-A63A4FE88E5B}"/>
                  </a:ext>
                </a:extLst>
              </p:cNvPr>
              <p:cNvSpPr>
                <a:spLocks noRot="1" noChangeAspect="1" noMove="1" noResize="1" noEditPoints="1" noAdjustHandles="1" noChangeArrowheads="1" noChangeShapeType="1" noTextEdit="1"/>
              </p:cNvSpPr>
              <p:nvPr/>
            </p:nvSpPr>
            <p:spPr>
              <a:xfrm>
                <a:off x="1137145" y="2512814"/>
                <a:ext cx="2167581" cy="369332"/>
              </a:xfrm>
              <a:prstGeom prst="rect">
                <a:avLst/>
              </a:prstGeom>
              <a:blipFill>
                <a:blip r:embed="rId5"/>
                <a:stretch>
                  <a:fillRect l="-2535" t="-8197" r="-1408" b="-24590"/>
                </a:stretch>
              </a:blipFill>
            </p:spPr>
            <p:txBody>
              <a:bodyPr/>
              <a:lstStyle/>
              <a:p>
                <a:r>
                  <a:rPr lang="hr-HR">
                    <a:noFill/>
                  </a:rPr>
                  <a:t> </a:t>
                </a:r>
              </a:p>
            </p:txBody>
          </p:sp>
        </mc:Fallback>
      </mc:AlternateContent>
      <mc:AlternateContent xmlns:mc="http://schemas.openxmlformats.org/markup-compatibility/2006">
        <mc:Choice xmlns:a14="http://schemas.microsoft.com/office/drawing/2010/main" Requires="a14">
          <p:sp>
            <p:nvSpPr>
              <p:cNvPr id="6" name="Pravokutnik 5">
                <a:extLst>
                  <a:ext uri="{FF2B5EF4-FFF2-40B4-BE49-F238E27FC236}">
                    <a16:creationId xmlns:a16="http://schemas.microsoft.com/office/drawing/2014/main" id="{6CB44566-5FBE-458D-B5A3-D32168CEBE21}"/>
                  </a:ext>
                </a:extLst>
              </p:cNvPr>
              <p:cNvSpPr/>
              <p:nvPr/>
            </p:nvSpPr>
            <p:spPr>
              <a:xfrm>
                <a:off x="8112369" y="3223860"/>
                <a:ext cx="6096000" cy="646331"/>
              </a:xfrm>
              <a:prstGeom prst="rect">
                <a:avLst/>
              </a:prstGeom>
            </p:spPr>
            <p:txBody>
              <a:bodyPr>
                <a:spAutoFit/>
              </a:bodyPr>
              <a:lstStyle/>
              <a:p>
                <a:r>
                  <a:rPr lang="hr-HR" sz="1050" dirty="0">
                    <a:solidFill>
                      <a:srgbClr val="FF0000"/>
                    </a:solidFill>
                  </a:rPr>
                  <a:t> </a:t>
                </a:r>
                <a:r>
                  <a:rPr lang="hr-HR" dirty="0">
                    <a:solidFill>
                      <a:srgbClr val="FF0000"/>
                    </a:solidFill>
                  </a:rPr>
                  <a:t>V=</a:t>
                </a:r>
                <a14:m>
                  <m:oMath xmlns:m="http://schemas.openxmlformats.org/officeDocument/2006/math">
                    <m:sSup>
                      <m:sSupPr>
                        <m:ctrlPr>
                          <a:rPr lang="hr-HR" i="1">
                            <a:solidFill>
                              <a:srgbClr val="FF0000"/>
                            </a:solidFill>
                            <a:latin typeface="Cambria Math" panose="02040503050406030204" pitchFamily="18" charset="0"/>
                          </a:rPr>
                        </m:ctrlPr>
                      </m:sSupPr>
                      <m:e>
                        <m:r>
                          <a:rPr lang="hr-HR" i="1">
                            <a:solidFill>
                              <a:srgbClr val="FF0000"/>
                            </a:solidFill>
                            <a:latin typeface="Cambria Math" panose="02040503050406030204" pitchFamily="18" charset="0"/>
                          </a:rPr>
                          <m:t>𝑟</m:t>
                        </m:r>
                      </m:e>
                      <m:sup>
                        <m:r>
                          <a:rPr lang="hr-HR" i="1">
                            <a:solidFill>
                              <a:srgbClr val="FF0000"/>
                            </a:solidFill>
                            <a:latin typeface="Cambria Math" panose="02040503050406030204" pitchFamily="18" charset="0"/>
                          </a:rPr>
                          <m:t>2</m:t>
                        </m:r>
                      </m:sup>
                    </m:sSup>
                  </m:oMath>
                </a14:m>
                <a:r>
                  <a:rPr lang="hr-HR" dirty="0">
                    <a:solidFill>
                      <a:srgbClr val="FF0000"/>
                    </a:solidFill>
                  </a:rPr>
                  <a:t> ∙ </a:t>
                </a:r>
                <a:r>
                  <a:rPr lang="el-GR" dirty="0">
                    <a:solidFill>
                      <a:srgbClr val="FF0000"/>
                    </a:solidFill>
                  </a:rPr>
                  <a:t>π</a:t>
                </a:r>
                <a:r>
                  <a:rPr lang="hr-HR" dirty="0">
                    <a:solidFill>
                      <a:srgbClr val="FF0000"/>
                    </a:solidFill>
                  </a:rPr>
                  <a:t> ∙h</a:t>
                </a:r>
                <a:br>
                  <a:rPr lang="hr-HR" dirty="0"/>
                </a:br>
                <a:endParaRPr lang="hr-HR" dirty="0"/>
              </a:p>
            </p:txBody>
          </p:sp>
        </mc:Choice>
        <mc:Fallback>
          <p:sp>
            <p:nvSpPr>
              <p:cNvPr id="6" name="Pravokutnik 5">
                <a:extLst>
                  <a:ext uri="{FF2B5EF4-FFF2-40B4-BE49-F238E27FC236}">
                    <a16:creationId xmlns:a16="http://schemas.microsoft.com/office/drawing/2014/main" id="{6CB44566-5FBE-458D-B5A3-D32168CEBE21}"/>
                  </a:ext>
                </a:extLst>
              </p:cNvPr>
              <p:cNvSpPr>
                <a:spLocks noRot="1" noChangeAspect="1" noMove="1" noResize="1" noEditPoints="1" noAdjustHandles="1" noChangeArrowheads="1" noChangeShapeType="1" noTextEdit="1"/>
              </p:cNvSpPr>
              <p:nvPr/>
            </p:nvSpPr>
            <p:spPr>
              <a:xfrm>
                <a:off x="8112369" y="3223860"/>
                <a:ext cx="6096000" cy="646331"/>
              </a:xfrm>
              <a:prstGeom prst="rect">
                <a:avLst/>
              </a:prstGeom>
              <a:blipFill>
                <a:blip r:embed="rId6"/>
                <a:stretch>
                  <a:fillRect l="-300" t="-5660"/>
                </a:stretch>
              </a:blipFill>
            </p:spPr>
            <p:txBody>
              <a:bodyPr/>
              <a:lstStyle/>
              <a:p>
                <a:r>
                  <a:rPr lang="hr-HR">
                    <a:noFill/>
                  </a:rPr>
                  <a:t> </a:t>
                </a:r>
              </a:p>
            </p:txBody>
          </p:sp>
        </mc:Fallback>
      </mc:AlternateContent>
      <p:pic>
        <p:nvPicPr>
          <p:cNvPr id="7" name="Picture 2">
            <a:extLst>
              <a:ext uri="{FF2B5EF4-FFF2-40B4-BE49-F238E27FC236}">
                <a16:creationId xmlns:a16="http://schemas.microsoft.com/office/drawing/2014/main" id="{B48F5D37-AA53-4D4D-BD30-60108F10CF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8269" y="2458902"/>
            <a:ext cx="1609120" cy="2557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500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B6772D8-84E0-4602-A08B-F9D8FBC7D1D1}"/>
              </a:ext>
            </a:extLst>
          </p:cNvPr>
          <p:cNvSpPr>
            <a:spLocks noGrp="1"/>
          </p:cNvSpPr>
          <p:nvPr>
            <p:ph type="title"/>
          </p:nvPr>
        </p:nvSpPr>
        <p:spPr/>
        <p:txBody>
          <a:bodyPr/>
          <a:lstStyle/>
          <a:p>
            <a:r>
              <a:rPr lang="hr-HR" dirty="0"/>
              <a:t>STOŽAC</a:t>
            </a:r>
            <a:br>
              <a:rPr lang="hr-HR" dirty="0"/>
            </a:br>
            <a:endParaRPr lang="hr-HR" dirty="0"/>
          </a:p>
        </p:txBody>
      </p:sp>
      <p:sp>
        <p:nvSpPr>
          <p:cNvPr id="6" name="Rezervirano mjesto sadržaja 5">
            <a:extLst>
              <a:ext uri="{FF2B5EF4-FFF2-40B4-BE49-F238E27FC236}">
                <a16:creationId xmlns:a16="http://schemas.microsoft.com/office/drawing/2014/main" id="{CA9A62E0-5789-4326-80D3-9954038E5ACC}"/>
              </a:ext>
            </a:extLst>
          </p:cNvPr>
          <p:cNvSpPr>
            <a:spLocks noGrp="1"/>
          </p:cNvSpPr>
          <p:nvPr>
            <p:ph idx="1"/>
          </p:nvPr>
        </p:nvSpPr>
        <p:spPr/>
        <p:txBody>
          <a:bodyPr/>
          <a:lstStyle/>
          <a:p>
            <a:endParaRPr lang="hr-HR"/>
          </a:p>
        </p:txBody>
      </p:sp>
    </p:spTree>
    <p:extLst>
      <p:ext uri="{BB962C8B-B14F-4D97-AF65-F5344CB8AC3E}">
        <p14:creationId xmlns:p14="http://schemas.microsoft.com/office/powerpoint/2010/main" val="1057957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1B74A3A-323E-4341-B2CF-596A2B1A1CE8}"/>
              </a:ext>
            </a:extLst>
          </p:cNvPr>
          <p:cNvSpPr>
            <a:spLocks noGrp="1"/>
          </p:cNvSpPr>
          <p:nvPr>
            <p:ph type="title"/>
          </p:nvPr>
        </p:nvSpPr>
        <p:spPr/>
        <p:txBody>
          <a:bodyPr/>
          <a:lstStyle/>
          <a:p>
            <a:endParaRPr lang="hr-HR"/>
          </a:p>
        </p:txBody>
      </p:sp>
      <p:sp>
        <p:nvSpPr>
          <p:cNvPr id="5" name="Rezervirano mjesto sadržaja 4">
            <a:extLst>
              <a:ext uri="{FF2B5EF4-FFF2-40B4-BE49-F238E27FC236}">
                <a16:creationId xmlns:a16="http://schemas.microsoft.com/office/drawing/2014/main" id="{55CCC90C-9B09-4508-93FB-6D9F82DB77B7}"/>
              </a:ext>
            </a:extLst>
          </p:cNvPr>
          <p:cNvSpPr>
            <a:spLocks noGrp="1"/>
          </p:cNvSpPr>
          <p:nvPr>
            <p:ph idx="1"/>
          </p:nvPr>
        </p:nvSpPr>
        <p:spPr>
          <a:xfrm>
            <a:off x="917007" y="695550"/>
            <a:ext cx="9603275" cy="3450613"/>
          </a:xfrm>
        </p:spPr>
        <p:txBody>
          <a:bodyPr/>
          <a:lstStyle/>
          <a:p>
            <a:r>
              <a:rPr lang="hr-HR" dirty="0"/>
              <a:t>Ivan s majkom priprema proslavu svog rođendana i želi da njegovi prijatelji kući ponesu šeširić od šarenog papira. Odlučio je da neće kupiti gotove šeširiće nego će ih napraviti sam. Kakva su oblika šeširići koje je htio napraviti? Možete li i sami napraviti takav šeširić?</a:t>
            </a:r>
            <a:br>
              <a:rPr lang="hr-HR" dirty="0"/>
            </a:br>
            <a:endParaRPr lang="hr-HR" dirty="0"/>
          </a:p>
        </p:txBody>
      </p:sp>
      <p:pic>
        <p:nvPicPr>
          <p:cNvPr id="6" name="Rezervirano mjesto sadržaja 4" descr="Slika na kojoj se prikazuje kišobran&#10;&#10;Opis je automatski generiran">
            <a:extLst>
              <a:ext uri="{FF2B5EF4-FFF2-40B4-BE49-F238E27FC236}">
                <a16:creationId xmlns:a16="http://schemas.microsoft.com/office/drawing/2014/main" id="{D670C42B-3913-4A19-B962-9F3A349BFE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8469" y="2015150"/>
            <a:ext cx="3835062" cy="3586396"/>
          </a:xfrm>
          <a:prstGeom prst="rect">
            <a:avLst/>
          </a:prstGeom>
        </p:spPr>
      </p:pic>
    </p:spTree>
    <p:extLst>
      <p:ext uri="{BB962C8B-B14F-4D97-AF65-F5344CB8AC3E}">
        <p14:creationId xmlns:p14="http://schemas.microsoft.com/office/powerpoint/2010/main" val="2077101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716BC63-3643-448A-B310-915AEC80294F}"/>
              </a:ext>
            </a:extLst>
          </p:cNvPr>
          <p:cNvSpPr>
            <a:spLocks noGrp="1"/>
          </p:cNvSpPr>
          <p:nvPr>
            <p:ph type="title"/>
          </p:nvPr>
        </p:nvSpPr>
        <p:spPr/>
        <p:txBody>
          <a:bodyPr/>
          <a:lstStyle/>
          <a:p>
            <a:endParaRPr lang="hr-HR"/>
          </a:p>
        </p:txBody>
      </p:sp>
      <p:sp>
        <p:nvSpPr>
          <p:cNvPr id="3" name="Rezervirano mjesto sadržaja 2">
            <a:extLst>
              <a:ext uri="{FF2B5EF4-FFF2-40B4-BE49-F238E27FC236}">
                <a16:creationId xmlns:a16="http://schemas.microsoft.com/office/drawing/2014/main" id="{97427635-F97E-460C-937D-63F8140517E4}"/>
              </a:ext>
            </a:extLst>
          </p:cNvPr>
          <p:cNvSpPr>
            <a:spLocks noGrp="1"/>
          </p:cNvSpPr>
          <p:nvPr>
            <p:ph idx="1"/>
          </p:nvPr>
        </p:nvSpPr>
        <p:spPr>
          <a:xfrm>
            <a:off x="1294362" y="1853754"/>
            <a:ext cx="9603275" cy="3450613"/>
          </a:xfrm>
        </p:spPr>
        <p:txBody>
          <a:bodyPr/>
          <a:lstStyle/>
          <a:p>
            <a:r>
              <a:rPr lang="hr-HR" b="1" dirty="0">
                <a:hlinkClick r:id="rId2"/>
              </a:rPr>
              <a:t>Stožac</a:t>
            </a:r>
            <a:r>
              <a:rPr lang="hr-HR" b="1" dirty="0"/>
              <a:t> je oblo </a:t>
            </a:r>
            <a:r>
              <a:rPr lang="hr-HR" b="1" dirty="0">
                <a:hlinkClick r:id="rId3"/>
              </a:rPr>
              <a:t>geometrijsko tijelo</a:t>
            </a:r>
            <a:r>
              <a:rPr lang="hr-HR" b="1" dirty="0"/>
              <a:t> omeđeno jednim krugom koji nazivamo bazom ili osnovkom stošca te dijelom zakrivljene plohe koju nazivamo plaštem stošca.</a:t>
            </a:r>
            <a:endParaRPr lang="hr-HR" dirty="0"/>
          </a:p>
        </p:txBody>
      </p:sp>
      <p:sp>
        <p:nvSpPr>
          <p:cNvPr id="4" name="AutoShape 2">
            <a:extLst>
              <a:ext uri="{FF2B5EF4-FFF2-40B4-BE49-F238E27FC236}">
                <a16:creationId xmlns:a16="http://schemas.microsoft.com/office/drawing/2014/main" id="{C689A6D9-C111-45BC-A85B-815391F25EF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pic>
        <p:nvPicPr>
          <p:cNvPr id="6" name="Slika 5" descr="Slika na kojoj se prikazuje crtež, znak&#10;&#10;Opis je automatski generiran">
            <a:extLst>
              <a:ext uri="{FF2B5EF4-FFF2-40B4-BE49-F238E27FC236}">
                <a16:creationId xmlns:a16="http://schemas.microsoft.com/office/drawing/2014/main" id="{E51897BE-A407-41C0-B7D7-48E81D220C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598188"/>
            <a:ext cx="3462950" cy="3645521"/>
          </a:xfrm>
          <a:prstGeom prst="rect">
            <a:avLst/>
          </a:prstGeom>
        </p:spPr>
      </p:pic>
    </p:spTree>
    <p:extLst>
      <p:ext uri="{BB962C8B-B14F-4D97-AF65-F5344CB8AC3E}">
        <p14:creationId xmlns:p14="http://schemas.microsoft.com/office/powerpoint/2010/main" val="1862602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23577A2-C0BB-4C5C-B9F8-D0FF150B99B3}"/>
              </a:ext>
            </a:extLst>
          </p:cNvPr>
          <p:cNvSpPr>
            <a:spLocks noGrp="1"/>
          </p:cNvSpPr>
          <p:nvPr>
            <p:ph type="title"/>
          </p:nvPr>
        </p:nvSpPr>
        <p:spPr/>
        <p:txBody>
          <a:bodyPr/>
          <a:lstStyle/>
          <a:p>
            <a:endParaRPr lang="hr-HR" dirty="0"/>
          </a:p>
        </p:txBody>
      </p:sp>
      <p:sp>
        <p:nvSpPr>
          <p:cNvPr id="3" name="Rezervirano mjesto sadržaja 2">
            <a:extLst>
              <a:ext uri="{FF2B5EF4-FFF2-40B4-BE49-F238E27FC236}">
                <a16:creationId xmlns:a16="http://schemas.microsoft.com/office/drawing/2014/main" id="{54855B10-F93E-4EE4-AFE0-C7D922F08220}"/>
              </a:ext>
            </a:extLst>
          </p:cNvPr>
          <p:cNvSpPr>
            <a:spLocks noGrp="1"/>
          </p:cNvSpPr>
          <p:nvPr>
            <p:ph sz="half" idx="1"/>
          </p:nvPr>
        </p:nvSpPr>
        <p:spPr>
          <a:xfrm>
            <a:off x="1158784" y="334761"/>
            <a:ext cx="4645152" cy="3448595"/>
          </a:xfrm>
        </p:spPr>
        <p:txBody>
          <a:bodyPr/>
          <a:lstStyle/>
          <a:p>
            <a:r>
              <a:rPr lang="hr-HR" dirty="0">
                <a:hlinkClick r:id="rId2"/>
              </a:rPr>
              <a:t>Valjak</a:t>
            </a:r>
            <a:r>
              <a:rPr lang="hr-HR" dirty="0"/>
              <a:t> često susrećemo u predmetima iz svakodnevnog života kao i u arhitekturi.</a:t>
            </a:r>
          </a:p>
          <a:p>
            <a:pPr marL="0" indent="0">
              <a:buNone/>
            </a:pPr>
            <a:br>
              <a:rPr lang="hr-HR" dirty="0"/>
            </a:br>
            <a:endParaRPr lang="hr-HR" dirty="0"/>
          </a:p>
        </p:txBody>
      </p:sp>
      <p:sp>
        <p:nvSpPr>
          <p:cNvPr id="5" name="AutoShape 2">
            <a:extLst>
              <a:ext uri="{FF2B5EF4-FFF2-40B4-BE49-F238E27FC236}">
                <a16:creationId xmlns:a16="http://schemas.microsoft.com/office/drawing/2014/main" id="{05D9C9D6-71AA-4E49-A22B-A0E7EBA8979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pic>
        <p:nvPicPr>
          <p:cNvPr id="10" name="Rezervirano mjesto sadržaja 9">
            <a:extLst>
              <a:ext uri="{FF2B5EF4-FFF2-40B4-BE49-F238E27FC236}">
                <a16:creationId xmlns:a16="http://schemas.microsoft.com/office/drawing/2014/main" id="{F2323B92-0027-45D8-92D4-645103B7E27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7641116" y="681934"/>
            <a:ext cx="3548165" cy="2364519"/>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8">
            <a:extLst>
              <a:ext uri="{FF2B5EF4-FFF2-40B4-BE49-F238E27FC236}">
                <a16:creationId xmlns:a16="http://schemas.microsoft.com/office/drawing/2014/main" id="{8796C620-BA7C-43D8-B862-440509A12BB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pic>
        <p:nvPicPr>
          <p:cNvPr id="12" name="Slika 11">
            <a:extLst>
              <a:ext uri="{FF2B5EF4-FFF2-40B4-BE49-F238E27FC236}">
                <a16:creationId xmlns:a16="http://schemas.microsoft.com/office/drawing/2014/main" id="{94B8F77A-2EE9-4B3E-9D9C-34BE13E433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17" y="2059058"/>
            <a:ext cx="4193841" cy="2807908"/>
          </a:xfrm>
          <a:prstGeom prst="rect">
            <a:avLst/>
          </a:prstGeom>
        </p:spPr>
      </p:pic>
      <p:pic>
        <p:nvPicPr>
          <p:cNvPr id="14" name="Slika 13" descr="Slika na kojoj se prikazuje zgrada, na otvorenom, cigla, sat&#10;&#10;Opis je automatski generiran">
            <a:extLst>
              <a:ext uri="{FF2B5EF4-FFF2-40B4-BE49-F238E27FC236}">
                <a16:creationId xmlns:a16="http://schemas.microsoft.com/office/drawing/2014/main" id="{A9243DDF-BA6B-4671-B0C3-8086D082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7869" y="1987148"/>
            <a:ext cx="2371798" cy="3448594"/>
          </a:xfrm>
          <a:prstGeom prst="rect">
            <a:avLst/>
          </a:prstGeom>
        </p:spPr>
      </p:pic>
      <p:pic>
        <p:nvPicPr>
          <p:cNvPr id="16" name="Slika 15" descr="Slika na kojoj se prikazuje prozor, cvijet, vaza, na zatvorenom&#10;&#10;Opis je automatski generiran">
            <a:extLst>
              <a:ext uri="{FF2B5EF4-FFF2-40B4-BE49-F238E27FC236}">
                <a16:creationId xmlns:a16="http://schemas.microsoft.com/office/drawing/2014/main" id="{D59F05F6-5AEC-4EC8-A0F7-591A60ACB2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8525" y="3342106"/>
            <a:ext cx="3929974" cy="2618959"/>
          </a:xfrm>
          <a:prstGeom prst="rect">
            <a:avLst/>
          </a:prstGeom>
        </p:spPr>
      </p:pic>
    </p:spTree>
    <p:extLst>
      <p:ext uri="{BB962C8B-B14F-4D97-AF65-F5344CB8AC3E}">
        <p14:creationId xmlns:p14="http://schemas.microsoft.com/office/powerpoint/2010/main" val="3211525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CE62AB7-9045-45F0-AD38-9A061DA2F9CA}"/>
              </a:ext>
            </a:extLst>
          </p:cNvPr>
          <p:cNvSpPr>
            <a:spLocks noGrp="1"/>
          </p:cNvSpPr>
          <p:nvPr>
            <p:ph type="title"/>
          </p:nvPr>
        </p:nvSpPr>
        <p:spPr/>
        <p:txBody>
          <a:bodyPr/>
          <a:lstStyle/>
          <a:p>
            <a:r>
              <a:rPr lang="hr-HR" b="1" dirty="0"/>
              <a:t>Stošci oko nas!</a:t>
            </a:r>
            <a:br>
              <a:rPr lang="hr-HR" b="1" dirty="0"/>
            </a:br>
            <a:endParaRPr lang="hr-HR" dirty="0"/>
          </a:p>
        </p:txBody>
      </p:sp>
      <p:pic>
        <p:nvPicPr>
          <p:cNvPr id="8" name="Rezervirano mjesto sadržaja 7">
            <a:extLst>
              <a:ext uri="{FF2B5EF4-FFF2-40B4-BE49-F238E27FC236}">
                <a16:creationId xmlns:a16="http://schemas.microsoft.com/office/drawing/2014/main" id="{838BC600-7EF6-4456-A0CB-6F30919B0E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950" y="2048018"/>
            <a:ext cx="1956303" cy="2934454"/>
          </a:xfrm>
        </p:spPr>
      </p:pic>
      <p:sp>
        <p:nvSpPr>
          <p:cNvPr id="5" name="AutoShape 2" descr="Slika prikazuje češer oblika stošca.">
            <a:hlinkClick r:id="rId3"/>
            <a:extLst>
              <a:ext uri="{FF2B5EF4-FFF2-40B4-BE49-F238E27FC236}">
                <a16:creationId xmlns:a16="http://schemas.microsoft.com/office/drawing/2014/main" id="{4E59FB17-E640-4774-8156-E63DB7650C68}"/>
              </a:ext>
            </a:extLst>
          </p:cNvPr>
          <p:cNvSpPr>
            <a:spLocks noChangeAspect="1" noChangeArrowheads="1"/>
          </p:cNvSpPr>
          <p:nvPr/>
        </p:nvSpPr>
        <p:spPr bwMode="auto">
          <a:xfrm>
            <a:off x="107950" y="2492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sp>
        <p:nvSpPr>
          <p:cNvPr id="6" name="AutoShape 3" descr="Slika prikazuje školjku.">
            <a:hlinkClick r:id="rId4"/>
            <a:extLst>
              <a:ext uri="{FF2B5EF4-FFF2-40B4-BE49-F238E27FC236}">
                <a16:creationId xmlns:a16="http://schemas.microsoft.com/office/drawing/2014/main" id="{F9F0E21C-0753-43D9-8586-ADB33FBEA921}"/>
              </a:ext>
            </a:extLst>
          </p:cNvPr>
          <p:cNvSpPr>
            <a:spLocks noChangeAspect="1" noChangeArrowheads="1"/>
          </p:cNvSpPr>
          <p:nvPr/>
        </p:nvSpPr>
        <p:spPr bwMode="auto">
          <a:xfrm>
            <a:off x="606425" y="2492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pic>
        <p:nvPicPr>
          <p:cNvPr id="10" name="Slika 9">
            <a:extLst>
              <a:ext uri="{FF2B5EF4-FFF2-40B4-BE49-F238E27FC236}">
                <a16:creationId xmlns:a16="http://schemas.microsoft.com/office/drawing/2014/main" id="{A122474E-A6F7-41AA-8762-5282305ED7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2230" y="2108083"/>
            <a:ext cx="4318692" cy="2896164"/>
          </a:xfrm>
          <a:prstGeom prst="rect">
            <a:avLst/>
          </a:prstGeom>
        </p:spPr>
      </p:pic>
      <p:pic>
        <p:nvPicPr>
          <p:cNvPr id="12" name="Slika 11">
            <a:extLst>
              <a:ext uri="{FF2B5EF4-FFF2-40B4-BE49-F238E27FC236}">
                <a16:creationId xmlns:a16="http://schemas.microsoft.com/office/drawing/2014/main" id="{E71B6CB7-D8D5-4922-AE8F-B93A4047E0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6609" y="2321467"/>
            <a:ext cx="1789688" cy="2469395"/>
          </a:xfrm>
          <a:prstGeom prst="rect">
            <a:avLst/>
          </a:prstGeom>
        </p:spPr>
      </p:pic>
      <p:pic>
        <p:nvPicPr>
          <p:cNvPr id="14" name="Slika 13">
            <a:extLst>
              <a:ext uri="{FF2B5EF4-FFF2-40B4-BE49-F238E27FC236}">
                <a16:creationId xmlns:a16="http://schemas.microsoft.com/office/drawing/2014/main" id="{25C9CC65-76E5-4464-BB22-AA113A517A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2672" y="2083136"/>
            <a:ext cx="2472187" cy="3717574"/>
          </a:xfrm>
          <a:prstGeom prst="rect">
            <a:avLst/>
          </a:prstGeom>
        </p:spPr>
      </p:pic>
    </p:spTree>
    <p:extLst>
      <p:ext uri="{BB962C8B-B14F-4D97-AF65-F5344CB8AC3E}">
        <p14:creationId xmlns:p14="http://schemas.microsoft.com/office/powerpoint/2010/main" val="3151120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D0CB2F5-1F50-478C-A544-81C7171F196A}"/>
              </a:ext>
            </a:extLst>
          </p:cNvPr>
          <p:cNvSpPr>
            <a:spLocks noGrp="1"/>
          </p:cNvSpPr>
          <p:nvPr>
            <p:ph type="title"/>
          </p:nvPr>
        </p:nvSpPr>
        <p:spPr/>
        <p:txBody>
          <a:bodyPr/>
          <a:lstStyle/>
          <a:p>
            <a:endParaRPr lang="hr-HR"/>
          </a:p>
        </p:txBody>
      </p:sp>
      <p:sp>
        <p:nvSpPr>
          <p:cNvPr id="3" name="Rezervirano mjesto sadržaja 2">
            <a:extLst>
              <a:ext uri="{FF2B5EF4-FFF2-40B4-BE49-F238E27FC236}">
                <a16:creationId xmlns:a16="http://schemas.microsoft.com/office/drawing/2014/main" id="{D0FD1AB5-52EB-477F-B395-39CF4F79163B}"/>
              </a:ext>
            </a:extLst>
          </p:cNvPr>
          <p:cNvSpPr>
            <a:spLocks noGrp="1"/>
          </p:cNvSpPr>
          <p:nvPr>
            <p:ph idx="1"/>
          </p:nvPr>
        </p:nvSpPr>
        <p:spPr/>
        <p:txBody>
          <a:bodyPr/>
          <a:lstStyle/>
          <a:p>
            <a:r>
              <a:rPr lang="hr-HR" b="1" dirty="0">
                <a:hlinkClick r:id="rId2"/>
              </a:rPr>
              <a:t>Os stošca</a:t>
            </a:r>
            <a:r>
              <a:rPr lang="hr-HR" dirty="0"/>
              <a:t> je pravac koji prolazi njegovim vrhom i središtem baze.</a:t>
            </a:r>
          </a:p>
        </p:txBody>
      </p:sp>
      <p:pic>
        <p:nvPicPr>
          <p:cNvPr id="5" name="Slika 4" descr="Slika na kojoj se prikazuje naprijed, sjedenje, velik, crveno&#10;&#10;Opis je automatski generiran">
            <a:extLst>
              <a:ext uri="{FF2B5EF4-FFF2-40B4-BE49-F238E27FC236}">
                <a16:creationId xmlns:a16="http://schemas.microsoft.com/office/drawing/2014/main" id="{335A2236-D57D-40AD-93A6-0FF01757F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9388" y="695827"/>
            <a:ext cx="3557511" cy="5466345"/>
          </a:xfrm>
          <a:prstGeom prst="rect">
            <a:avLst/>
          </a:prstGeom>
        </p:spPr>
      </p:pic>
    </p:spTree>
    <p:extLst>
      <p:ext uri="{BB962C8B-B14F-4D97-AF65-F5344CB8AC3E}">
        <p14:creationId xmlns:p14="http://schemas.microsoft.com/office/powerpoint/2010/main" val="4153137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8AC8A58-1DC0-4C39-ADAB-E4131DDADAE9}"/>
              </a:ext>
            </a:extLst>
          </p:cNvPr>
          <p:cNvSpPr>
            <a:spLocks noGrp="1"/>
          </p:cNvSpPr>
          <p:nvPr>
            <p:ph type="title"/>
          </p:nvPr>
        </p:nvSpPr>
        <p:spPr/>
        <p:txBody>
          <a:bodyPr/>
          <a:lstStyle/>
          <a:p>
            <a:endParaRPr lang="hr-HR" dirty="0"/>
          </a:p>
        </p:txBody>
      </p:sp>
      <p:sp>
        <p:nvSpPr>
          <p:cNvPr id="3" name="Rezervirano mjesto sadržaja 2">
            <a:extLst>
              <a:ext uri="{FF2B5EF4-FFF2-40B4-BE49-F238E27FC236}">
                <a16:creationId xmlns:a16="http://schemas.microsoft.com/office/drawing/2014/main" id="{5DC45D89-EB76-426A-BB71-051F971094EE}"/>
              </a:ext>
            </a:extLst>
          </p:cNvPr>
          <p:cNvSpPr>
            <a:spLocks noGrp="1"/>
          </p:cNvSpPr>
          <p:nvPr>
            <p:ph idx="1"/>
          </p:nvPr>
        </p:nvSpPr>
        <p:spPr>
          <a:xfrm>
            <a:off x="682953" y="471979"/>
            <a:ext cx="9603275" cy="3450613"/>
          </a:xfrm>
        </p:spPr>
        <p:txBody>
          <a:bodyPr/>
          <a:lstStyle/>
          <a:p>
            <a:r>
              <a:rPr lang="hr-HR" dirty="0">
                <a:hlinkClick r:id="rId2"/>
              </a:rPr>
              <a:t>Stožac</a:t>
            </a:r>
            <a:r>
              <a:rPr lang="hr-HR" dirty="0"/>
              <a:t> je </a:t>
            </a:r>
            <a:r>
              <a:rPr lang="hr-HR" b="1" dirty="0"/>
              <a:t>uspravan </a:t>
            </a:r>
            <a:r>
              <a:rPr lang="hr-HR" dirty="0"/>
              <a:t>ako je njegova os okomita na ravninu baze.</a:t>
            </a:r>
          </a:p>
          <a:p>
            <a:r>
              <a:rPr lang="hr-HR" dirty="0"/>
              <a:t>Ako </a:t>
            </a:r>
            <a:r>
              <a:rPr lang="hr-HR" dirty="0">
                <a:hlinkClick r:id="rId3"/>
              </a:rPr>
              <a:t>os stošca</a:t>
            </a:r>
            <a:r>
              <a:rPr lang="hr-HR" dirty="0"/>
              <a:t> nije okomita na njegovu bazu, taj je </a:t>
            </a:r>
            <a:r>
              <a:rPr lang="hr-HR" dirty="0">
                <a:hlinkClick r:id="rId2"/>
              </a:rPr>
              <a:t>stožac</a:t>
            </a:r>
            <a:r>
              <a:rPr lang="hr-HR" dirty="0"/>
              <a:t> kos. </a:t>
            </a:r>
          </a:p>
          <a:p>
            <a:r>
              <a:rPr lang="hr-HR" dirty="0"/>
              <a:t>Mi ćemo proučavati samo uspravne stošce.</a:t>
            </a:r>
            <a:r>
              <a:rPr lang="hr-HR" b="1" dirty="0"/>
              <a:t> </a:t>
            </a:r>
          </a:p>
          <a:p>
            <a:r>
              <a:rPr lang="hr-HR" b="1" dirty="0"/>
              <a:t>Visina</a:t>
            </a:r>
            <a:r>
              <a:rPr lang="hr-HR" dirty="0"/>
              <a:t> uspravnog stošca je udaljenost njegova vrha od ravnine baze, tj. od središta baze. Duljinu visine stošca označavamo s h. </a:t>
            </a:r>
          </a:p>
        </p:txBody>
      </p:sp>
      <p:sp>
        <p:nvSpPr>
          <p:cNvPr id="4" name="AutoShape 2">
            <a:extLst>
              <a:ext uri="{FF2B5EF4-FFF2-40B4-BE49-F238E27FC236}">
                <a16:creationId xmlns:a16="http://schemas.microsoft.com/office/drawing/2014/main" id="{4E7B9A5B-F3D5-45DD-9DFD-66840467FBC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pic>
        <p:nvPicPr>
          <p:cNvPr id="6" name="Slika 5">
            <a:extLst>
              <a:ext uri="{FF2B5EF4-FFF2-40B4-BE49-F238E27FC236}">
                <a16:creationId xmlns:a16="http://schemas.microsoft.com/office/drawing/2014/main" id="{A73A3297-AA09-4830-A627-0A169423C7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0924" y="2232692"/>
            <a:ext cx="6480313" cy="4044879"/>
          </a:xfrm>
          <a:prstGeom prst="rect">
            <a:avLst/>
          </a:prstGeom>
        </p:spPr>
      </p:pic>
    </p:spTree>
    <p:extLst>
      <p:ext uri="{BB962C8B-B14F-4D97-AF65-F5344CB8AC3E}">
        <p14:creationId xmlns:p14="http://schemas.microsoft.com/office/powerpoint/2010/main" val="313241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9316BC7-6C58-4936-BD1F-87D8D5298315}"/>
              </a:ext>
            </a:extLst>
          </p:cNvPr>
          <p:cNvSpPr>
            <a:spLocks noGrp="1"/>
          </p:cNvSpPr>
          <p:nvPr>
            <p:ph type="title"/>
          </p:nvPr>
        </p:nvSpPr>
        <p:spPr/>
        <p:txBody>
          <a:bodyPr/>
          <a:lstStyle/>
          <a:p>
            <a:r>
              <a:rPr lang="hr-HR" b="1" dirty="0"/>
              <a:t>Oplošje stošca</a:t>
            </a:r>
            <a:endParaRPr lang="hr-HR" dirty="0"/>
          </a:p>
        </p:txBody>
      </p:sp>
      <p:sp>
        <p:nvSpPr>
          <p:cNvPr id="3" name="Rezervirano mjesto sadržaja 2">
            <a:extLst>
              <a:ext uri="{FF2B5EF4-FFF2-40B4-BE49-F238E27FC236}">
                <a16:creationId xmlns:a16="http://schemas.microsoft.com/office/drawing/2014/main" id="{978EC7C5-DB0E-4B27-90CF-92238581493B}"/>
              </a:ext>
            </a:extLst>
          </p:cNvPr>
          <p:cNvSpPr>
            <a:spLocks noGrp="1"/>
          </p:cNvSpPr>
          <p:nvPr>
            <p:ph idx="1"/>
          </p:nvPr>
        </p:nvSpPr>
        <p:spPr>
          <a:xfrm>
            <a:off x="641282" y="866105"/>
            <a:ext cx="9603275" cy="3450613"/>
          </a:xfrm>
        </p:spPr>
        <p:txBody>
          <a:bodyPr/>
          <a:lstStyle/>
          <a:p>
            <a:pPr marL="0" indent="0">
              <a:buNone/>
            </a:pPr>
            <a:endParaRPr lang="hr-HR" b="1" dirty="0"/>
          </a:p>
          <a:p>
            <a:endParaRPr lang="hr-HR" dirty="0"/>
          </a:p>
          <a:p>
            <a:endParaRPr lang="hr-HR" dirty="0"/>
          </a:p>
        </p:txBody>
      </p:sp>
      <p:pic>
        <p:nvPicPr>
          <p:cNvPr id="7" name="Slika 6">
            <a:extLst>
              <a:ext uri="{FF2B5EF4-FFF2-40B4-BE49-F238E27FC236}">
                <a16:creationId xmlns:a16="http://schemas.microsoft.com/office/drawing/2014/main" id="{FC530B6A-9282-4E2B-8595-91D9F3B7D4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740" y="2376974"/>
            <a:ext cx="5075583" cy="3211988"/>
          </a:xfrm>
          <a:prstGeom prst="rect">
            <a:avLst/>
          </a:prstGeom>
        </p:spPr>
      </p:pic>
      <p:sp>
        <p:nvSpPr>
          <p:cNvPr id="8" name="Pravokutnik 7">
            <a:extLst>
              <a:ext uri="{FF2B5EF4-FFF2-40B4-BE49-F238E27FC236}">
                <a16:creationId xmlns:a16="http://schemas.microsoft.com/office/drawing/2014/main" id="{4FD67399-C281-4412-BB0B-1E25B37D8CBF}"/>
              </a:ext>
            </a:extLst>
          </p:cNvPr>
          <p:cNvSpPr/>
          <p:nvPr/>
        </p:nvSpPr>
        <p:spPr>
          <a:xfrm>
            <a:off x="2289591" y="1853754"/>
            <a:ext cx="4853720" cy="523220"/>
          </a:xfrm>
          <a:prstGeom prst="rect">
            <a:avLst/>
          </a:prstGeom>
        </p:spPr>
        <p:txBody>
          <a:bodyPr wrap="square">
            <a:spAutoFit/>
          </a:bodyPr>
          <a:lstStyle/>
          <a:p>
            <a:r>
              <a:rPr lang="hr-HR" sz="2800" dirty="0">
                <a:solidFill>
                  <a:schemeClr val="accent1"/>
                </a:solidFill>
              </a:rPr>
              <a:t>O = r ∙ </a:t>
            </a:r>
            <a:r>
              <a:rPr lang="el-GR" sz="2800" dirty="0">
                <a:solidFill>
                  <a:schemeClr val="accent1"/>
                </a:solidFill>
              </a:rPr>
              <a:t>π</a:t>
            </a:r>
            <a:r>
              <a:rPr lang="hr-HR" sz="2800" dirty="0">
                <a:solidFill>
                  <a:schemeClr val="accent1"/>
                </a:solidFill>
              </a:rPr>
              <a:t> ∙ ( r + s)</a:t>
            </a:r>
          </a:p>
        </p:txBody>
      </p:sp>
      <p:pic>
        <p:nvPicPr>
          <p:cNvPr id="9" name="STOŽAC">
            <a:hlinkClick r:id="" action="ppaction://media"/>
            <a:extLst>
              <a:ext uri="{FF2B5EF4-FFF2-40B4-BE49-F238E27FC236}">
                <a16:creationId xmlns:a16="http://schemas.microsoft.com/office/drawing/2014/main" id="{39AE8C63-768F-430B-96E0-DC959C7477C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77878" y="0"/>
            <a:ext cx="4639550" cy="2609747"/>
          </a:xfrm>
          <a:prstGeom prst="rect">
            <a:avLst/>
          </a:prstGeom>
        </p:spPr>
      </p:pic>
    </p:spTree>
    <p:extLst>
      <p:ext uri="{BB962C8B-B14F-4D97-AF65-F5344CB8AC3E}">
        <p14:creationId xmlns:p14="http://schemas.microsoft.com/office/powerpoint/2010/main" val="292750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0585F40-FC53-428A-8232-9E975B190594}"/>
              </a:ext>
            </a:extLst>
          </p:cNvPr>
          <p:cNvSpPr>
            <a:spLocks noGrp="1"/>
          </p:cNvSpPr>
          <p:nvPr>
            <p:ph type="title"/>
          </p:nvPr>
        </p:nvSpPr>
        <p:spPr>
          <a:xfrm>
            <a:off x="1294362" y="234675"/>
            <a:ext cx="9603275" cy="1049235"/>
          </a:xfrm>
        </p:spPr>
        <p:txBody>
          <a:bodyPr/>
          <a:lstStyle/>
          <a:p>
            <a:r>
              <a:rPr lang="hr-HR" dirty="0"/>
              <a:t>Primjer 1</a:t>
            </a:r>
          </a:p>
        </p:txBody>
      </p:sp>
      <mc:AlternateContent xmlns:mc="http://schemas.openxmlformats.org/markup-compatibility/2006">
        <mc:Choice xmlns:a14="http://schemas.microsoft.com/office/drawing/2010/main" Requires="a14">
          <p:sp>
            <p:nvSpPr>
              <p:cNvPr id="3" name="Rezervirano mjesto sadržaja 2">
                <a:extLst>
                  <a:ext uri="{FF2B5EF4-FFF2-40B4-BE49-F238E27FC236}">
                    <a16:creationId xmlns:a16="http://schemas.microsoft.com/office/drawing/2014/main" id="{42C70BF6-B57D-417E-A452-8C61514C1916}"/>
                  </a:ext>
                </a:extLst>
              </p:cNvPr>
              <p:cNvSpPr>
                <a:spLocks noGrp="1"/>
              </p:cNvSpPr>
              <p:nvPr>
                <p:ph idx="1"/>
              </p:nvPr>
            </p:nvSpPr>
            <p:spPr>
              <a:xfrm>
                <a:off x="1294361" y="918318"/>
                <a:ext cx="9603275" cy="3450613"/>
              </a:xfrm>
            </p:spPr>
            <p:txBody>
              <a:bodyPr>
                <a:normAutofit fontScale="25000" lnSpcReduction="20000"/>
              </a:bodyPr>
              <a:lstStyle/>
              <a:p>
                <a:pPr marL="0" indent="0">
                  <a:buNone/>
                </a:pPr>
                <a:r>
                  <a:rPr lang="hr-HR" sz="9600" dirty="0">
                    <a:solidFill>
                      <a:schemeClr val="tx1"/>
                    </a:solidFill>
                  </a:rPr>
                  <a:t> Izračunajmo oplošje stošca s polumjerom baze r = 5 cm i izvodnicom duljine s = 10 cm.</a:t>
                </a:r>
              </a:p>
              <a:p>
                <a:pPr marL="0" indent="0">
                  <a:buNone/>
                </a:pPr>
                <a:endParaRPr lang="hr-HR" sz="9600" dirty="0">
                  <a:solidFill>
                    <a:schemeClr val="tx1"/>
                  </a:solidFill>
                </a:endParaRPr>
              </a:p>
              <a:p>
                <a:pPr marL="0" indent="0">
                  <a:buNone/>
                </a:pPr>
                <a:r>
                  <a:rPr lang="hr-HR" sz="9600" dirty="0">
                    <a:solidFill>
                      <a:schemeClr val="tx1"/>
                    </a:solidFill>
                  </a:rPr>
                  <a:t>r = 5 cm </a:t>
                </a:r>
              </a:p>
              <a:p>
                <a:pPr marL="0" indent="0">
                  <a:buNone/>
                </a:pPr>
                <a:r>
                  <a:rPr lang="hr-HR" sz="9600" u="sng" dirty="0">
                    <a:solidFill>
                      <a:schemeClr val="tx1"/>
                    </a:solidFill>
                  </a:rPr>
                  <a:t>s = 10 cm</a:t>
                </a:r>
              </a:p>
              <a:p>
                <a:pPr marL="0" indent="0">
                  <a:buNone/>
                </a:pPr>
                <a:r>
                  <a:rPr lang="hr-HR" sz="9600" dirty="0">
                    <a:solidFill>
                      <a:schemeClr val="tx1"/>
                    </a:solidFill>
                  </a:rPr>
                  <a:t>O=?</a:t>
                </a:r>
              </a:p>
              <a:p>
                <a:pPr marL="0" indent="0">
                  <a:buNone/>
                </a:pPr>
                <a:r>
                  <a:rPr lang="hr-HR" sz="9600" dirty="0">
                    <a:solidFill>
                      <a:schemeClr val="accent1"/>
                    </a:solidFill>
                  </a:rPr>
                  <a:t>O = r ∙ </a:t>
                </a:r>
                <a:r>
                  <a:rPr lang="el-GR" sz="9600" dirty="0">
                    <a:solidFill>
                      <a:schemeClr val="accent1"/>
                    </a:solidFill>
                  </a:rPr>
                  <a:t>π</a:t>
                </a:r>
                <a:r>
                  <a:rPr lang="hr-HR" sz="9600" dirty="0">
                    <a:solidFill>
                      <a:schemeClr val="accent1"/>
                    </a:solidFill>
                  </a:rPr>
                  <a:t> ∙ ( r + s)</a:t>
                </a:r>
              </a:p>
              <a:p>
                <a:pPr marL="0" indent="0">
                  <a:buNone/>
                </a:pPr>
                <a:r>
                  <a:rPr lang="hr-HR" sz="9600" dirty="0">
                    <a:solidFill>
                      <a:schemeClr val="tx1"/>
                    </a:solidFill>
                  </a:rPr>
                  <a:t>O= 5 cm ∙ </a:t>
                </a:r>
                <a:r>
                  <a:rPr lang="el-GR" sz="9600" dirty="0">
                    <a:solidFill>
                      <a:schemeClr val="tx1"/>
                    </a:solidFill>
                  </a:rPr>
                  <a:t>π</a:t>
                </a:r>
                <a:r>
                  <a:rPr lang="hr-HR" sz="9600" dirty="0">
                    <a:solidFill>
                      <a:schemeClr val="tx1"/>
                    </a:solidFill>
                  </a:rPr>
                  <a:t> ∙ ( 5 cm +  10 cm)</a:t>
                </a:r>
              </a:p>
              <a:p>
                <a:pPr marL="0" indent="0">
                  <a:buNone/>
                </a:pPr>
                <a:r>
                  <a:rPr lang="hr-HR" sz="9600" dirty="0">
                    <a:solidFill>
                      <a:schemeClr val="tx1"/>
                    </a:solidFill>
                  </a:rPr>
                  <a:t>O= 5 cm∙ </a:t>
                </a:r>
                <a:r>
                  <a:rPr lang="el-GR" sz="9600" dirty="0">
                    <a:solidFill>
                      <a:schemeClr val="tx1"/>
                    </a:solidFill>
                  </a:rPr>
                  <a:t>π</a:t>
                </a:r>
                <a:r>
                  <a:rPr lang="hr-HR" sz="9600" dirty="0">
                    <a:solidFill>
                      <a:schemeClr val="tx1"/>
                    </a:solidFill>
                  </a:rPr>
                  <a:t> ∙ 15 cm</a:t>
                </a:r>
              </a:p>
              <a:p>
                <a:pPr marL="0" indent="0">
                  <a:buNone/>
                </a:pPr>
                <a:r>
                  <a:rPr lang="hr-HR" sz="9600" dirty="0">
                    <a:solidFill>
                      <a:schemeClr val="tx1"/>
                    </a:solidFill>
                  </a:rPr>
                  <a:t>O = 75 </a:t>
                </a:r>
                <a:r>
                  <a:rPr lang="el-GR" sz="9600" dirty="0">
                    <a:solidFill>
                      <a:schemeClr val="tx1"/>
                    </a:solidFill>
                  </a:rPr>
                  <a:t>π</a:t>
                </a:r>
                <a:r>
                  <a:rPr lang="hr-HR" sz="9600" dirty="0">
                    <a:solidFill>
                      <a:schemeClr val="tx1"/>
                    </a:solidFill>
                  </a:rPr>
                  <a:t> </a:t>
                </a:r>
                <a14:m>
                  <m:oMath xmlns:m="http://schemas.openxmlformats.org/officeDocument/2006/math">
                    <m:sSup>
                      <m:sSupPr>
                        <m:ctrlPr>
                          <a:rPr lang="hr-HR" sz="9600" i="1" smtClean="0">
                            <a:solidFill>
                              <a:schemeClr val="tx1"/>
                            </a:solidFill>
                            <a:latin typeface="Cambria Math" panose="02040503050406030204" pitchFamily="18" charset="0"/>
                          </a:rPr>
                        </m:ctrlPr>
                      </m:sSupPr>
                      <m:e>
                        <m:r>
                          <a:rPr lang="hr-HR" sz="9600" b="0" i="1" smtClean="0">
                            <a:solidFill>
                              <a:schemeClr val="tx1"/>
                            </a:solidFill>
                            <a:latin typeface="Cambria Math" panose="02040503050406030204" pitchFamily="18" charset="0"/>
                          </a:rPr>
                          <m:t>𝑐𝑚</m:t>
                        </m:r>
                      </m:e>
                      <m:sup>
                        <m:r>
                          <a:rPr lang="hr-HR" sz="9600" b="0" i="1" smtClean="0">
                            <a:solidFill>
                              <a:schemeClr val="tx1"/>
                            </a:solidFill>
                            <a:latin typeface="Cambria Math" panose="02040503050406030204" pitchFamily="18" charset="0"/>
                          </a:rPr>
                          <m:t>2</m:t>
                        </m:r>
                      </m:sup>
                    </m:sSup>
                  </m:oMath>
                </a14:m>
                <a:endParaRPr lang="hr-HR" sz="9600" dirty="0">
                  <a:solidFill>
                    <a:schemeClr val="tx1"/>
                  </a:solidFill>
                </a:endParaRPr>
              </a:p>
              <a:p>
                <a:pPr marL="0" indent="0">
                  <a:buNone/>
                </a:pPr>
                <a:endParaRPr lang="hr-HR" sz="3600" dirty="0">
                  <a:solidFill>
                    <a:schemeClr val="accent1"/>
                  </a:solidFill>
                </a:endParaRPr>
              </a:p>
            </p:txBody>
          </p:sp>
        </mc:Choice>
        <mc:Fallback>
          <p:sp>
            <p:nvSpPr>
              <p:cNvPr id="3" name="Rezervirano mjesto sadržaja 2">
                <a:extLst>
                  <a:ext uri="{FF2B5EF4-FFF2-40B4-BE49-F238E27FC236}">
                    <a16:creationId xmlns:a16="http://schemas.microsoft.com/office/drawing/2014/main" id="{42C70BF6-B57D-417E-A452-8C61514C1916}"/>
                  </a:ext>
                </a:extLst>
              </p:cNvPr>
              <p:cNvSpPr>
                <a:spLocks noGrp="1" noRot="1" noChangeAspect="1" noMove="1" noResize="1" noEditPoints="1" noAdjustHandles="1" noChangeArrowheads="1" noChangeShapeType="1" noTextEdit="1"/>
              </p:cNvSpPr>
              <p:nvPr>
                <p:ph idx="1"/>
              </p:nvPr>
            </p:nvSpPr>
            <p:spPr>
              <a:xfrm>
                <a:off x="1294361" y="918318"/>
                <a:ext cx="9603275" cy="3450613"/>
              </a:xfrm>
              <a:blipFill>
                <a:blip r:embed="rId2"/>
                <a:stretch>
                  <a:fillRect l="-952" t="-1413" b="-42226"/>
                </a:stretch>
              </a:blipFill>
            </p:spPr>
            <p:txBody>
              <a:bodyPr/>
              <a:lstStyle/>
              <a:p>
                <a:r>
                  <a:rPr lang="hr-HR">
                    <a:noFill/>
                  </a:rPr>
                  <a:t> </a:t>
                </a:r>
              </a:p>
            </p:txBody>
          </p:sp>
        </mc:Fallback>
      </mc:AlternateContent>
    </p:spTree>
    <p:extLst>
      <p:ext uri="{BB962C8B-B14F-4D97-AF65-F5344CB8AC3E}">
        <p14:creationId xmlns:p14="http://schemas.microsoft.com/office/powerpoint/2010/main" val="3022476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F274615-C161-4E78-AA0C-7CB08872C275}"/>
              </a:ext>
            </a:extLst>
          </p:cNvPr>
          <p:cNvSpPr>
            <a:spLocks noGrp="1"/>
          </p:cNvSpPr>
          <p:nvPr>
            <p:ph type="title"/>
          </p:nvPr>
        </p:nvSpPr>
        <p:spPr/>
        <p:txBody>
          <a:bodyPr/>
          <a:lstStyle/>
          <a:p>
            <a:r>
              <a:rPr lang="hr-HR" dirty="0"/>
              <a:t>Zadatak</a:t>
            </a:r>
            <a:br>
              <a:rPr lang="hr-HR" dirty="0"/>
            </a:br>
            <a:endParaRPr lang="hr-HR" dirty="0"/>
          </a:p>
        </p:txBody>
      </p:sp>
      <p:sp>
        <p:nvSpPr>
          <p:cNvPr id="3" name="Rezervirano mjesto sadržaja 2">
            <a:extLst>
              <a:ext uri="{FF2B5EF4-FFF2-40B4-BE49-F238E27FC236}">
                <a16:creationId xmlns:a16="http://schemas.microsoft.com/office/drawing/2014/main" id="{6EEAE51C-9561-4147-9535-D09A13E89724}"/>
              </a:ext>
            </a:extLst>
          </p:cNvPr>
          <p:cNvSpPr>
            <a:spLocks noGrp="1"/>
          </p:cNvSpPr>
          <p:nvPr>
            <p:ph idx="1"/>
          </p:nvPr>
        </p:nvSpPr>
        <p:spPr/>
        <p:txBody>
          <a:bodyPr>
            <a:normAutofit/>
          </a:bodyPr>
          <a:lstStyle/>
          <a:p>
            <a:r>
              <a:rPr lang="hr-HR" sz="2800" dirty="0"/>
              <a:t>Izračunaj oplošje stošca s polumjerom baze </a:t>
            </a:r>
            <a:r>
              <a:rPr lang="hr-HR" sz="2800" i="1" dirty="0"/>
              <a:t>r</a:t>
            </a:r>
            <a:r>
              <a:rPr lang="hr-HR" sz="2800" dirty="0"/>
              <a:t> i izvodnicom duljine </a:t>
            </a:r>
            <a:r>
              <a:rPr lang="hr-HR" sz="2800" i="1" dirty="0"/>
              <a:t>s</a:t>
            </a:r>
            <a:r>
              <a:rPr lang="hr-HR" sz="2800" dirty="0"/>
              <a:t> .</a:t>
            </a:r>
          </a:p>
          <a:p>
            <a:pPr marL="0" indent="0">
              <a:buNone/>
            </a:pPr>
            <a:r>
              <a:rPr lang="hr-HR" sz="2800" dirty="0"/>
              <a:t>    A) r= 3 cm                                                  B) r = 4 cm</a:t>
            </a:r>
          </a:p>
          <a:p>
            <a:pPr marL="0" indent="0">
              <a:buNone/>
            </a:pPr>
            <a:r>
              <a:rPr lang="hr-HR" sz="2800" dirty="0"/>
              <a:t>        s= 9 cm                                                       s = 11 cm</a:t>
            </a:r>
          </a:p>
        </p:txBody>
      </p:sp>
    </p:spTree>
    <p:extLst>
      <p:ext uri="{BB962C8B-B14F-4D97-AF65-F5344CB8AC3E}">
        <p14:creationId xmlns:p14="http://schemas.microsoft.com/office/powerpoint/2010/main" val="1176617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4642F55-5D7E-4F44-922B-0C6C54EF398C}"/>
              </a:ext>
            </a:extLst>
          </p:cNvPr>
          <p:cNvSpPr>
            <a:spLocks noGrp="1"/>
          </p:cNvSpPr>
          <p:nvPr>
            <p:ph type="title"/>
          </p:nvPr>
        </p:nvSpPr>
        <p:spPr/>
        <p:txBody>
          <a:bodyPr/>
          <a:lstStyle/>
          <a:p>
            <a:r>
              <a:rPr lang="hr-HR" dirty="0"/>
              <a:t>OBUJAM STOŠCA</a:t>
            </a:r>
          </a:p>
        </p:txBody>
      </p:sp>
      <mc:AlternateContent xmlns:mc="http://schemas.openxmlformats.org/markup-compatibility/2006">
        <mc:Choice xmlns:a14="http://schemas.microsoft.com/office/drawing/2010/main" Requires="a14">
          <p:sp>
            <p:nvSpPr>
              <p:cNvPr id="3" name="Rezervirano mjesto sadržaja 2">
                <a:extLst>
                  <a:ext uri="{FF2B5EF4-FFF2-40B4-BE49-F238E27FC236}">
                    <a16:creationId xmlns:a16="http://schemas.microsoft.com/office/drawing/2014/main" id="{46A24BA6-52B6-4D08-92CB-A0F010C2A542}"/>
                  </a:ext>
                </a:extLst>
              </p:cNvPr>
              <p:cNvSpPr>
                <a:spLocks noGrp="1"/>
              </p:cNvSpPr>
              <p:nvPr>
                <p:ph idx="1"/>
              </p:nvPr>
            </p:nvSpPr>
            <p:spPr/>
            <p:txBody>
              <a:bodyPr/>
              <a:lstStyle/>
              <a:p>
                <a:pPr marL="0" indent="0">
                  <a:buNone/>
                </a:pPr>
                <a:r>
                  <a:rPr lang="hr-HR" sz="2400" dirty="0"/>
                  <a:t>               </a:t>
                </a:r>
                <a:r>
                  <a:rPr lang="hr-HR" sz="2400" dirty="0">
                    <a:solidFill>
                      <a:schemeClr val="accent1"/>
                    </a:solidFill>
                  </a:rPr>
                  <a:t>V=  </a:t>
                </a:r>
                <a14:m>
                  <m:oMath xmlns:m="http://schemas.openxmlformats.org/officeDocument/2006/math">
                    <m:sSup>
                      <m:sSupPr>
                        <m:ctrlPr>
                          <a:rPr lang="hr-HR" sz="2400" i="1" u="sng" smtClean="0">
                            <a:solidFill>
                              <a:schemeClr val="accent1"/>
                            </a:solidFill>
                            <a:latin typeface="Cambria Math" panose="02040503050406030204" pitchFamily="18" charset="0"/>
                          </a:rPr>
                        </m:ctrlPr>
                      </m:sSupPr>
                      <m:e>
                        <m:r>
                          <a:rPr lang="hr-HR" sz="2400" b="0" i="1" u="sng" smtClean="0">
                            <a:solidFill>
                              <a:schemeClr val="accent1"/>
                            </a:solidFill>
                            <a:latin typeface="Cambria Math" panose="02040503050406030204" pitchFamily="18" charset="0"/>
                          </a:rPr>
                          <m:t>𝑟</m:t>
                        </m:r>
                      </m:e>
                      <m:sup>
                        <m:r>
                          <a:rPr lang="hr-HR" sz="2400" b="0" i="1" u="sng" smtClean="0">
                            <a:solidFill>
                              <a:schemeClr val="accent1"/>
                            </a:solidFill>
                            <a:latin typeface="Cambria Math" panose="02040503050406030204" pitchFamily="18" charset="0"/>
                          </a:rPr>
                          <m:t>2</m:t>
                        </m:r>
                      </m:sup>
                    </m:sSup>
                  </m:oMath>
                </a14:m>
                <a:r>
                  <a:rPr lang="hr-HR" sz="2400" u="sng" dirty="0">
                    <a:solidFill>
                      <a:schemeClr val="accent1"/>
                    </a:solidFill>
                  </a:rPr>
                  <a:t> ∙</a:t>
                </a:r>
                <a:r>
                  <a:rPr lang="el-GR" sz="2400" u="sng" dirty="0">
                    <a:solidFill>
                      <a:schemeClr val="accent1"/>
                    </a:solidFill>
                  </a:rPr>
                  <a:t>π</a:t>
                </a:r>
                <a:r>
                  <a:rPr lang="hr-HR" sz="2400" u="sng" dirty="0">
                    <a:solidFill>
                      <a:schemeClr val="accent1"/>
                    </a:solidFill>
                  </a:rPr>
                  <a:t> ∙ h  </a:t>
                </a:r>
              </a:p>
              <a:p>
                <a:pPr marL="0" indent="0">
                  <a:buNone/>
                </a:pPr>
                <a:r>
                  <a:rPr lang="hr-HR" sz="2400" dirty="0">
                    <a:solidFill>
                      <a:schemeClr val="accent1"/>
                    </a:solidFill>
                  </a:rPr>
                  <a:t>                         3  </a:t>
                </a:r>
              </a:p>
            </p:txBody>
          </p:sp>
        </mc:Choice>
        <mc:Fallback>
          <p:sp>
            <p:nvSpPr>
              <p:cNvPr id="3" name="Rezervirano mjesto sadržaja 2">
                <a:extLst>
                  <a:ext uri="{FF2B5EF4-FFF2-40B4-BE49-F238E27FC236}">
                    <a16:creationId xmlns:a16="http://schemas.microsoft.com/office/drawing/2014/main" id="{46A24BA6-52B6-4D08-92CB-A0F010C2A542}"/>
                  </a:ext>
                </a:extLst>
              </p:cNvPr>
              <p:cNvSpPr>
                <a:spLocks noGrp="1" noRot="1" noChangeAspect="1" noMove="1" noResize="1" noEditPoints="1" noAdjustHandles="1" noChangeArrowheads="1" noChangeShapeType="1" noTextEdit="1"/>
              </p:cNvSpPr>
              <p:nvPr>
                <p:ph idx="1"/>
              </p:nvPr>
            </p:nvSpPr>
            <p:spPr>
              <a:blipFill>
                <a:blip r:embed="rId2"/>
                <a:stretch>
                  <a:fillRect t="-353"/>
                </a:stretch>
              </a:blipFill>
            </p:spPr>
            <p:txBody>
              <a:bodyPr/>
              <a:lstStyle/>
              <a:p>
                <a:r>
                  <a:rPr lang="hr-HR">
                    <a:noFill/>
                  </a:rPr>
                  <a:t> </a:t>
                </a:r>
              </a:p>
            </p:txBody>
          </p:sp>
        </mc:Fallback>
      </mc:AlternateContent>
      <p:cxnSp>
        <p:nvCxnSpPr>
          <p:cNvPr id="7" name="Ravni poveznik 6">
            <a:extLst>
              <a:ext uri="{FF2B5EF4-FFF2-40B4-BE49-F238E27FC236}">
                <a16:creationId xmlns:a16="http://schemas.microsoft.com/office/drawing/2014/main" id="{107C8B0F-4170-4040-A591-9BB6D446B486}"/>
              </a:ext>
            </a:extLst>
          </p:cNvPr>
          <p:cNvCxnSpPr>
            <a:cxnSpLocks/>
          </p:cNvCxnSpPr>
          <p:nvPr/>
        </p:nvCxnSpPr>
        <p:spPr>
          <a:xfrm>
            <a:off x="1987826" y="2015732"/>
            <a:ext cx="29154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Ravni poveznik 9">
            <a:extLst>
              <a:ext uri="{FF2B5EF4-FFF2-40B4-BE49-F238E27FC236}">
                <a16:creationId xmlns:a16="http://schemas.microsoft.com/office/drawing/2014/main" id="{12F3C6F0-4149-4764-9FDE-FC5EACD7686E}"/>
              </a:ext>
            </a:extLst>
          </p:cNvPr>
          <p:cNvCxnSpPr/>
          <p:nvPr/>
        </p:nvCxnSpPr>
        <p:spPr>
          <a:xfrm>
            <a:off x="2001078" y="2015732"/>
            <a:ext cx="0" cy="12840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Ravni poveznik 11">
            <a:extLst>
              <a:ext uri="{FF2B5EF4-FFF2-40B4-BE49-F238E27FC236}">
                <a16:creationId xmlns:a16="http://schemas.microsoft.com/office/drawing/2014/main" id="{42AD30DA-261C-4AFC-B5CE-4F4725DB9B83}"/>
              </a:ext>
            </a:extLst>
          </p:cNvPr>
          <p:cNvCxnSpPr/>
          <p:nvPr/>
        </p:nvCxnSpPr>
        <p:spPr>
          <a:xfrm>
            <a:off x="1987826" y="3326296"/>
            <a:ext cx="29154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Ravni poveznik 13">
            <a:extLst>
              <a:ext uri="{FF2B5EF4-FFF2-40B4-BE49-F238E27FC236}">
                <a16:creationId xmlns:a16="http://schemas.microsoft.com/office/drawing/2014/main" id="{6BFBAC92-D43F-4170-8926-E0751D149D10}"/>
              </a:ext>
            </a:extLst>
          </p:cNvPr>
          <p:cNvCxnSpPr>
            <a:cxnSpLocks/>
          </p:cNvCxnSpPr>
          <p:nvPr/>
        </p:nvCxnSpPr>
        <p:spPr>
          <a:xfrm flipH="1" flipV="1">
            <a:off x="4903304" y="2015732"/>
            <a:ext cx="2" cy="1284059"/>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Rezervirano mjesto sadržaja 3">
            <a:extLst>
              <a:ext uri="{FF2B5EF4-FFF2-40B4-BE49-F238E27FC236}">
                <a16:creationId xmlns:a16="http://schemas.microsoft.com/office/drawing/2014/main" id="{C1B1DC4D-AD76-435D-9C79-7C2BDFAE3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216" y="1391655"/>
            <a:ext cx="3129820" cy="3449638"/>
          </a:xfrm>
          <a:prstGeom prst="rect">
            <a:avLst/>
          </a:prstGeom>
        </p:spPr>
      </p:pic>
    </p:spTree>
    <p:extLst>
      <p:ext uri="{BB962C8B-B14F-4D97-AF65-F5344CB8AC3E}">
        <p14:creationId xmlns:p14="http://schemas.microsoft.com/office/powerpoint/2010/main" val="1250881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63C1932-5F54-4661-99EC-9EDF33DE61AE}"/>
              </a:ext>
            </a:extLst>
          </p:cNvPr>
          <p:cNvSpPr>
            <a:spLocks noGrp="1"/>
          </p:cNvSpPr>
          <p:nvPr>
            <p:ph type="title"/>
          </p:nvPr>
        </p:nvSpPr>
        <p:spPr/>
        <p:txBody>
          <a:bodyPr/>
          <a:lstStyle/>
          <a:p>
            <a:r>
              <a:rPr lang="hr-HR" dirty="0"/>
              <a:t>Primjer </a:t>
            </a:r>
          </a:p>
        </p:txBody>
      </p:sp>
      <mc:AlternateContent xmlns:mc="http://schemas.openxmlformats.org/markup-compatibility/2006">
        <mc:Choice xmlns:a14="http://schemas.microsoft.com/office/drawing/2010/main" Requires="a14">
          <p:sp>
            <p:nvSpPr>
              <p:cNvPr id="3" name="Rezervirano mjesto sadržaja 2">
                <a:extLst>
                  <a:ext uri="{FF2B5EF4-FFF2-40B4-BE49-F238E27FC236}">
                    <a16:creationId xmlns:a16="http://schemas.microsoft.com/office/drawing/2014/main" id="{858C4444-002C-431E-9DBA-B59C68093AC9}"/>
                  </a:ext>
                </a:extLst>
              </p:cNvPr>
              <p:cNvSpPr>
                <a:spLocks noGrp="1"/>
              </p:cNvSpPr>
              <p:nvPr>
                <p:ph idx="1"/>
              </p:nvPr>
            </p:nvSpPr>
            <p:spPr>
              <a:xfrm>
                <a:off x="781879" y="1484243"/>
                <a:ext cx="10272976" cy="4346713"/>
              </a:xfrm>
            </p:spPr>
            <p:txBody>
              <a:bodyPr>
                <a:normAutofit fontScale="70000" lnSpcReduction="20000"/>
              </a:bodyPr>
              <a:lstStyle/>
              <a:p>
                <a:r>
                  <a:rPr lang="hr-HR" sz="2400" dirty="0"/>
                  <a:t>Izračunajmo obujam stošca s polumjerom baze r= 3 cm i duljine visine h= 7 cm.</a:t>
                </a:r>
              </a:p>
              <a:p>
                <a:pPr marL="0" indent="0">
                  <a:buNone/>
                </a:pPr>
                <a:endParaRPr lang="hr-HR" sz="2400" dirty="0"/>
              </a:p>
              <a:p>
                <a:pPr marL="0" indent="0">
                  <a:buNone/>
                </a:pPr>
                <a:r>
                  <a:rPr lang="hr-HR" sz="2900" dirty="0"/>
                  <a:t>r= 3 cm </a:t>
                </a:r>
              </a:p>
              <a:p>
                <a:pPr marL="0" indent="0">
                  <a:buNone/>
                </a:pPr>
                <a:r>
                  <a:rPr lang="hr-HR" sz="2900" u="sng" dirty="0"/>
                  <a:t>h= 7 cm</a:t>
                </a:r>
              </a:p>
              <a:p>
                <a:pPr marL="0" indent="0">
                  <a:buNone/>
                </a:pPr>
                <a:r>
                  <a:rPr lang="hr-HR" sz="2900" dirty="0"/>
                  <a:t>V= ?</a:t>
                </a:r>
              </a:p>
              <a:p>
                <a:pPr marL="0" indent="0">
                  <a:buNone/>
                </a:pPr>
                <a:r>
                  <a:rPr lang="hr-HR" sz="2900" dirty="0"/>
                  <a:t> </a:t>
                </a:r>
                <a:r>
                  <a:rPr lang="hr-HR" sz="2900" dirty="0">
                    <a:solidFill>
                      <a:schemeClr val="accent1"/>
                    </a:solidFill>
                  </a:rPr>
                  <a:t>V=  </a:t>
                </a:r>
                <a14:m>
                  <m:oMath xmlns:m="http://schemas.openxmlformats.org/officeDocument/2006/math">
                    <m:sSup>
                      <m:sSupPr>
                        <m:ctrlPr>
                          <a:rPr lang="hr-HR" sz="2900" i="1" u="sng">
                            <a:solidFill>
                              <a:schemeClr val="accent1"/>
                            </a:solidFill>
                            <a:latin typeface="Cambria Math" panose="02040503050406030204" pitchFamily="18" charset="0"/>
                          </a:rPr>
                        </m:ctrlPr>
                      </m:sSupPr>
                      <m:e>
                        <m:r>
                          <a:rPr lang="hr-HR" sz="2900" i="1" u="sng">
                            <a:solidFill>
                              <a:schemeClr val="accent1"/>
                            </a:solidFill>
                            <a:latin typeface="Cambria Math" panose="02040503050406030204" pitchFamily="18" charset="0"/>
                          </a:rPr>
                          <m:t>𝑟</m:t>
                        </m:r>
                      </m:e>
                      <m:sup>
                        <m:r>
                          <a:rPr lang="hr-HR" sz="2900" i="1" u="sng">
                            <a:solidFill>
                              <a:schemeClr val="accent1"/>
                            </a:solidFill>
                            <a:latin typeface="Cambria Math" panose="02040503050406030204" pitchFamily="18" charset="0"/>
                          </a:rPr>
                          <m:t>2</m:t>
                        </m:r>
                      </m:sup>
                    </m:sSup>
                  </m:oMath>
                </a14:m>
                <a:r>
                  <a:rPr lang="hr-HR" sz="2900" u="sng" dirty="0">
                    <a:solidFill>
                      <a:schemeClr val="accent1"/>
                    </a:solidFill>
                  </a:rPr>
                  <a:t> ∙</a:t>
                </a:r>
                <a:r>
                  <a:rPr lang="el-GR" sz="2900" u="sng" dirty="0">
                    <a:solidFill>
                      <a:schemeClr val="accent1"/>
                    </a:solidFill>
                  </a:rPr>
                  <a:t>π</a:t>
                </a:r>
                <a:r>
                  <a:rPr lang="hr-HR" sz="2900" u="sng" dirty="0">
                    <a:solidFill>
                      <a:schemeClr val="accent1"/>
                    </a:solidFill>
                  </a:rPr>
                  <a:t> ∙ h  </a:t>
                </a:r>
              </a:p>
              <a:p>
                <a:pPr marL="0" indent="0">
                  <a:buNone/>
                </a:pPr>
                <a:r>
                  <a:rPr lang="hr-HR" sz="2900" dirty="0">
                    <a:solidFill>
                      <a:schemeClr val="accent1"/>
                    </a:solidFill>
                  </a:rPr>
                  <a:t>          3 </a:t>
                </a:r>
              </a:p>
              <a:p>
                <a:pPr marL="0" indent="0">
                  <a:buNone/>
                </a:pPr>
                <a:endParaRPr lang="hr-HR" sz="2900" dirty="0">
                  <a:solidFill>
                    <a:schemeClr val="accent1"/>
                  </a:solidFill>
                </a:endParaRPr>
              </a:p>
              <a:p>
                <a:pPr marL="0" indent="0">
                  <a:buNone/>
                </a:pPr>
                <a:r>
                  <a:rPr lang="hr-HR" sz="2900" dirty="0">
                    <a:solidFill>
                      <a:schemeClr val="tx1"/>
                    </a:solidFill>
                  </a:rPr>
                  <a:t>V= </a:t>
                </a:r>
                <a14:m>
                  <m:oMath xmlns:m="http://schemas.openxmlformats.org/officeDocument/2006/math">
                    <m:sSup>
                      <m:sSupPr>
                        <m:ctrlPr>
                          <a:rPr lang="hr-HR" sz="2900" i="1" u="sng" smtClean="0">
                            <a:solidFill>
                              <a:schemeClr val="tx1"/>
                            </a:solidFill>
                            <a:latin typeface="Cambria Math" panose="02040503050406030204" pitchFamily="18" charset="0"/>
                          </a:rPr>
                        </m:ctrlPr>
                      </m:sSupPr>
                      <m:e>
                        <m:r>
                          <a:rPr lang="hr-HR" sz="2900" b="0" i="1" u="sng" smtClean="0">
                            <a:solidFill>
                              <a:schemeClr val="tx1"/>
                            </a:solidFill>
                            <a:latin typeface="Cambria Math" panose="02040503050406030204" pitchFamily="18" charset="0"/>
                          </a:rPr>
                          <m:t>3</m:t>
                        </m:r>
                      </m:e>
                      <m:sup>
                        <m:r>
                          <a:rPr lang="hr-HR" sz="2900" b="0" i="1" u="sng" smtClean="0">
                            <a:solidFill>
                              <a:schemeClr val="tx1"/>
                            </a:solidFill>
                            <a:latin typeface="Cambria Math" panose="02040503050406030204" pitchFamily="18" charset="0"/>
                          </a:rPr>
                          <m:t>2 </m:t>
                        </m:r>
                      </m:sup>
                    </m:sSup>
                  </m:oMath>
                </a14:m>
                <a:r>
                  <a:rPr lang="hr-HR" sz="2900" u="sng" dirty="0">
                    <a:solidFill>
                      <a:schemeClr val="tx1"/>
                    </a:solidFill>
                  </a:rPr>
                  <a:t> cm ∙</a:t>
                </a:r>
                <a:r>
                  <a:rPr lang="el-GR" sz="2900" u="sng" dirty="0">
                    <a:solidFill>
                      <a:schemeClr val="tx1"/>
                    </a:solidFill>
                  </a:rPr>
                  <a:t>π</a:t>
                </a:r>
                <a:r>
                  <a:rPr lang="hr-HR" sz="2900" u="sng" dirty="0">
                    <a:solidFill>
                      <a:schemeClr val="tx1"/>
                    </a:solidFill>
                  </a:rPr>
                  <a:t> ∙ 7 cm   </a:t>
                </a:r>
                <a:r>
                  <a:rPr lang="hr-HR" sz="2900" dirty="0">
                    <a:solidFill>
                      <a:schemeClr val="tx1"/>
                    </a:solidFill>
                  </a:rPr>
                  <a:t>=  </a:t>
                </a:r>
                <a:r>
                  <a:rPr lang="hr-HR" sz="2900" u="sng" dirty="0">
                    <a:solidFill>
                      <a:schemeClr val="tx1"/>
                    </a:solidFill>
                  </a:rPr>
                  <a:t>9 </a:t>
                </a:r>
                <a14:m>
                  <m:oMath xmlns:m="http://schemas.openxmlformats.org/officeDocument/2006/math">
                    <m:sSup>
                      <m:sSupPr>
                        <m:ctrlPr>
                          <a:rPr lang="hr-HR" sz="2900" i="1" u="sng" smtClean="0">
                            <a:solidFill>
                              <a:schemeClr val="tx1"/>
                            </a:solidFill>
                            <a:latin typeface="Cambria Math" panose="02040503050406030204" pitchFamily="18" charset="0"/>
                          </a:rPr>
                        </m:ctrlPr>
                      </m:sSupPr>
                      <m:e>
                        <m:r>
                          <a:rPr lang="hr-HR" sz="2900" b="0" i="1" u="sng" smtClean="0">
                            <a:solidFill>
                              <a:schemeClr val="tx1"/>
                            </a:solidFill>
                            <a:latin typeface="Cambria Math" panose="02040503050406030204" pitchFamily="18" charset="0"/>
                          </a:rPr>
                          <m:t>𝑐𝑚</m:t>
                        </m:r>
                      </m:e>
                      <m:sup>
                        <m:r>
                          <a:rPr lang="hr-HR" sz="2900" b="0" i="1" u="sng" smtClean="0">
                            <a:solidFill>
                              <a:schemeClr val="tx1"/>
                            </a:solidFill>
                            <a:latin typeface="Cambria Math" panose="02040503050406030204" pitchFamily="18" charset="0"/>
                          </a:rPr>
                          <m:t>2 </m:t>
                        </m:r>
                      </m:sup>
                    </m:sSup>
                  </m:oMath>
                </a14:m>
                <a:r>
                  <a:rPr lang="hr-HR" sz="2900" u="sng" dirty="0">
                    <a:solidFill>
                      <a:schemeClr val="tx1"/>
                    </a:solidFill>
                  </a:rPr>
                  <a:t> ∙ </a:t>
                </a:r>
                <a:r>
                  <a:rPr lang="el-GR" sz="2900" u="sng" dirty="0">
                    <a:solidFill>
                      <a:schemeClr val="tx1"/>
                    </a:solidFill>
                  </a:rPr>
                  <a:t>π</a:t>
                </a:r>
                <a:r>
                  <a:rPr lang="hr-HR" sz="2900" u="sng" dirty="0">
                    <a:solidFill>
                      <a:schemeClr val="tx1"/>
                    </a:solidFill>
                  </a:rPr>
                  <a:t> ∙ 7 cm     </a:t>
                </a:r>
                <a:r>
                  <a:rPr lang="hr-HR" sz="2900" dirty="0">
                    <a:solidFill>
                      <a:schemeClr val="tx1"/>
                    </a:solidFill>
                  </a:rPr>
                  <a:t>=   </a:t>
                </a:r>
                <a:r>
                  <a:rPr lang="hr-HR" sz="2900" u="sng" dirty="0">
                    <a:solidFill>
                      <a:schemeClr val="tx1"/>
                    </a:solidFill>
                  </a:rPr>
                  <a:t> 63 </a:t>
                </a:r>
                <a14:m>
                  <m:oMath xmlns:m="http://schemas.openxmlformats.org/officeDocument/2006/math">
                    <m:sSup>
                      <m:sSupPr>
                        <m:ctrlPr>
                          <a:rPr lang="hr-HR" sz="2900" i="1" u="sng">
                            <a:solidFill>
                              <a:schemeClr val="tx1"/>
                            </a:solidFill>
                            <a:latin typeface="Cambria Math" panose="02040503050406030204" pitchFamily="18" charset="0"/>
                          </a:rPr>
                        </m:ctrlPr>
                      </m:sSupPr>
                      <m:e>
                        <m:r>
                          <a:rPr lang="hr-HR" sz="2900" i="1" u="sng">
                            <a:solidFill>
                              <a:schemeClr val="tx1"/>
                            </a:solidFill>
                            <a:latin typeface="Cambria Math" panose="02040503050406030204" pitchFamily="18" charset="0"/>
                          </a:rPr>
                          <m:t>𝑐𝑚</m:t>
                        </m:r>
                      </m:e>
                      <m:sup>
                        <m:r>
                          <a:rPr lang="hr-HR" sz="2900" b="0" i="1" u="sng" smtClean="0">
                            <a:solidFill>
                              <a:schemeClr val="tx1"/>
                            </a:solidFill>
                            <a:latin typeface="Cambria Math" panose="02040503050406030204" pitchFamily="18" charset="0"/>
                          </a:rPr>
                          <m:t>3</m:t>
                        </m:r>
                        <m:r>
                          <a:rPr lang="hr-HR" sz="2900" i="1" u="sng">
                            <a:solidFill>
                              <a:schemeClr val="tx1"/>
                            </a:solidFill>
                            <a:latin typeface="Cambria Math" panose="02040503050406030204" pitchFamily="18" charset="0"/>
                          </a:rPr>
                          <m:t> </m:t>
                        </m:r>
                      </m:sup>
                    </m:sSup>
                  </m:oMath>
                </a14:m>
                <a:r>
                  <a:rPr lang="hr-HR" sz="2900" u="sng" dirty="0">
                    <a:solidFill>
                      <a:schemeClr val="tx1"/>
                    </a:solidFill>
                  </a:rPr>
                  <a:t> ∙ </a:t>
                </a:r>
                <a:r>
                  <a:rPr lang="el-GR" sz="2900" u="sng" dirty="0">
                    <a:solidFill>
                      <a:schemeClr val="tx1"/>
                    </a:solidFill>
                  </a:rPr>
                  <a:t>π</a:t>
                </a:r>
                <a:r>
                  <a:rPr lang="hr-HR" sz="2900" u="sng" dirty="0">
                    <a:solidFill>
                      <a:schemeClr val="tx1"/>
                    </a:solidFill>
                  </a:rPr>
                  <a:t>  </a:t>
                </a:r>
                <a:r>
                  <a:rPr lang="hr-HR" sz="2900" dirty="0">
                    <a:solidFill>
                      <a:schemeClr val="tx1"/>
                    </a:solidFill>
                  </a:rPr>
                  <a:t>= 21</a:t>
                </a:r>
                <a:r>
                  <a:rPr lang="hr-HR" sz="2900" dirty="0"/>
                  <a:t> ∙ </a:t>
                </a:r>
                <a:r>
                  <a:rPr lang="hr-HR" sz="2900" dirty="0">
                    <a:solidFill>
                      <a:schemeClr val="tx1"/>
                    </a:solidFill>
                  </a:rPr>
                  <a:t> </a:t>
                </a:r>
                <a:r>
                  <a:rPr lang="el-GR" sz="2900" dirty="0">
                    <a:solidFill>
                      <a:schemeClr val="tx1"/>
                    </a:solidFill>
                  </a:rPr>
                  <a:t>π</a:t>
                </a:r>
                <a:r>
                  <a:rPr lang="hr-HR" sz="2900" dirty="0">
                    <a:solidFill>
                      <a:schemeClr val="tx1"/>
                    </a:solidFill>
                  </a:rPr>
                  <a:t>  </a:t>
                </a:r>
                <a14:m>
                  <m:oMath xmlns:m="http://schemas.openxmlformats.org/officeDocument/2006/math">
                    <m:sSup>
                      <m:sSupPr>
                        <m:ctrlPr>
                          <a:rPr lang="hr-HR" sz="2900" i="1" u="sng">
                            <a:latin typeface="Cambria Math" panose="02040503050406030204" pitchFamily="18" charset="0"/>
                          </a:rPr>
                        </m:ctrlPr>
                      </m:sSupPr>
                      <m:e>
                        <m:r>
                          <a:rPr lang="hr-HR" sz="2900" i="1" u="sng">
                            <a:latin typeface="Cambria Math" panose="02040503050406030204" pitchFamily="18" charset="0"/>
                          </a:rPr>
                          <m:t>𝑐𝑚</m:t>
                        </m:r>
                      </m:e>
                      <m:sup>
                        <m:r>
                          <a:rPr lang="hr-HR" sz="2900" i="1" u="sng">
                            <a:latin typeface="Cambria Math" panose="02040503050406030204" pitchFamily="18" charset="0"/>
                          </a:rPr>
                          <m:t>3</m:t>
                        </m:r>
                      </m:sup>
                    </m:sSup>
                  </m:oMath>
                </a14:m>
                <a:r>
                  <a:rPr lang="hr-HR" sz="2900" u="sng" dirty="0"/>
                  <a:t> </a:t>
                </a:r>
                <a:endParaRPr lang="hr-HR" sz="2900" u="sng" dirty="0">
                  <a:solidFill>
                    <a:schemeClr val="tx1"/>
                  </a:solidFill>
                </a:endParaRPr>
              </a:p>
              <a:p>
                <a:pPr marL="0" indent="0">
                  <a:buNone/>
                </a:pPr>
                <a:r>
                  <a:rPr lang="hr-HR" sz="2900" dirty="0">
                    <a:solidFill>
                      <a:schemeClr val="tx1"/>
                    </a:solidFill>
                  </a:rPr>
                  <a:t>           3                               3                             3 </a:t>
                </a:r>
              </a:p>
            </p:txBody>
          </p:sp>
        </mc:Choice>
        <mc:Fallback>
          <p:sp>
            <p:nvSpPr>
              <p:cNvPr id="3" name="Rezervirano mjesto sadržaja 2">
                <a:extLst>
                  <a:ext uri="{FF2B5EF4-FFF2-40B4-BE49-F238E27FC236}">
                    <a16:creationId xmlns:a16="http://schemas.microsoft.com/office/drawing/2014/main" id="{858C4444-002C-431E-9DBA-B59C68093AC9}"/>
                  </a:ext>
                </a:extLst>
              </p:cNvPr>
              <p:cNvSpPr>
                <a:spLocks noGrp="1" noRot="1" noChangeAspect="1" noMove="1" noResize="1" noEditPoints="1" noAdjustHandles="1" noChangeArrowheads="1" noChangeShapeType="1" noTextEdit="1"/>
              </p:cNvSpPr>
              <p:nvPr>
                <p:ph idx="1"/>
              </p:nvPr>
            </p:nvSpPr>
            <p:spPr>
              <a:xfrm>
                <a:off x="781879" y="1484243"/>
                <a:ext cx="10272976" cy="4346713"/>
              </a:xfrm>
              <a:blipFill>
                <a:blip r:embed="rId2"/>
                <a:stretch>
                  <a:fillRect l="-593" t="-420"/>
                </a:stretch>
              </a:blipFill>
            </p:spPr>
            <p:txBody>
              <a:bodyPr/>
              <a:lstStyle/>
              <a:p>
                <a:r>
                  <a:rPr lang="hr-HR">
                    <a:noFill/>
                  </a:rPr>
                  <a:t> </a:t>
                </a:r>
              </a:p>
            </p:txBody>
          </p:sp>
        </mc:Fallback>
      </mc:AlternateContent>
    </p:spTree>
    <p:extLst>
      <p:ext uri="{BB962C8B-B14F-4D97-AF65-F5344CB8AC3E}">
        <p14:creationId xmlns:p14="http://schemas.microsoft.com/office/powerpoint/2010/main" val="35770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D87878B-9703-40AF-AE54-1E185C434058}"/>
              </a:ext>
            </a:extLst>
          </p:cNvPr>
          <p:cNvSpPr>
            <a:spLocks noGrp="1"/>
          </p:cNvSpPr>
          <p:nvPr>
            <p:ph type="title"/>
          </p:nvPr>
        </p:nvSpPr>
        <p:spPr/>
        <p:txBody>
          <a:bodyPr/>
          <a:lstStyle/>
          <a:p>
            <a:r>
              <a:rPr lang="hr-HR" dirty="0"/>
              <a:t>Zadatak</a:t>
            </a:r>
            <a:br>
              <a:rPr lang="hr-HR" dirty="0"/>
            </a:br>
            <a:endParaRPr lang="hr-HR" dirty="0"/>
          </a:p>
        </p:txBody>
      </p:sp>
      <p:sp>
        <p:nvSpPr>
          <p:cNvPr id="3" name="Rezervirano mjesto sadržaja 2">
            <a:extLst>
              <a:ext uri="{FF2B5EF4-FFF2-40B4-BE49-F238E27FC236}">
                <a16:creationId xmlns:a16="http://schemas.microsoft.com/office/drawing/2014/main" id="{80A3EBB7-5948-4D31-96CB-A3CBB7BCA700}"/>
              </a:ext>
            </a:extLst>
          </p:cNvPr>
          <p:cNvSpPr>
            <a:spLocks noGrp="1"/>
          </p:cNvSpPr>
          <p:nvPr>
            <p:ph idx="1"/>
          </p:nvPr>
        </p:nvSpPr>
        <p:spPr>
          <a:xfrm>
            <a:off x="1137146" y="1329136"/>
            <a:ext cx="9603275" cy="3450613"/>
          </a:xfrm>
        </p:spPr>
        <p:txBody>
          <a:bodyPr/>
          <a:lstStyle/>
          <a:p>
            <a:r>
              <a:rPr lang="hr-HR" dirty="0"/>
              <a:t>Izračunaj obujam stošca s polumjerom baze </a:t>
            </a:r>
            <a:r>
              <a:rPr lang="hr-HR" i="1" dirty="0"/>
              <a:t>r </a:t>
            </a:r>
            <a:r>
              <a:rPr lang="hr-HR" dirty="0"/>
              <a:t>i duljine visine </a:t>
            </a:r>
            <a:r>
              <a:rPr lang="hr-HR" u="sng" dirty="0"/>
              <a:t>h</a:t>
            </a:r>
          </a:p>
          <a:p>
            <a:pPr marL="0" indent="0">
              <a:buNone/>
            </a:pPr>
            <a:endParaRPr lang="hr-HR" u="sng" dirty="0"/>
          </a:p>
          <a:p>
            <a:pPr marL="0" indent="0">
              <a:buNone/>
            </a:pPr>
            <a:r>
              <a:rPr lang="hr-HR" dirty="0"/>
              <a:t>    A)    r = 5 cm                                            B)  r= 7 cm</a:t>
            </a:r>
          </a:p>
          <a:p>
            <a:pPr marL="0" indent="0">
              <a:buNone/>
            </a:pPr>
            <a:r>
              <a:rPr lang="hr-HR" dirty="0"/>
              <a:t>           h= 9 cm                                                  h= 12 cm</a:t>
            </a:r>
          </a:p>
        </p:txBody>
      </p:sp>
    </p:spTree>
    <p:extLst>
      <p:ext uri="{BB962C8B-B14F-4D97-AF65-F5344CB8AC3E}">
        <p14:creationId xmlns:p14="http://schemas.microsoft.com/office/powerpoint/2010/main" val="506167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752046A-2ABD-49FC-A627-8E0F052CE97F}"/>
              </a:ext>
            </a:extLst>
          </p:cNvPr>
          <p:cNvSpPr>
            <a:spLocks noGrp="1"/>
          </p:cNvSpPr>
          <p:nvPr>
            <p:ph type="title"/>
          </p:nvPr>
        </p:nvSpPr>
        <p:spPr>
          <a:xfrm>
            <a:off x="947997" y="205983"/>
            <a:ext cx="9603275" cy="1049235"/>
          </a:xfrm>
        </p:spPr>
        <p:txBody>
          <a:bodyPr>
            <a:normAutofit/>
          </a:bodyPr>
          <a:lstStyle/>
          <a:p>
            <a:r>
              <a:rPr lang="hr-HR" sz="1600" dirty="0"/>
              <a:t>PLAN PLOČE</a:t>
            </a:r>
          </a:p>
        </p:txBody>
      </p:sp>
      <mc:AlternateContent xmlns:mc="http://schemas.openxmlformats.org/markup-compatibility/2006">
        <mc:Choice xmlns:a14="http://schemas.microsoft.com/office/drawing/2010/main" Requires="a14">
          <p:sp>
            <p:nvSpPr>
              <p:cNvPr id="3" name="Rezervirano mjesto sadržaja 2">
                <a:extLst>
                  <a:ext uri="{FF2B5EF4-FFF2-40B4-BE49-F238E27FC236}">
                    <a16:creationId xmlns:a16="http://schemas.microsoft.com/office/drawing/2014/main" id="{6C3C72D6-89D2-41F8-B29D-53C2559603C4}"/>
                  </a:ext>
                </a:extLst>
              </p:cNvPr>
              <p:cNvSpPr>
                <a:spLocks noGrp="1"/>
              </p:cNvSpPr>
              <p:nvPr>
                <p:ph idx="1"/>
              </p:nvPr>
            </p:nvSpPr>
            <p:spPr>
              <a:xfrm>
                <a:off x="1294362" y="340238"/>
                <a:ext cx="9603275" cy="3450613"/>
              </a:xfrm>
            </p:spPr>
            <p:txBody>
              <a:bodyPr>
                <a:normAutofit fontScale="92500" lnSpcReduction="10000"/>
              </a:bodyPr>
              <a:lstStyle/>
              <a:p>
                <a:pPr marL="0" indent="0" algn="ctr">
                  <a:buNone/>
                </a:pPr>
                <a:r>
                  <a:rPr lang="hr-HR" b="1" dirty="0">
                    <a:hlinkClick r:id="rId2"/>
                  </a:rPr>
                  <a:t>STOŽAC</a:t>
                </a:r>
              </a:p>
              <a:p>
                <a:r>
                  <a:rPr lang="hr-HR" b="1" dirty="0">
                    <a:hlinkClick r:id="rId2"/>
                  </a:rPr>
                  <a:t>Stožac</a:t>
                </a:r>
                <a:r>
                  <a:rPr lang="hr-HR" b="1" dirty="0"/>
                  <a:t> je oblo </a:t>
                </a:r>
                <a:r>
                  <a:rPr lang="hr-HR" b="1" dirty="0">
                    <a:hlinkClick r:id="rId3"/>
                  </a:rPr>
                  <a:t>geometrijsko tijelo</a:t>
                </a:r>
                <a:r>
                  <a:rPr lang="hr-HR" b="1" dirty="0"/>
                  <a:t> omeđeno jednim krugom koji nazivamo bazom ili osnovkom stošca te dijelom zakrivljene plohe koju nazivamo plaštem stošca.</a:t>
                </a:r>
                <a:endParaRPr lang="hr-HR" dirty="0"/>
              </a:p>
              <a:p>
                <a:pPr marL="0" indent="0">
                  <a:buNone/>
                </a:pPr>
                <a:endParaRPr lang="hr-HR" dirty="0">
                  <a:solidFill>
                    <a:schemeClr val="accent1"/>
                  </a:solidFill>
                </a:endParaRPr>
              </a:p>
              <a:p>
                <a:pPr marL="0" indent="0">
                  <a:buNone/>
                </a:pPr>
                <a:r>
                  <a:rPr lang="hr-HR" dirty="0">
                    <a:solidFill>
                      <a:schemeClr val="accent1"/>
                    </a:solidFill>
                  </a:rPr>
                  <a:t>OPLOŠJE                                                              VOLUMEN</a:t>
                </a:r>
              </a:p>
              <a:p>
                <a:pPr marL="0" indent="0">
                  <a:buNone/>
                </a:pPr>
                <a:r>
                  <a:rPr lang="hr-HR" dirty="0">
                    <a:solidFill>
                      <a:schemeClr val="accent1"/>
                    </a:solidFill>
                  </a:rPr>
                  <a:t>O = r ∙ </a:t>
                </a:r>
                <a:r>
                  <a:rPr lang="el-GR" dirty="0">
                    <a:solidFill>
                      <a:schemeClr val="accent1"/>
                    </a:solidFill>
                  </a:rPr>
                  <a:t>π</a:t>
                </a:r>
                <a:r>
                  <a:rPr lang="hr-HR" dirty="0">
                    <a:solidFill>
                      <a:schemeClr val="accent1"/>
                    </a:solidFill>
                  </a:rPr>
                  <a:t> ∙ ( r + s)</a:t>
                </a:r>
              </a:p>
              <a:p>
                <a:pPr marL="0" indent="0">
                  <a:buNone/>
                </a:pPr>
                <a:r>
                  <a:rPr lang="hr-HR" dirty="0">
                    <a:solidFill>
                      <a:schemeClr val="accent1"/>
                    </a:solidFill>
                  </a:rPr>
                  <a:t>                                                                            V=  </a:t>
                </a:r>
                <a14:m>
                  <m:oMath xmlns:m="http://schemas.openxmlformats.org/officeDocument/2006/math">
                    <m:sSup>
                      <m:sSupPr>
                        <m:ctrlPr>
                          <a:rPr lang="hr-HR" i="1" u="sng">
                            <a:solidFill>
                              <a:schemeClr val="accent1"/>
                            </a:solidFill>
                            <a:latin typeface="Cambria Math" panose="02040503050406030204" pitchFamily="18" charset="0"/>
                          </a:rPr>
                        </m:ctrlPr>
                      </m:sSupPr>
                      <m:e>
                        <m:r>
                          <a:rPr lang="hr-HR" i="1" u="sng">
                            <a:solidFill>
                              <a:schemeClr val="accent1"/>
                            </a:solidFill>
                            <a:latin typeface="Cambria Math" panose="02040503050406030204" pitchFamily="18" charset="0"/>
                          </a:rPr>
                          <m:t>𝑟</m:t>
                        </m:r>
                      </m:e>
                      <m:sup>
                        <m:r>
                          <a:rPr lang="hr-HR" i="1" u="sng">
                            <a:solidFill>
                              <a:schemeClr val="accent1"/>
                            </a:solidFill>
                            <a:latin typeface="Cambria Math" panose="02040503050406030204" pitchFamily="18" charset="0"/>
                          </a:rPr>
                          <m:t>2</m:t>
                        </m:r>
                      </m:sup>
                    </m:sSup>
                  </m:oMath>
                </a14:m>
                <a:r>
                  <a:rPr lang="hr-HR" u="sng" dirty="0">
                    <a:solidFill>
                      <a:schemeClr val="accent1"/>
                    </a:solidFill>
                  </a:rPr>
                  <a:t> ∙</a:t>
                </a:r>
                <a:r>
                  <a:rPr lang="el-GR" u="sng" dirty="0">
                    <a:solidFill>
                      <a:schemeClr val="accent1"/>
                    </a:solidFill>
                  </a:rPr>
                  <a:t>π</a:t>
                </a:r>
                <a:r>
                  <a:rPr lang="hr-HR" u="sng" dirty="0">
                    <a:solidFill>
                      <a:schemeClr val="accent1"/>
                    </a:solidFill>
                  </a:rPr>
                  <a:t> ∙ h  </a:t>
                </a:r>
              </a:p>
              <a:p>
                <a:pPr marL="0" indent="0">
                  <a:buNone/>
                </a:pPr>
                <a:r>
                  <a:rPr lang="hr-HR" dirty="0">
                    <a:solidFill>
                      <a:schemeClr val="accent1"/>
                    </a:solidFill>
                  </a:rPr>
                  <a:t>                                                                                      3  </a:t>
                </a:r>
              </a:p>
              <a:p>
                <a:endParaRPr lang="hr-HR" dirty="0"/>
              </a:p>
            </p:txBody>
          </p:sp>
        </mc:Choice>
        <mc:Fallback>
          <p:sp>
            <p:nvSpPr>
              <p:cNvPr id="3" name="Rezervirano mjesto sadržaja 2">
                <a:extLst>
                  <a:ext uri="{FF2B5EF4-FFF2-40B4-BE49-F238E27FC236}">
                    <a16:creationId xmlns:a16="http://schemas.microsoft.com/office/drawing/2014/main" id="{6C3C72D6-89D2-41F8-B29D-53C2559603C4}"/>
                  </a:ext>
                </a:extLst>
              </p:cNvPr>
              <p:cNvSpPr>
                <a:spLocks noGrp="1" noRot="1" noChangeAspect="1" noMove="1" noResize="1" noEditPoints="1" noAdjustHandles="1" noChangeArrowheads="1" noChangeShapeType="1" noTextEdit="1"/>
              </p:cNvSpPr>
              <p:nvPr>
                <p:ph idx="1"/>
              </p:nvPr>
            </p:nvSpPr>
            <p:spPr>
              <a:xfrm>
                <a:off x="1294362" y="340238"/>
                <a:ext cx="9603275" cy="3450613"/>
              </a:xfrm>
              <a:blipFill>
                <a:blip r:embed="rId4"/>
                <a:stretch>
                  <a:fillRect l="-571" t="-883" r="-825" b="-883"/>
                </a:stretch>
              </a:blipFill>
            </p:spPr>
            <p:txBody>
              <a:bodyPr/>
              <a:lstStyle/>
              <a:p>
                <a:r>
                  <a:rPr lang="hr-HR">
                    <a:noFill/>
                  </a:rPr>
                  <a:t> </a:t>
                </a:r>
              </a:p>
            </p:txBody>
          </p:sp>
        </mc:Fallback>
      </mc:AlternateContent>
      <p:pic>
        <p:nvPicPr>
          <p:cNvPr id="4" name="Slika 3">
            <a:extLst>
              <a:ext uri="{FF2B5EF4-FFF2-40B4-BE49-F238E27FC236}">
                <a16:creationId xmlns:a16="http://schemas.microsoft.com/office/drawing/2014/main" id="{F698CD96-E1B4-4A48-94AC-901FF80203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997" y="2838175"/>
            <a:ext cx="3889046" cy="2461110"/>
          </a:xfrm>
          <a:prstGeom prst="rect">
            <a:avLst/>
          </a:prstGeom>
        </p:spPr>
      </p:pic>
      <p:pic>
        <p:nvPicPr>
          <p:cNvPr id="5" name="Rezervirano mjesto sadržaja 3">
            <a:extLst>
              <a:ext uri="{FF2B5EF4-FFF2-40B4-BE49-F238E27FC236}">
                <a16:creationId xmlns:a16="http://schemas.microsoft.com/office/drawing/2014/main" id="{D6E5D4B1-0A0F-4835-91B9-E8C72B192D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9641" y="1704181"/>
            <a:ext cx="3129820" cy="3449638"/>
          </a:xfrm>
          <a:prstGeom prst="rect">
            <a:avLst/>
          </a:prstGeom>
        </p:spPr>
      </p:pic>
    </p:spTree>
    <p:extLst>
      <p:ext uri="{BB962C8B-B14F-4D97-AF65-F5344CB8AC3E}">
        <p14:creationId xmlns:p14="http://schemas.microsoft.com/office/powerpoint/2010/main" val="4284386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CF11558-DF04-4A9F-BDE0-F6D5240C978C}"/>
              </a:ext>
            </a:extLst>
          </p:cNvPr>
          <p:cNvSpPr>
            <a:spLocks noGrp="1"/>
          </p:cNvSpPr>
          <p:nvPr>
            <p:ph type="title"/>
          </p:nvPr>
        </p:nvSpPr>
        <p:spPr>
          <a:xfrm>
            <a:off x="1293182" y="301306"/>
            <a:ext cx="9605635" cy="1059305"/>
          </a:xfrm>
        </p:spPr>
        <p:txBody>
          <a:bodyPr>
            <a:normAutofit fontScale="90000"/>
          </a:bodyPr>
          <a:lstStyle/>
          <a:p>
            <a:r>
              <a:rPr lang="hr-HR" b="1" dirty="0">
                <a:hlinkClick r:id="rId2"/>
              </a:rPr>
              <a:t>Valjak</a:t>
            </a:r>
            <a:r>
              <a:rPr lang="hr-HR" b="1" dirty="0"/>
              <a:t> je oblo </a:t>
            </a:r>
            <a:r>
              <a:rPr lang="hr-HR" b="1" dirty="0">
                <a:hlinkClick r:id="rId3"/>
              </a:rPr>
              <a:t>geometrijsko tijelo</a:t>
            </a:r>
            <a:r>
              <a:rPr lang="hr-HR" b="1" dirty="0"/>
              <a:t> omeđeno s dvama sukladnim krugovima koje nazivamo bazama valjka i zakrivljenom plohom koju nazivamo plaštem valjka.</a:t>
            </a:r>
            <a:endParaRPr lang="hr-HR" dirty="0"/>
          </a:p>
        </p:txBody>
      </p:sp>
      <p:pic>
        <p:nvPicPr>
          <p:cNvPr id="1026" name="Picture 2">
            <a:extLst>
              <a:ext uri="{FF2B5EF4-FFF2-40B4-BE49-F238E27FC236}">
                <a16:creationId xmlns:a16="http://schemas.microsoft.com/office/drawing/2014/main" id="{4B97EFC9-7270-43FE-9742-5F5ECAF67355}"/>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tretch>
            <a:fillRect/>
          </a:stretch>
        </p:blipFill>
        <p:spPr bwMode="auto">
          <a:xfrm>
            <a:off x="2543060" y="2569029"/>
            <a:ext cx="3036106" cy="3279508"/>
          </a:xfrm>
          <a:prstGeom prst="rect">
            <a:avLst/>
          </a:prstGeom>
          <a:noFill/>
          <a:extLst>
            <a:ext uri="{909E8E84-426E-40DD-AFC4-6F175D3DCCD1}">
              <a14:hiddenFill xmlns:a14="http://schemas.microsoft.com/office/drawing/2010/main">
                <a:solidFill>
                  <a:srgbClr val="FFFFFF"/>
                </a:solidFill>
              </a14:hiddenFill>
            </a:ext>
          </a:extLst>
        </p:spPr>
      </p:pic>
      <p:sp>
        <p:nvSpPr>
          <p:cNvPr id="5" name="Rezervirano mjesto sadržaja 4">
            <a:extLst>
              <a:ext uri="{FF2B5EF4-FFF2-40B4-BE49-F238E27FC236}">
                <a16:creationId xmlns:a16="http://schemas.microsoft.com/office/drawing/2014/main" id="{E8574FE5-C1C1-4E4D-AC85-A7C488BE68E8}"/>
              </a:ext>
            </a:extLst>
          </p:cNvPr>
          <p:cNvSpPr>
            <a:spLocks noGrp="1"/>
          </p:cNvSpPr>
          <p:nvPr>
            <p:ph sz="half" idx="2"/>
          </p:nvPr>
        </p:nvSpPr>
        <p:spPr>
          <a:xfrm>
            <a:off x="6172200" y="2569029"/>
            <a:ext cx="5181600" cy="3607934"/>
          </a:xfrm>
        </p:spPr>
        <p:txBody>
          <a:bodyPr/>
          <a:lstStyle/>
          <a:p>
            <a:r>
              <a:rPr lang="hr-HR" b="1" dirty="0"/>
              <a:t>Baze valjka</a:t>
            </a:r>
            <a:r>
              <a:rPr lang="hr-HR" dirty="0"/>
              <a:t> pripadaju usporednim ravninama, a kad se </a:t>
            </a:r>
            <a:r>
              <a:rPr lang="hr-HR" b="1" dirty="0"/>
              <a:t>plašt valjka</a:t>
            </a:r>
            <a:r>
              <a:rPr lang="hr-HR" dirty="0"/>
              <a:t> „razvije“ u ravninu, dobiva se pravokutnik.</a:t>
            </a:r>
          </a:p>
        </p:txBody>
      </p:sp>
    </p:spTree>
    <p:extLst>
      <p:ext uri="{BB962C8B-B14F-4D97-AF65-F5344CB8AC3E}">
        <p14:creationId xmlns:p14="http://schemas.microsoft.com/office/powerpoint/2010/main" val="2700110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6AF9630-5D2E-416A-A4D7-8C8350DA3D15}"/>
              </a:ext>
            </a:extLst>
          </p:cNvPr>
          <p:cNvSpPr>
            <a:spLocks noGrp="1"/>
          </p:cNvSpPr>
          <p:nvPr>
            <p:ph type="title"/>
          </p:nvPr>
        </p:nvSpPr>
        <p:spPr/>
        <p:txBody>
          <a:bodyPr/>
          <a:lstStyle/>
          <a:p>
            <a:endParaRPr lang="hr-HR"/>
          </a:p>
        </p:txBody>
      </p:sp>
      <p:sp>
        <p:nvSpPr>
          <p:cNvPr id="3" name="Rezervirano mjesto sadržaja 2">
            <a:extLst>
              <a:ext uri="{FF2B5EF4-FFF2-40B4-BE49-F238E27FC236}">
                <a16:creationId xmlns:a16="http://schemas.microsoft.com/office/drawing/2014/main" id="{D7BE6F35-C395-4386-AD57-C209ACF6A1EF}"/>
              </a:ext>
            </a:extLst>
          </p:cNvPr>
          <p:cNvSpPr>
            <a:spLocks noGrp="1"/>
          </p:cNvSpPr>
          <p:nvPr>
            <p:ph idx="1"/>
          </p:nvPr>
        </p:nvSpPr>
        <p:spPr/>
        <p:txBody>
          <a:bodyPr/>
          <a:lstStyle/>
          <a:p>
            <a:r>
              <a:rPr lang="hr-HR" dirty="0"/>
              <a:t>Prepisati planove ploča i riješene primjere u bilježnicu te riješiti zadatke iza primjera.</a:t>
            </a:r>
          </a:p>
          <a:p>
            <a:pPr marL="0" indent="0" algn="ctr">
              <a:buNone/>
            </a:pPr>
            <a:r>
              <a:rPr lang="hr-HR" dirty="0"/>
              <a:t> </a:t>
            </a:r>
          </a:p>
          <a:p>
            <a:pPr marL="0" indent="0" algn="ctr">
              <a:buNone/>
            </a:pPr>
            <a:endParaRPr lang="hr-HR" dirty="0"/>
          </a:p>
          <a:p>
            <a:pPr marL="0" indent="0" algn="ctr">
              <a:buNone/>
            </a:pPr>
            <a:r>
              <a:rPr lang="hr-HR" dirty="0"/>
              <a:t>HVALA NA PAŽNJI! </a:t>
            </a:r>
            <a:r>
              <a:rPr lang="hr-HR" dirty="0">
                <a:sym typeface="Wingdings" panose="05000000000000000000" pitchFamily="2" charset="2"/>
              </a:rPr>
              <a:t> </a:t>
            </a:r>
            <a:endParaRPr lang="hr-HR" dirty="0"/>
          </a:p>
        </p:txBody>
      </p:sp>
    </p:spTree>
    <p:extLst>
      <p:ext uri="{BB962C8B-B14F-4D97-AF65-F5344CB8AC3E}">
        <p14:creationId xmlns:p14="http://schemas.microsoft.com/office/powerpoint/2010/main" val="2699462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F3C1E2C-0B51-4C1A-BB1E-74699318E84D}"/>
              </a:ext>
            </a:extLst>
          </p:cNvPr>
          <p:cNvSpPr>
            <a:spLocks noGrp="1"/>
          </p:cNvSpPr>
          <p:nvPr>
            <p:ph type="title"/>
          </p:nvPr>
        </p:nvSpPr>
        <p:spPr/>
        <p:txBody>
          <a:bodyPr>
            <a:normAutofit fontScale="90000"/>
          </a:bodyPr>
          <a:lstStyle/>
          <a:p>
            <a:r>
              <a:rPr lang="pl-PL" dirty="0">
                <a:hlinkClick r:id="rId2"/>
              </a:rPr>
              <a:t>Valjak</a:t>
            </a:r>
            <a:r>
              <a:rPr lang="pl-PL" dirty="0"/>
              <a:t> je </a:t>
            </a:r>
            <a:r>
              <a:rPr lang="pl-PL" b="1" dirty="0"/>
              <a:t>uspravan</a:t>
            </a:r>
            <a:r>
              <a:rPr lang="pl-PL" dirty="0"/>
              <a:t> ako je njegova os okomita na ravninu baze.</a:t>
            </a:r>
            <a:br>
              <a:rPr lang="hr-HR" dirty="0"/>
            </a:br>
            <a:endParaRPr lang="hr-HR" dirty="0"/>
          </a:p>
        </p:txBody>
      </p:sp>
      <p:sp>
        <p:nvSpPr>
          <p:cNvPr id="3" name="Rezervirano mjesto sadržaja 2">
            <a:extLst>
              <a:ext uri="{FF2B5EF4-FFF2-40B4-BE49-F238E27FC236}">
                <a16:creationId xmlns:a16="http://schemas.microsoft.com/office/drawing/2014/main" id="{A93A0C09-A222-402D-A36F-7194B6688E16}"/>
              </a:ext>
            </a:extLst>
          </p:cNvPr>
          <p:cNvSpPr>
            <a:spLocks noGrp="1"/>
          </p:cNvSpPr>
          <p:nvPr>
            <p:ph idx="1"/>
          </p:nvPr>
        </p:nvSpPr>
        <p:spPr>
          <a:xfrm>
            <a:off x="838200" y="2175732"/>
            <a:ext cx="10515600" cy="4001229"/>
          </a:xfrm>
        </p:spPr>
        <p:txBody>
          <a:bodyPr/>
          <a:lstStyle/>
          <a:p>
            <a:endParaRPr lang="hr-HR" dirty="0"/>
          </a:p>
        </p:txBody>
      </p:sp>
      <p:pic>
        <p:nvPicPr>
          <p:cNvPr id="2050" name="Picture 2">
            <a:extLst>
              <a:ext uri="{FF2B5EF4-FFF2-40B4-BE49-F238E27FC236}">
                <a16:creationId xmlns:a16="http://schemas.microsoft.com/office/drawing/2014/main" id="{D8461B0C-BA17-44D6-93AB-0B3D3A85F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4609" y="2015154"/>
            <a:ext cx="1899616" cy="3485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792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BF8CFB2-45AF-4466-BA1A-832C3D31045D}"/>
              </a:ext>
            </a:extLst>
          </p:cNvPr>
          <p:cNvSpPr>
            <a:spLocks noGrp="1"/>
          </p:cNvSpPr>
          <p:nvPr>
            <p:ph type="title"/>
          </p:nvPr>
        </p:nvSpPr>
        <p:spPr>
          <a:xfrm>
            <a:off x="1454604" y="384313"/>
            <a:ext cx="9597115" cy="1470992"/>
          </a:xfrm>
        </p:spPr>
        <p:txBody>
          <a:bodyPr>
            <a:normAutofit/>
          </a:bodyPr>
          <a:lstStyle/>
          <a:p>
            <a:r>
              <a:rPr lang="hr-HR" dirty="0"/>
              <a:t>Ako os valjka nije okomita na bazu valjka, taj je valjak kos. Mi ćemo proučavati samo uspravne valjke.</a:t>
            </a:r>
          </a:p>
        </p:txBody>
      </p:sp>
      <p:pic>
        <p:nvPicPr>
          <p:cNvPr id="3074" name="Picture 2">
            <a:extLst>
              <a:ext uri="{FF2B5EF4-FFF2-40B4-BE49-F238E27FC236}">
                <a16:creationId xmlns:a16="http://schemas.microsoft.com/office/drawing/2014/main" id="{E6D13ADF-9C5A-4AC3-85D3-7B68716AFE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862318" y="2154810"/>
            <a:ext cx="2781688" cy="317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057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F37D8F0-F7A8-4EA2-A95F-5A313565B4F4}"/>
              </a:ext>
            </a:extLst>
          </p:cNvPr>
          <p:cNvSpPr>
            <a:spLocks noGrp="1"/>
          </p:cNvSpPr>
          <p:nvPr>
            <p:ph type="title"/>
          </p:nvPr>
        </p:nvSpPr>
        <p:spPr>
          <a:xfrm>
            <a:off x="1451578" y="473215"/>
            <a:ext cx="9603275" cy="1049235"/>
          </a:xfrm>
        </p:spPr>
        <p:txBody>
          <a:bodyPr>
            <a:normAutofit/>
          </a:bodyPr>
          <a:lstStyle/>
          <a:p>
            <a:br>
              <a:rPr lang="hr-HR" dirty="0"/>
            </a:br>
            <a:endParaRPr lang="hr-HR" dirty="0"/>
          </a:p>
        </p:txBody>
      </p:sp>
      <p:sp>
        <p:nvSpPr>
          <p:cNvPr id="3" name="Rezervirano mjesto sadržaja 2">
            <a:extLst>
              <a:ext uri="{FF2B5EF4-FFF2-40B4-BE49-F238E27FC236}">
                <a16:creationId xmlns:a16="http://schemas.microsoft.com/office/drawing/2014/main" id="{EE495CD8-E627-4B2C-9C56-80D3134DDB1E}"/>
              </a:ext>
            </a:extLst>
          </p:cNvPr>
          <p:cNvSpPr>
            <a:spLocks noGrp="1"/>
          </p:cNvSpPr>
          <p:nvPr>
            <p:ph idx="1"/>
          </p:nvPr>
        </p:nvSpPr>
        <p:spPr>
          <a:xfrm>
            <a:off x="980661" y="808384"/>
            <a:ext cx="10074193" cy="4657962"/>
          </a:xfrm>
        </p:spPr>
        <p:txBody>
          <a:bodyPr/>
          <a:lstStyle/>
          <a:p>
            <a:r>
              <a:rPr lang="hr-HR" b="1" dirty="0">
                <a:hlinkClick r:id="rId2"/>
              </a:rPr>
              <a:t>Visina valjka</a:t>
            </a:r>
            <a:r>
              <a:rPr lang="hr-HR" b="1" dirty="0"/>
              <a:t> </a:t>
            </a:r>
            <a:r>
              <a:rPr lang="hr-HR" dirty="0"/>
              <a:t>(h) je udaljenost njegovih baza. Za </a:t>
            </a:r>
            <a:r>
              <a:rPr lang="hr-HR" dirty="0">
                <a:hlinkClick r:id="rId3"/>
              </a:rPr>
              <a:t>uspravni valjak</a:t>
            </a:r>
            <a:r>
              <a:rPr lang="hr-HR" dirty="0"/>
              <a:t> visina je jednaka duljini njegove izvodnice.</a:t>
            </a:r>
            <a:br>
              <a:rPr lang="hr-HR" dirty="0"/>
            </a:br>
            <a:endParaRPr lang="hr-HR" dirty="0"/>
          </a:p>
        </p:txBody>
      </p:sp>
      <p:pic>
        <p:nvPicPr>
          <p:cNvPr id="4098" name="Picture 2">
            <a:extLst>
              <a:ext uri="{FF2B5EF4-FFF2-40B4-BE49-F238E27FC236}">
                <a16:creationId xmlns:a16="http://schemas.microsoft.com/office/drawing/2014/main" id="{FB97A87C-972E-4C2D-ABBF-5D9A60132E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5581" y="1994393"/>
            <a:ext cx="2855373" cy="390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999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0ED95CB-8EEB-4524-BF2B-780801487274}"/>
              </a:ext>
            </a:extLst>
          </p:cNvPr>
          <p:cNvSpPr>
            <a:spLocks noGrp="1"/>
          </p:cNvSpPr>
          <p:nvPr>
            <p:ph type="title"/>
          </p:nvPr>
        </p:nvSpPr>
        <p:spPr/>
        <p:txBody>
          <a:bodyPr/>
          <a:lstStyle/>
          <a:p>
            <a:r>
              <a:rPr lang="hr-HR" b="1" dirty="0"/>
              <a:t>Oplošje valjka</a:t>
            </a:r>
            <a:br>
              <a:rPr lang="hr-HR" b="1" dirty="0"/>
            </a:br>
            <a:endParaRPr lang="hr-HR" dirty="0"/>
          </a:p>
        </p:txBody>
      </p:sp>
      <p:sp>
        <p:nvSpPr>
          <p:cNvPr id="3" name="Rezervirano mjesto sadržaja 2">
            <a:extLst>
              <a:ext uri="{FF2B5EF4-FFF2-40B4-BE49-F238E27FC236}">
                <a16:creationId xmlns:a16="http://schemas.microsoft.com/office/drawing/2014/main" id="{39303843-EA3F-4C85-ABF1-0456EFA09D8E}"/>
              </a:ext>
            </a:extLst>
          </p:cNvPr>
          <p:cNvSpPr>
            <a:spLocks noGrp="1"/>
          </p:cNvSpPr>
          <p:nvPr>
            <p:ph idx="1"/>
          </p:nvPr>
        </p:nvSpPr>
        <p:spPr/>
        <p:txBody>
          <a:bodyPr/>
          <a:lstStyle/>
          <a:p>
            <a:r>
              <a:rPr lang="hr-HR" dirty="0">
                <a:hlinkClick r:id="rId2"/>
              </a:rPr>
              <a:t>Valjak</a:t>
            </a:r>
            <a:r>
              <a:rPr lang="hr-HR" dirty="0"/>
              <a:t> ima dvije baze i plašt te je opća formula za oplošje valjka </a:t>
            </a:r>
            <a:r>
              <a:rPr lang="hr-HR" b="1" dirty="0">
                <a:solidFill>
                  <a:srgbClr val="FF0000"/>
                </a:solidFill>
              </a:rPr>
              <a:t>O=2B+P</a:t>
            </a:r>
            <a:br>
              <a:rPr lang="hr-HR" b="1" dirty="0">
                <a:solidFill>
                  <a:srgbClr val="FF0000"/>
                </a:solidFill>
              </a:rPr>
            </a:br>
            <a:endParaRPr lang="hr-HR" b="1" dirty="0">
              <a:solidFill>
                <a:srgbClr val="FF0000"/>
              </a:solidFill>
            </a:endParaRPr>
          </a:p>
          <a:p>
            <a:r>
              <a:rPr lang="hr-HR" dirty="0"/>
              <a:t>Baze su valjka krugovi, dok je plašt pravokutna oblika.</a:t>
            </a:r>
          </a:p>
          <a:p>
            <a:endParaRPr lang="hr-HR" dirty="0"/>
          </a:p>
        </p:txBody>
      </p:sp>
      <p:pic>
        <p:nvPicPr>
          <p:cNvPr id="4" name="Picture 2">
            <a:extLst>
              <a:ext uri="{FF2B5EF4-FFF2-40B4-BE49-F238E27FC236}">
                <a16:creationId xmlns:a16="http://schemas.microsoft.com/office/drawing/2014/main" id="{70353E1C-73E9-4330-A3CB-EE5174B71A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7516" y="2264898"/>
            <a:ext cx="4509286" cy="4046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615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F8E6134-DD5F-4D55-8804-82FC9439F0B9}"/>
              </a:ext>
            </a:extLst>
          </p:cNvPr>
          <p:cNvSpPr>
            <a:spLocks noGrp="1"/>
          </p:cNvSpPr>
          <p:nvPr>
            <p:ph type="title"/>
          </p:nvPr>
        </p:nvSpPr>
        <p:spPr/>
        <p:txBody>
          <a:bodyPr>
            <a:normAutofit/>
          </a:bodyPr>
          <a:lstStyle/>
          <a:p>
            <a:r>
              <a:rPr lang="pt-BR" dirty="0"/>
              <a:t>Oplošje se valjka računa po formuli  </a:t>
            </a:r>
            <a:br>
              <a:rPr lang="hr-HR" dirty="0"/>
            </a:br>
            <a:endParaRPr lang="hr-HR" dirty="0"/>
          </a:p>
        </p:txBody>
      </p:sp>
      <mc:AlternateContent xmlns:mc="http://schemas.openxmlformats.org/markup-compatibility/2006">
        <mc:Choice xmlns:a14="http://schemas.microsoft.com/office/drawing/2010/main" Requires="a14">
          <p:sp>
            <p:nvSpPr>
              <p:cNvPr id="3" name="Rezervirano mjesto sadržaja 2">
                <a:extLst>
                  <a:ext uri="{FF2B5EF4-FFF2-40B4-BE49-F238E27FC236}">
                    <a16:creationId xmlns:a16="http://schemas.microsoft.com/office/drawing/2014/main" id="{ABE1DCDA-7511-4451-B7D8-BB32A841274A}"/>
                  </a:ext>
                </a:extLst>
              </p:cNvPr>
              <p:cNvSpPr>
                <a:spLocks noGrp="1"/>
              </p:cNvSpPr>
              <p:nvPr>
                <p:ph idx="1"/>
              </p:nvPr>
            </p:nvSpPr>
            <p:spPr/>
            <p:txBody>
              <a:bodyPr>
                <a:normAutofit/>
              </a:bodyPr>
              <a:lstStyle/>
              <a:p>
                <a:pPr marL="0" indent="0">
                  <a:buNone/>
                </a:pPr>
                <a:r>
                  <a:rPr lang="hr-HR" sz="4000" dirty="0">
                    <a:solidFill>
                      <a:schemeClr val="accent1"/>
                    </a:solidFill>
                  </a:rPr>
                  <a:t>O= 2 ∙ r ∙ </a:t>
                </a:r>
                <a14:m>
                  <m:oMath xmlns:m="http://schemas.openxmlformats.org/officeDocument/2006/math">
                    <m:r>
                      <m:rPr>
                        <m:sty m:val="p"/>
                      </m:rPr>
                      <a:rPr lang="el-GR" sz="4000" i="1" smtClean="0">
                        <a:solidFill>
                          <a:schemeClr val="accent1"/>
                        </a:solidFill>
                        <a:latin typeface="Cambria Math" panose="02040503050406030204" pitchFamily="18" charset="0"/>
                      </a:rPr>
                      <m:t>π</m:t>
                    </m:r>
                  </m:oMath>
                </a14:m>
                <a:r>
                  <a:rPr lang="hr-HR" sz="4000" dirty="0">
                    <a:solidFill>
                      <a:schemeClr val="accent1"/>
                    </a:solidFill>
                  </a:rPr>
                  <a:t> ∙( r + h) </a:t>
                </a:r>
              </a:p>
            </p:txBody>
          </p:sp>
        </mc:Choice>
        <mc:Fallback>
          <p:sp>
            <p:nvSpPr>
              <p:cNvPr id="3" name="Rezervirano mjesto sadržaja 2">
                <a:extLst>
                  <a:ext uri="{FF2B5EF4-FFF2-40B4-BE49-F238E27FC236}">
                    <a16:creationId xmlns:a16="http://schemas.microsoft.com/office/drawing/2014/main" id="{ABE1DCDA-7511-4451-B7D8-BB32A841274A}"/>
                  </a:ext>
                </a:extLst>
              </p:cNvPr>
              <p:cNvSpPr>
                <a:spLocks noGrp="1" noRot="1" noChangeAspect="1" noMove="1" noResize="1" noEditPoints="1" noAdjustHandles="1" noChangeArrowheads="1" noChangeShapeType="1" noTextEdit="1"/>
              </p:cNvSpPr>
              <p:nvPr>
                <p:ph idx="1"/>
              </p:nvPr>
            </p:nvSpPr>
            <p:spPr>
              <a:blipFill>
                <a:blip r:embed="rId2"/>
                <a:stretch>
                  <a:fillRect l="-2222" t="-1413"/>
                </a:stretch>
              </a:blipFill>
            </p:spPr>
            <p:txBody>
              <a:bodyPr/>
              <a:lstStyle/>
              <a:p>
                <a:r>
                  <a:rPr lang="hr-HR">
                    <a:noFill/>
                  </a:rPr>
                  <a:t> </a:t>
                </a:r>
              </a:p>
            </p:txBody>
          </p:sp>
        </mc:Fallback>
      </mc:AlternateContent>
      <p:pic>
        <p:nvPicPr>
          <p:cNvPr id="5122" name="Picture 2">
            <a:extLst>
              <a:ext uri="{FF2B5EF4-FFF2-40B4-BE49-F238E27FC236}">
                <a16:creationId xmlns:a16="http://schemas.microsoft.com/office/drawing/2014/main" id="{9F7D4B4B-5EE9-4748-8E6F-4E0B0526F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1689" y="1329136"/>
            <a:ext cx="5656654" cy="5076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702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4799F20-8DAF-4989-B619-8E23D43A8894}"/>
              </a:ext>
            </a:extLst>
          </p:cNvPr>
          <p:cNvSpPr>
            <a:spLocks noGrp="1"/>
          </p:cNvSpPr>
          <p:nvPr>
            <p:ph type="title"/>
          </p:nvPr>
        </p:nvSpPr>
        <p:spPr/>
        <p:txBody>
          <a:bodyPr/>
          <a:lstStyle/>
          <a:p>
            <a:r>
              <a:rPr lang="sr-Latn-RS" altLang="sr-Latn-RS" b="1" dirty="0" err="1">
                <a:solidFill>
                  <a:srgbClr val="333333"/>
                </a:solidFill>
                <a:latin typeface="Verdana" panose="020B0604030504040204" pitchFamily="34" charset="0"/>
              </a:rPr>
              <a:t>Primjer</a:t>
            </a:r>
            <a:r>
              <a:rPr lang="sr-Latn-RS" altLang="sr-Latn-RS" b="1" dirty="0">
                <a:solidFill>
                  <a:srgbClr val="333333"/>
                </a:solidFill>
                <a:latin typeface="Verdana" panose="020B0604030504040204" pitchFamily="34" charset="0"/>
              </a:rPr>
              <a:t> 1.</a:t>
            </a:r>
            <a:br>
              <a:rPr kumimoji="0" lang="sr-Latn-RS" altLang="sr-Latn-RS" sz="3200" b="0" i="0" u="none" strike="noStrike" cap="none" normalizeH="0" baseline="0" dirty="0">
                <a:ln>
                  <a:noFill/>
                </a:ln>
                <a:solidFill>
                  <a:schemeClr val="tx1"/>
                </a:solidFill>
                <a:effectLst/>
              </a:rPr>
            </a:br>
            <a:endParaRPr lang="hr-HR" dirty="0"/>
          </a:p>
        </p:txBody>
      </p:sp>
      <mc:AlternateContent xmlns:mc="http://schemas.openxmlformats.org/markup-compatibility/2006">
        <mc:Choice xmlns:a14="http://schemas.microsoft.com/office/drawing/2010/main" Requires="a14">
          <p:sp>
            <p:nvSpPr>
              <p:cNvPr id="4" name="Rectangle 1">
                <a:extLst>
                  <a:ext uri="{FF2B5EF4-FFF2-40B4-BE49-F238E27FC236}">
                    <a16:creationId xmlns:a16="http://schemas.microsoft.com/office/drawing/2014/main" id="{65EBA8B0-0559-4132-A720-97167116BEC1}"/>
                  </a:ext>
                </a:extLst>
              </p:cNvPr>
              <p:cNvSpPr>
                <a:spLocks noGrp="1" noChangeArrowheads="1"/>
              </p:cNvSpPr>
              <p:nvPr>
                <p:ph idx="1"/>
              </p:nvPr>
            </p:nvSpPr>
            <p:spPr bwMode="auto">
              <a:xfrm>
                <a:off x="238539" y="595303"/>
                <a:ext cx="11115261" cy="465441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sr-Latn-RS" altLang="sr-Latn-RS" sz="1800" b="0" i="0" u="none" strike="noStrike" cap="none" normalizeH="0" baseline="0" dirty="0">
                  <a:ln>
                    <a:noFill/>
                  </a:ln>
                  <a:solidFill>
                    <a:srgbClr val="333333"/>
                  </a:solidFill>
                  <a:effectLst/>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sr-Latn-RS" altLang="sr-Latn-RS" sz="2000" dirty="0">
                  <a:solidFill>
                    <a:srgbClr val="333333"/>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r-Latn-RS" altLang="sr-Latn-RS" sz="2000" b="0" i="0" u="none" strike="noStrike" cap="none" normalizeH="0" baseline="0" dirty="0">
                  <a:ln>
                    <a:noFill/>
                  </a:ln>
                  <a:solidFill>
                    <a:srgbClr val="333333"/>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2000" b="0" i="0" u="none" strike="noStrike" cap="none" normalizeH="0" baseline="0" dirty="0">
                    <a:ln>
                      <a:noFill/>
                    </a:ln>
                    <a:solidFill>
                      <a:srgbClr val="333333"/>
                    </a:solidFill>
                    <a:effectLst/>
                    <a:latin typeface="+mn-lt"/>
                  </a:rPr>
                  <a:t>Izračunajmo </a:t>
                </a:r>
                <a:r>
                  <a:rPr kumimoji="0" lang="sr-Latn-RS" altLang="sr-Latn-RS" sz="2000" b="0" i="0" u="none" strike="noStrike" cap="none" normalizeH="0" baseline="0" dirty="0" err="1">
                    <a:ln>
                      <a:noFill/>
                    </a:ln>
                    <a:solidFill>
                      <a:srgbClr val="333333"/>
                    </a:solidFill>
                    <a:effectLst/>
                    <a:latin typeface="+mn-lt"/>
                  </a:rPr>
                  <a:t>oplošje</a:t>
                </a:r>
                <a:r>
                  <a:rPr kumimoji="0" lang="sr-Latn-RS" altLang="sr-Latn-RS" sz="2000" b="0" i="0" u="none" strike="noStrike" cap="none" normalizeH="0" baseline="0" dirty="0">
                    <a:ln>
                      <a:noFill/>
                    </a:ln>
                    <a:solidFill>
                      <a:srgbClr val="333333"/>
                    </a:solidFill>
                    <a:effectLst/>
                    <a:latin typeface="+mn-lt"/>
                  </a:rPr>
                  <a:t> valjka kojemu je duljina </a:t>
                </a:r>
                <a:r>
                  <a:rPr kumimoji="0" lang="sr-Latn-RS" altLang="sr-Latn-RS" sz="2000" b="0" i="0" u="none" strike="noStrike" cap="none" normalizeH="0" baseline="0" dirty="0" err="1">
                    <a:ln>
                      <a:noFill/>
                    </a:ln>
                    <a:solidFill>
                      <a:srgbClr val="333333"/>
                    </a:solidFill>
                    <a:effectLst/>
                    <a:latin typeface="+mn-lt"/>
                  </a:rPr>
                  <a:t>polumjera</a:t>
                </a:r>
                <a:r>
                  <a:rPr kumimoji="0" lang="sr-Latn-RS" altLang="sr-Latn-RS" sz="2000" b="0" i="0" u="none" strike="noStrike" cap="none" normalizeH="0" baseline="0" dirty="0">
                    <a:ln>
                      <a:noFill/>
                    </a:ln>
                    <a:solidFill>
                      <a:srgbClr val="333333"/>
                    </a:solidFill>
                    <a:effectLst/>
                    <a:latin typeface="+mn-lt"/>
                  </a:rPr>
                  <a:t> baze ,4cm, a visina 6cm.</a:t>
                </a:r>
                <a:br>
                  <a:rPr kumimoji="0" lang="sr-Latn-RS" altLang="sr-Latn-RS" sz="1100" b="0" i="0" u="none" strike="noStrike" cap="none" normalizeH="0" baseline="0" dirty="0">
                    <a:ln>
                      <a:noFill/>
                    </a:ln>
                    <a:solidFill>
                      <a:srgbClr val="333333"/>
                    </a:solidFill>
                    <a:effectLst/>
                    <a:latin typeface="Verdana" panose="020B0604030504040204" pitchFamily="34" charset="0"/>
                  </a:rPr>
                </a:br>
                <a:endParaRPr kumimoji="0" lang="sr-Latn-RS" altLang="sr-Latn-R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sr-Latn-RS" altLang="sr-Latn-RS" sz="1200" dirty="0">
                  <a:solidFill>
                    <a:srgbClr val="FFFFFF"/>
                  </a:solidFill>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r-Latn-RS" altLang="sr-Latn-RS" sz="1200" b="0" i="0" u="none" strike="noStrike" cap="none" normalizeH="0" baseline="0" dirty="0">
                  <a:ln>
                    <a:noFill/>
                  </a:ln>
                  <a:solidFill>
                    <a:srgbClr val="FFFFFF"/>
                  </a:solidFill>
                  <a:effectLst/>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sr-Latn-RS" altLang="sr-Latn-RS" sz="1800" dirty="0">
                    <a:latin typeface="Verdana" panose="020B0604030504040204" pitchFamily="34" charset="0"/>
                  </a:rPr>
                  <a:t>r=4 cm</a:t>
                </a:r>
              </a:p>
              <a:p>
                <a:pPr marL="0" marR="0" lvl="0" indent="0" algn="l" defTabSz="914400" rtl="0" eaLnBrk="0" fontAlgn="base" latinLnBrk="0" hangingPunct="0">
                  <a:lnSpc>
                    <a:spcPct val="100000"/>
                  </a:lnSpc>
                  <a:spcBef>
                    <a:spcPct val="0"/>
                  </a:spcBef>
                  <a:spcAft>
                    <a:spcPct val="0"/>
                  </a:spcAft>
                  <a:buClrTx/>
                  <a:buSzTx/>
                  <a:buFontTx/>
                  <a:buNone/>
                  <a:tabLst/>
                </a:pPr>
                <a:r>
                  <a:rPr lang="sr-Latn-RS" altLang="sr-Latn-RS" sz="1800" u="sng" dirty="0">
                    <a:latin typeface="Verdana" panose="020B0604030504040204" pitchFamily="34" charset="0"/>
                  </a:rPr>
                  <a:t>h= 6 cm</a:t>
                </a:r>
              </a:p>
              <a:p>
                <a:pPr marL="0" marR="0" lvl="0" indent="0" algn="l" defTabSz="914400" rtl="0" eaLnBrk="0" fontAlgn="base" latinLnBrk="0" hangingPunct="0">
                  <a:lnSpc>
                    <a:spcPct val="100000"/>
                  </a:lnSpc>
                  <a:spcBef>
                    <a:spcPct val="0"/>
                  </a:spcBef>
                  <a:spcAft>
                    <a:spcPct val="0"/>
                  </a:spcAft>
                  <a:buClrTx/>
                  <a:buSzTx/>
                  <a:buFontTx/>
                  <a:buNone/>
                  <a:tabLst/>
                </a:pPr>
                <a:r>
                  <a:rPr lang="sr-Latn-RS" altLang="sr-Latn-RS" sz="1800" dirty="0">
                    <a:latin typeface="Verdana" panose="020B0604030504040204" pitchFamily="34" charset="0"/>
                  </a:rPr>
                  <a:t>O=? </a:t>
                </a:r>
              </a:p>
              <a:p>
                <a:pPr marL="0" marR="0" lvl="0" indent="0" algn="l" defTabSz="914400" rtl="0" eaLnBrk="0" fontAlgn="base" latinLnBrk="0" hangingPunct="0">
                  <a:lnSpc>
                    <a:spcPct val="100000"/>
                  </a:lnSpc>
                  <a:spcBef>
                    <a:spcPct val="0"/>
                  </a:spcBef>
                  <a:spcAft>
                    <a:spcPct val="0"/>
                  </a:spcAft>
                  <a:buClrTx/>
                  <a:buSzTx/>
                  <a:buFontTx/>
                  <a:buNone/>
                  <a:tabLst/>
                </a:pPr>
                <a:endParaRPr lang="sr-Latn-RS" altLang="sr-Latn-RS" sz="1800" dirty="0">
                  <a:latin typeface="Verdana" panose="020B0604030504040204" pitchFamily="34" charset="0"/>
                </a:endParaRPr>
              </a:p>
              <a:p>
                <a:pPr marL="0" indent="0">
                  <a:lnSpc>
                    <a:spcPct val="100000"/>
                  </a:lnSpc>
                  <a:buClrTx/>
                  <a:buSzTx/>
                  <a:buNone/>
                </a:pPr>
                <a:r>
                  <a:rPr lang="pl-PL" sz="1800" dirty="0">
                    <a:latin typeface="+mn-lt"/>
                  </a:rPr>
                  <a:t>Oplošje valjka jednako je :</a:t>
                </a:r>
              </a:p>
              <a:p>
                <a:pPr marL="0" indent="0">
                  <a:lnSpc>
                    <a:spcPct val="100000"/>
                  </a:lnSpc>
                  <a:buClrTx/>
                  <a:buSzTx/>
                  <a:buNone/>
                </a:pPr>
                <a:r>
                  <a:rPr lang="hr-HR" sz="1800" dirty="0">
                    <a:solidFill>
                      <a:schemeClr val="accent1"/>
                    </a:solidFill>
                  </a:rPr>
                  <a:t>O= 2 ∙ r ∙ </a:t>
                </a:r>
                <a14:m>
                  <m:oMath xmlns:m="http://schemas.openxmlformats.org/officeDocument/2006/math">
                    <m:r>
                      <m:rPr>
                        <m:sty m:val="p"/>
                      </m:rPr>
                      <a:rPr lang="el-GR" sz="1800" i="1">
                        <a:solidFill>
                          <a:schemeClr val="accent1"/>
                        </a:solidFill>
                        <a:latin typeface="Cambria Math" panose="02040503050406030204" pitchFamily="18" charset="0"/>
                      </a:rPr>
                      <m:t>π</m:t>
                    </m:r>
                  </m:oMath>
                </a14:m>
                <a:r>
                  <a:rPr lang="hr-HR" sz="1800" dirty="0">
                    <a:solidFill>
                      <a:schemeClr val="accent1"/>
                    </a:solidFill>
                  </a:rPr>
                  <a:t> ∙( r + h) </a:t>
                </a:r>
              </a:p>
              <a:p>
                <a:pPr marL="0" marR="0" lvl="0" indent="0" algn="l" defTabSz="914400" rtl="0" eaLnBrk="0" fontAlgn="base" latinLnBrk="0" hangingPunct="0">
                  <a:lnSpc>
                    <a:spcPct val="100000"/>
                  </a:lnSpc>
                  <a:spcBef>
                    <a:spcPct val="0"/>
                  </a:spcBef>
                  <a:spcAft>
                    <a:spcPct val="0"/>
                  </a:spcAft>
                  <a:buClrTx/>
                  <a:buSzTx/>
                  <a:buFontTx/>
                  <a:buNone/>
                  <a:tabLst/>
                </a:pPr>
                <a:endParaRPr lang="sr-Latn-RS" altLang="sr-Latn-RS" sz="1800" dirty="0">
                  <a:latin typeface="Verdana" panose="020B0604030504040204" pitchFamily="34" charset="0"/>
                </a:endParaRPr>
              </a:p>
              <a:p>
                <a:pPr marL="0" lvl="0" indent="0">
                  <a:lnSpc>
                    <a:spcPct val="100000"/>
                  </a:lnSpc>
                  <a:buNone/>
                </a:pPr>
                <a:r>
                  <a:rPr lang="pl-PL" dirty="0">
                    <a:latin typeface="+mn-lt"/>
                  </a:rPr>
                  <a:t>O=2⋅4 cm⋅π⋅(4 cm+6 cm)= 8 cm ∙ </a:t>
                </a:r>
                <a:r>
                  <a:rPr lang="el-GR" dirty="0">
                    <a:latin typeface="+mn-lt"/>
                  </a:rPr>
                  <a:t>π</a:t>
                </a:r>
                <a:r>
                  <a:rPr lang="pl-PL" dirty="0">
                    <a:latin typeface="+mn-lt"/>
                  </a:rPr>
                  <a:t> ∙  10 cm=   80 π </a:t>
                </a:r>
                <a14:m>
                  <m:oMath xmlns:m="http://schemas.openxmlformats.org/officeDocument/2006/math">
                    <m:sSup>
                      <m:sSupPr>
                        <m:ctrlPr>
                          <a:rPr lang="pl-PL" i="1" smtClean="0">
                            <a:latin typeface="+mn-lt"/>
                          </a:rPr>
                        </m:ctrlPr>
                      </m:sSupPr>
                      <m:e>
                        <m:r>
                          <a:rPr lang="hr-HR" b="0" i="1" smtClean="0">
                            <a:latin typeface="+mn-lt"/>
                          </a:rPr>
                          <m:t>𝑐𝑚</m:t>
                        </m:r>
                      </m:e>
                      <m:sup>
                        <m:r>
                          <a:rPr lang="hr-HR" b="0" i="1" smtClean="0">
                            <a:latin typeface="+mn-lt"/>
                          </a:rPr>
                          <m:t>2</m:t>
                        </m:r>
                      </m:sup>
                    </m:sSup>
                  </m:oMath>
                </a14:m>
                <a:endParaRPr lang="pl-PL" dirty="0">
                  <a:latin typeface="+mn-lt"/>
                </a:endParaRPr>
              </a:p>
              <a:p>
                <a:pPr marL="0" lvl="0" indent="0">
                  <a:lnSpc>
                    <a:spcPct val="100000"/>
                  </a:lnSpc>
                  <a:buNone/>
                </a:pPr>
                <a:br>
                  <a:rPr lang="pl-PL" sz="1200" dirty="0"/>
                </a:br>
                <a:endParaRPr kumimoji="0" lang="sr-Latn-RS" altLang="sr-Latn-RS" sz="1800" b="0" i="0" u="none" strike="noStrike" cap="none" normalizeH="0" baseline="0" dirty="0">
                  <a:ln>
                    <a:noFill/>
                  </a:ln>
                  <a:solidFill>
                    <a:schemeClr val="tx1"/>
                  </a:solidFill>
                  <a:effectLst/>
                  <a:latin typeface="Arial" panose="020B0604020202020204" pitchFamily="34" charset="0"/>
                </a:endParaRPr>
              </a:p>
            </p:txBody>
          </p:sp>
        </mc:Choice>
        <mc:Fallback>
          <p:sp>
            <p:nvSpPr>
              <p:cNvPr id="4" name="Rectangle 1">
                <a:extLst>
                  <a:ext uri="{FF2B5EF4-FFF2-40B4-BE49-F238E27FC236}">
                    <a16:creationId xmlns:a16="http://schemas.microsoft.com/office/drawing/2014/main" id="{65EBA8B0-0559-4132-A720-97167116BEC1}"/>
                  </a:ext>
                </a:extLst>
              </p:cNvPr>
              <p:cNvSpPr>
                <a:spLocks noGrp="1" noRot="1" noChangeAspect="1" noMove="1" noResize="1" noEditPoints="1" noAdjustHandles="1" noChangeArrowheads="1" noChangeShapeType="1" noTextEdit="1"/>
              </p:cNvSpPr>
              <p:nvPr>
                <p:ph idx="1"/>
              </p:nvPr>
            </p:nvSpPr>
            <p:spPr bwMode="auto">
              <a:xfrm>
                <a:off x="238539" y="595303"/>
                <a:ext cx="11115261" cy="4654416"/>
              </a:xfrm>
              <a:prstGeom prst="rect">
                <a:avLst/>
              </a:prstGeom>
              <a:blipFill>
                <a:blip r:embed="rId2"/>
                <a:stretch>
                  <a:fillRect l="-54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hr-HR">
                    <a:noFill/>
                  </a:rPr>
                  <a:t> </a:t>
                </a:r>
              </a:p>
            </p:txBody>
          </p:sp>
        </mc:Fallback>
      </mc:AlternateContent>
    </p:spTree>
    <p:extLst>
      <p:ext uri="{BB962C8B-B14F-4D97-AF65-F5344CB8AC3E}">
        <p14:creationId xmlns:p14="http://schemas.microsoft.com/office/powerpoint/2010/main" val="2472875053"/>
      </p:ext>
    </p:extLst>
  </p:cSld>
  <p:clrMapOvr>
    <a:masterClrMapping/>
  </p:clrMapOvr>
</p:sld>
</file>

<file path=ppt/theme/theme1.xml><?xml version="1.0" encoding="utf-8"?>
<a:theme xmlns:a="http://schemas.openxmlformats.org/drawingml/2006/main" name="Galerija">
  <a:themeElements>
    <a:clrScheme name="Galerija">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ja">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j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337</TotalTime>
  <Words>1029</Words>
  <Application>Microsoft Office PowerPoint</Application>
  <PresentationFormat>Široki zaslon</PresentationFormat>
  <Paragraphs>139</Paragraphs>
  <Slides>30</Slides>
  <Notes>0</Notes>
  <HiddenSlides>0</HiddenSlides>
  <MMClips>1</MMClips>
  <ScaleCrop>false</ScaleCrop>
  <HeadingPairs>
    <vt:vector size="6" baseType="variant">
      <vt:variant>
        <vt:lpstr>Korišteni fontovi</vt:lpstr>
      </vt:variant>
      <vt:variant>
        <vt:i4>5</vt:i4>
      </vt:variant>
      <vt:variant>
        <vt:lpstr>Tema</vt:lpstr>
      </vt:variant>
      <vt:variant>
        <vt:i4>1</vt:i4>
      </vt:variant>
      <vt:variant>
        <vt:lpstr>Naslovi slajdova</vt:lpstr>
      </vt:variant>
      <vt:variant>
        <vt:i4>30</vt:i4>
      </vt:variant>
    </vt:vector>
  </HeadingPairs>
  <TitlesOfParts>
    <vt:vector size="36" baseType="lpstr">
      <vt:lpstr>Arial</vt:lpstr>
      <vt:lpstr>Cambria Math</vt:lpstr>
      <vt:lpstr>Gill Sans MT</vt:lpstr>
      <vt:lpstr>Times New Roman</vt:lpstr>
      <vt:lpstr>Verdana</vt:lpstr>
      <vt:lpstr>Galerija</vt:lpstr>
      <vt:lpstr>Valjak </vt:lpstr>
      <vt:lpstr>PowerPoint prezentacija</vt:lpstr>
      <vt:lpstr>Valjak je oblo geometrijsko tijelo omeđeno s dvama sukladnim krugovima koje nazivamo bazama valjka i zakrivljenom plohom koju nazivamo plaštem valjka.</vt:lpstr>
      <vt:lpstr>Valjak je uspravan ako je njegova os okomita na ravninu baze. </vt:lpstr>
      <vt:lpstr>Ako os valjka nije okomita na bazu valjka, taj je valjak kos. Mi ćemo proučavati samo uspravne valjke.</vt:lpstr>
      <vt:lpstr> </vt:lpstr>
      <vt:lpstr>Oplošje valjka </vt:lpstr>
      <vt:lpstr>Oplošje se valjka računa po formuli   </vt:lpstr>
      <vt:lpstr>Primjer 1. </vt:lpstr>
      <vt:lpstr>           </vt:lpstr>
      <vt:lpstr>Volumen (obujam) valjka </vt:lpstr>
      <vt:lpstr> Primjer 1.  Polumjer je baze uspravnog valjka jednak 3cm , a duljina je njegove visine 5cm. Izračunajmo volumen tog valjka. </vt:lpstr>
      <vt:lpstr>Zadatak   </vt:lpstr>
      <vt:lpstr>PRIMJER 2</vt:lpstr>
      <vt:lpstr>Zadatak  </vt:lpstr>
      <vt:lpstr>Plan pločE </vt:lpstr>
      <vt:lpstr>STOŽAC </vt:lpstr>
      <vt:lpstr>PowerPoint prezentacija</vt:lpstr>
      <vt:lpstr>PowerPoint prezentacija</vt:lpstr>
      <vt:lpstr>Stošci oko nas! </vt:lpstr>
      <vt:lpstr>PowerPoint prezentacija</vt:lpstr>
      <vt:lpstr>PowerPoint prezentacija</vt:lpstr>
      <vt:lpstr>Oplošje stošca</vt:lpstr>
      <vt:lpstr>Primjer 1</vt:lpstr>
      <vt:lpstr>Zadatak </vt:lpstr>
      <vt:lpstr>OBUJAM STOŠCA</vt:lpstr>
      <vt:lpstr>Primjer </vt:lpstr>
      <vt:lpstr>Zadatak </vt:lpstr>
      <vt:lpstr>PLAN PLOČE</vt:lpstr>
      <vt:lpstr>PowerPoint prezentacija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Valjak</dc:title>
  <dc:creator>Nikolina Zajec</dc:creator>
  <cp:lastModifiedBy>Nikolina Zajec</cp:lastModifiedBy>
  <cp:revision>20</cp:revision>
  <dcterms:created xsi:type="dcterms:W3CDTF">2020-03-24T15:33:16Z</dcterms:created>
  <dcterms:modified xsi:type="dcterms:W3CDTF">2020-03-24T21:11:01Z</dcterms:modified>
</cp:coreProperties>
</file>