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96" r:id="rId5"/>
    <p:sldId id="297" r:id="rId6"/>
    <p:sldId id="299" r:id="rId7"/>
    <p:sldId id="300" r:id="rId8"/>
    <p:sldId id="301" r:id="rId9"/>
    <p:sldId id="302" r:id="rId10"/>
    <p:sldId id="303" r:id="rId11"/>
    <p:sldId id="260" r:id="rId12"/>
    <p:sldId id="286" r:id="rId13"/>
    <p:sldId id="309" r:id="rId14"/>
    <p:sldId id="310" r:id="rId15"/>
    <p:sldId id="304" r:id="rId16"/>
    <p:sldId id="311" r:id="rId17"/>
    <p:sldId id="312" r:id="rId18"/>
    <p:sldId id="305" r:id="rId19"/>
    <p:sldId id="313" r:id="rId20"/>
    <p:sldId id="314" r:id="rId21"/>
    <p:sldId id="306" r:id="rId22"/>
    <p:sldId id="315" r:id="rId23"/>
    <p:sldId id="316" r:id="rId24"/>
    <p:sldId id="268" r:id="rId25"/>
    <p:sldId id="287" r:id="rId26"/>
    <p:sldId id="317" r:id="rId2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B78A-B61B-4B7F-A79D-70338C8D4D96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6F55-0E0D-46BB-A834-BFBD6BD6CF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625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B78A-B61B-4B7F-A79D-70338C8D4D96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6F55-0E0D-46BB-A834-BFBD6BD6CF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508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B78A-B61B-4B7F-A79D-70338C8D4D96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6F55-0E0D-46BB-A834-BFBD6BD6CF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717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B78A-B61B-4B7F-A79D-70338C8D4D96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6F55-0E0D-46BB-A834-BFBD6BD6CF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130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B78A-B61B-4B7F-A79D-70338C8D4D96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6F55-0E0D-46BB-A834-BFBD6BD6CF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027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B78A-B61B-4B7F-A79D-70338C8D4D96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6F55-0E0D-46BB-A834-BFBD6BD6CF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566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B78A-B61B-4B7F-A79D-70338C8D4D96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6F55-0E0D-46BB-A834-BFBD6BD6CF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67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B78A-B61B-4B7F-A79D-70338C8D4D96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6F55-0E0D-46BB-A834-BFBD6BD6CF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143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B78A-B61B-4B7F-A79D-70338C8D4D96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6F55-0E0D-46BB-A834-BFBD6BD6CF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4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B78A-B61B-4B7F-A79D-70338C8D4D96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6F55-0E0D-46BB-A834-BFBD6BD6CF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B78A-B61B-4B7F-A79D-70338C8D4D96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6F55-0E0D-46BB-A834-BFBD6BD6CF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704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FB78A-B61B-4B7F-A79D-70338C8D4D96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66F55-0E0D-46BB-A834-BFBD6BD6CF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175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slide" Target="slide1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slide" Target="slide1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9.jpe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2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hyperlink" Target="https://www.youtube.com/watch?v=P2ogWD9tsvI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depositphotos.com/122877324/stock-illustration-high-speed-commuter-train-emblem.html" TargetMode="External"/><Relationship Id="rId3" Type="http://schemas.openxmlformats.org/officeDocument/2006/relationships/hyperlink" Target="https://svgsilh.com/image/156523.html" TargetMode="External"/><Relationship Id="rId7" Type="http://schemas.openxmlformats.org/officeDocument/2006/relationships/hyperlink" Target="https://commons.wikimedia.org/wiki/File:Bus.svg" TargetMode="External"/><Relationship Id="rId12" Type="http://schemas.openxmlformats.org/officeDocument/2006/relationships/hyperlink" Target="https://commons.wikimedia.org/wiki/File:Free-clip-art-thinking.jpeg" TargetMode="External"/><Relationship Id="rId2" Type="http://schemas.openxmlformats.org/officeDocument/2006/relationships/hyperlink" Target="https://pngimg.com/download/280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Motorbike.svg" TargetMode="External"/><Relationship Id="rId11" Type="http://schemas.openxmlformats.org/officeDocument/2006/relationships/hyperlink" Target="http://www.clker.com/cliparts/q/W/P/i/b/e/helicopter-hi.png" TargetMode="External"/><Relationship Id="rId5" Type="http://schemas.openxmlformats.org/officeDocument/2006/relationships/hyperlink" Target="https://pixabay.com/vectors/sky-clouds-graphic-white-blue-4772434/" TargetMode="External"/><Relationship Id="rId10" Type="http://schemas.openxmlformats.org/officeDocument/2006/relationships/hyperlink" Target="https://pixabay.com/vectors/airplane-plane-aircraft-vehicle-26560/" TargetMode="External"/><Relationship Id="rId4" Type="http://schemas.openxmlformats.org/officeDocument/2006/relationships/hyperlink" Target="https://pngimg.com/download/37191" TargetMode="External"/><Relationship Id="rId9" Type="http://schemas.openxmlformats.org/officeDocument/2006/relationships/hyperlink" Target="https://pixabay.com/illustrations/submarine-submersible-water-2030658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731026"/>
            <a:ext cx="12192000" cy="1858347"/>
          </a:xfrm>
        </p:spPr>
        <p:txBody>
          <a:bodyPr>
            <a:normAutofit fontScale="90000"/>
          </a:bodyPr>
          <a:lstStyle/>
          <a:p>
            <a:r>
              <a:rPr lang="hr-HR" sz="7300" b="1" dirty="0" smtClean="0">
                <a:solidFill>
                  <a:srgbClr val="0070C0"/>
                </a:solidFill>
              </a:rPr>
              <a:t>PROMETNICE I PROMETNA SREDSTVA</a:t>
            </a: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434254" y="6056464"/>
            <a:ext cx="5397190" cy="678872"/>
          </a:xfrm>
        </p:spPr>
        <p:txBody>
          <a:bodyPr>
            <a:normAutofit/>
          </a:bodyPr>
          <a:lstStyle/>
          <a:p>
            <a:pPr algn="r"/>
            <a:r>
              <a:rPr lang="hr-HR" sz="1600" dirty="0" smtClean="0">
                <a:cs typeface="Times New Roman" panose="02020603050405020304" pitchFamily="18" charset="0"/>
              </a:rPr>
              <a:t>Prezentaciju izradila: Margareta Piljek Žiljak, </a:t>
            </a:r>
            <a:r>
              <a:rPr lang="hr-HR" sz="1600" dirty="0" err="1" smtClean="0">
                <a:cs typeface="Times New Roman" panose="02020603050405020304" pitchFamily="18" charset="0"/>
              </a:rPr>
              <a:t>mag.rehab.educ</a:t>
            </a:r>
            <a:r>
              <a:rPr lang="hr-HR" sz="1600" dirty="0" smtClean="0"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hr-HR" sz="1600" dirty="0" smtClean="0">
                <a:cs typeface="Times New Roman" panose="02020603050405020304" pitchFamily="18" charset="0"/>
              </a:rPr>
              <a:t>Centar za odgoj i obrazovanje Krapinske Toplice</a:t>
            </a:r>
            <a:endParaRPr lang="hr-HR" sz="1600" dirty="0">
              <a:cs typeface="Times New Roman" panose="02020603050405020304" pitchFamily="18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3564504" y="4801176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cs typeface="Times New Roman" panose="02020603050405020304" pitchFamily="18" charset="0"/>
              </a:rPr>
              <a:t>(KLIKNI NA PALAC „GORE” ZA POČETAK)</a:t>
            </a:r>
            <a:endParaRPr lang="hr-HR" sz="2400" dirty="0"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" t="18787" r="49784" b="27051"/>
          <a:stretch/>
        </p:blipFill>
        <p:spPr>
          <a:xfrm>
            <a:off x="2008967" y="2741314"/>
            <a:ext cx="1951540" cy="17245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7" t="14526" b="28539"/>
          <a:stretch/>
        </p:blipFill>
        <p:spPr>
          <a:xfrm>
            <a:off x="7674353" y="2836354"/>
            <a:ext cx="2008154" cy="181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7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11684000" cy="878701"/>
          </a:xfrm>
        </p:spPr>
        <p:txBody>
          <a:bodyPr>
            <a:normAutofit/>
          </a:bodyPr>
          <a:lstStyle/>
          <a:p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ZRAKOM LETI</a:t>
            </a:r>
            <a:endParaRPr lang="hr-H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493" y="5562881"/>
            <a:ext cx="2085013" cy="1018120"/>
          </a:xfrm>
          <a:prstGeom prst="rect">
            <a:avLst/>
          </a:prstGeom>
        </p:spPr>
      </p:pic>
      <p:pic>
        <p:nvPicPr>
          <p:cNvPr id="9218" name="Picture 2" descr="Airplane Plane Aircraft - Free vector graphic on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62" y="2855251"/>
            <a:ext cx="4276252" cy="213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67" y="1718268"/>
            <a:ext cx="3532739" cy="2431702"/>
          </a:xfrm>
          <a:prstGeom prst="rect">
            <a:avLst/>
          </a:prstGeom>
        </p:spPr>
      </p:pic>
      <p:pic>
        <p:nvPicPr>
          <p:cNvPr id="9222" name="Picture 6" descr="Colored air balloon | Free 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08" y="2632790"/>
            <a:ext cx="2469964" cy="337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47734" y="4993377"/>
            <a:ext cx="1458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ZRAKOPLOV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72281" y="6180891"/>
            <a:ext cx="948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BALON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09636" y="4282749"/>
            <a:ext cx="1613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HELIKOPTER</a:t>
            </a:r>
          </a:p>
        </p:txBody>
      </p:sp>
    </p:spTree>
    <p:extLst>
      <p:ext uri="{BB962C8B-B14F-4D97-AF65-F5344CB8AC3E}">
        <p14:creationId xmlns:p14="http://schemas.microsoft.com/office/powerpoint/2010/main" val="320327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756" y="432903"/>
            <a:ext cx="6272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 SAD IGRA</a:t>
            </a:r>
            <a:r>
              <a:rPr lang="en-SI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…</a:t>
            </a:r>
            <a:endParaRPr lang="hr-HR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42" name="Picture 2" descr="File:Free-clip-art-thinking.jpe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807" y="2254163"/>
            <a:ext cx="33337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493" y="5562881"/>
            <a:ext cx="208501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402" y="381837"/>
            <a:ext cx="751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KLIKNI NA VOZILO KOJE VOZI ZRAKOM</a:t>
            </a:r>
            <a:endParaRPr lang="hr-HR" sz="36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Sky Clouds Graphic - Free vector graphic o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760" y="222270"/>
            <a:ext cx="1939332" cy="134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irplane Plane Aircraft - Free vector graphic on Pixabay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13" y="1564798"/>
            <a:ext cx="4394505" cy="213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 TugBoat | Free SV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4" b="13495"/>
          <a:stretch/>
        </p:blipFill>
        <p:spPr bwMode="auto">
          <a:xfrm>
            <a:off x="3853405" y="3970367"/>
            <a:ext cx="3299238" cy="240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2643" y="1824167"/>
            <a:ext cx="4433766" cy="260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2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6654" y="903249"/>
            <a:ext cx="73909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b="1" dirty="0" smtClean="0">
                <a:solidFill>
                  <a:srgbClr val="FF0000"/>
                </a:solidFill>
              </a:rPr>
              <a:t>TOČAN ODGOVOR!</a:t>
            </a:r>
          </a:p>
        </p:txBody>
      </p:sp>
      <p:pic>
        <p:nvPicPr>
          <p:cNvPr id="3074" name="Picture 2" descr="Datoteka:Smiley.svg – Wikiped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663" y="2627970"/>
            <a:ext cx="3132954" cy="313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3643" y="5395511"/>
            <a:ext cx="208501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2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6654" y="903249"/>
            <a:ext cx="7638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b="1" dirty="0" smtClean="0">
                <a:solidFill>
                  <a:srgbClr val="FF0000"/>
                </a:solidFill>
              </a:rPr>
              <a:t>POKUŠAJ PONOVO!</a:t>
            </a:r>
          </a:p>
        </p:txBody>
      </p:sp>
      <p:pic>
        <p:nvPicPr>
          <p:cNvPr id="4098" name="Picture 2" descr="Smileys Emotion - Face Hand | Thinking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540" y="2343702"/>
            <a:ext cx="2710288" cy="347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3258" y="5311478"/>
            <a:ext cx="208501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798" y="272601"/>
            <a:ext cx="7710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KLIKNI NA VOZILO KOJE VOZI MOREM</a:t>
            </a:r>
            <a:endParaRPr lang="hr-HR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2" descr="A TugBoat | Free SV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4" b="13495"/>
          <a:stretch/>
        </p:blipFill>
        <p:spPr bwMode="auto">
          <a:xfrm>
            <a:off x="8063663" y="2501049"/>
            <a:ext cx="3299238" cy="240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ea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357" y="0"/>
            <a:ext cx="2662813" cy="140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olored air balloon | Free SV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78" y="1785230"/>
            <a:ext cx="2471893" cy="337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File:Dump-truck.svg - Wikimedia Common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083" y="4141690"/>
            <a:ext cx="3959051" cy="230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64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6654" y="903249"/>
            <a:ext cx="73909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b="1" dirty="0" smtClean="0">
                <a:solidFill>
                  <a:srgbClr val="FF0000"/>
                </a:solidFill>
              </a:rPr>
              <a:t>TOČAN ODGOVOR!</a:t>
            </a:r>
          </a:p>
        </p:txBody>
      </p:sp>
      <p:pic>
        <p:nvPicPr>
          <p:cNvPr id="3074" name="Picture 2" descr="Datoteka:Smiley.svg – Wikiped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663" y="2627970"/>
            <a:ext cx="3132954" cy="313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3643" y="5395511"/>
            <a:ext cx="208501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0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6654" y="903249"/>
            <a:ext cx="7638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b="1" dirty="0" smtClean="0">
                <a:solidFill>
                  <a:srgbClr val="FF0000"/>
                </a:solidFill>
              </a:rPr>
              <a:t>POKUŠAJ PONOVO!</a:t>
            </a:r>
          </a:p>
        </p:txBody>
      </p:sp>
      <p:pic>
        <p:nvPicPr>
          <p:cNvPr id="4098" name="Picture 2" descr="Smileys Emotion - Face Hand | Thinking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540" y="2343702"/>
            <a:ext cx="2710288" cy="347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3258" y="5311478"/>
            <a:ext cx="208501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9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2224" y="573579"/>
            <a:ext cx="9454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KLIKNI NA VOZILO KOJE VOZI CESTOM</a:t>
            </a:r>
            <a:endParaRPr lang="hr-HR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61" y="2535461"/>
            <a:ext cx="3532739" cy="2431702"/>
          </a:xfrm>
          <a:prstGeom prst="rect">
            <a:avLst/>
          </a:prstGeom>
        </p:spPr>
      </p:pic>
      <p:pic>
        <p:nvPicPr>
          <p:cNvPr id="8" name="Picture 2" descr="Car Vehicle Red - Free image on Pixabay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t="30467" r="8751" b="27075"/>
          <a:stretch/>
        </p:blipFill>
        <p:spPr bwMode="auto">
          <a:xfrm>
            <a:off x="341028" y="2158949"/>
            <a:ext cx="3394912" cy="177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ubmarine Submersible Water - Free image on Pixabay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172" y="3845027"/>
            <a:ext cx="4257909" cy="224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oad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81" y="409090"/>
            <a:ext cx="1873208" cy="108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7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6654" y="903249"/>
            <a:ext cx="73909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b="1" dirty="0" smtClean="0">
                <a:solidFill>
                  <a:srgbClr val="FF0000"/>
                </a:solidFill>
              </a:rPr>
              <a:t>TOČAN ODGOVOR!</a:t>
            </a:r>
          </a:p>
        </p:txBody>
      </p:sp>
      <p:pic>
        <p:nvPicPr>
          <p:cNvPr id="3074" name="Picture 2" descr="Datoteka:Smiley.svg – Wikiped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663" y="2627970"/>
            <a:ext cx="3132954" cy="313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3643" y="5395511"/>
            <a:ext cx="208501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Dragi učenici i roditelji,</a:t>
            </a:r>
            <a:br>
              <a:rPr lang="hr-HR" sz="18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</a:br>
            <a:r>
              <a:rPr lang="hr-HR" sz="18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s ciljem provedbe što kvalitetnije nastave na daljinu, za vas smo pripremili materijale u digitalnom obliku.</a:t>
            </a:r>
            <a:endParaRPr lang="hr-HR" dirty="0">
              <a:latin typeface="+mn-lt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476104"/>
            <a:ext cx="5157787" cy="339634"/>
          </a:xfrm>
        </p:spPr>
        <p:txBody>
          <a:bodyPr>
            <a:normAutofit/>
          </a:bodyPr>
          <a:lstStyle/>
          <a:p>
            <a:r>
              <a:rPr lang="hr-HR" sz="1600" dirty="0" smtClean="0">
                <a:cs typeface="Times New Roman" panose="02020603050405020304" pitchFamily="18" charset="0"/>
              </a:rPr>
              <a:t>Kako provesti zadanu aktivnost?</a:t>
            </a:r>
            <a:endParaRPr lang="hr-HR" sz="1600" dirty="0">
              <a:cs typeface="Times New Roman" panose="02020603050405020304" pitchFamily="18" charset="0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1815739"/>
            <a:ext cx="5157787" cy="246632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hr-HR" sz="1600" dirty="0" smtClean="0">
                <a:cs typeface="Times New Roman" panose="02020603050405020304" pitchFamily="18" charset="0"/>
              </a:rPr>
              <a:t>Pročitajte djetetu sadržaj stranice.</a:t>
            </a:r>
            <a:endParaRPr lang="hr-HR" sz="1600" dirty="0">
              <a:cs typeface="Times New Roman" panose="02020603050405020304" pitchFamily="18" charset="0"/>
            </a:endParaRPr>
          </a:p>
          <a:p>
            <a:r>
              <a:rPr lang="hr-HR" sz="1600" dirty="0" smtClean="0">
                <a:cs typeface="Times New Roman" panose="02020603050405020304" pitchFamily="18" charset="0"/>
              </a:rPr>
              <a:t>Pokažite prstom sliku.</a:t>
            </a:r>
          </a:p>
          <a:p>
            <a:r>
              <a:rPr lang="hr-HR" sz="1600" dirty="0" smtClean="0">
                <a:cs typeface="Times New Roman" panose="02020603050405020304" pitchFamily="18" charset="0"/>
              </a:rPr>
              <a:t>Imenujte sliku.</a:t>
            </a:r>
          </a:p>
          <a:p>
            <a:r>
              <a:rPr lang="hr-HR" sz="1600" dirty="0" smtClean="0">
                <a:cs typeface="Times New Roman" panose="02020603050405020304" pitchFamily="18" charset="0"/>
              </a:rPr>
              <a:t>Zatražite od djeteta da prstom pokaže sliku koju ste imenovali.</a:t>
            </a:r>
          </a:p>
          <a:p>
            <a:r>
              <a:rPr lang="hr-HR" sz="1600" dirty="0" smtClean="0">
                <a:cs typeface="Times New Roman" panose="02020603050405020304" pitchFamily="18" charset="0"/>
              </a:rPr>
              <a:t>Kod rješavanja zadataka tražite od djeteta da klikne na traženu sliku kako biste prešli na sljedeću stranicu.</a:t>
            </a:r>
          </a:p>
          <a:p>
            <a:r>
              <a:rPr lang="hr-HR" sz="1600" dirty="0" smtClean="0">
                <a:cs typeface="Times New Roman" panose="02020603050405020304" pitchFamily="18" charset="0"/>
              </a:rPr>
              <a:t>Prilikom ponavljanja zatražite od djeteta da klikne ili pokaže sliku bez da ste ju prethodno imenovali.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476105"/>
            <a:ext cx="5183188" cy="339633"/>
          </a:xfrm>
        </p:spPr>
        <p:txBody>
          <a:bodyPr>
            <a:normAutofit/>
          </a:bodyPr>
          <a:lstStyle/>
          <a:p>
            <a:r>
              <a:rPr lang="hr-HR" sz="1600" dirty="0" smtClean="0">
                <a:cs typeface="Times New Roman" panose="02020603050405020304" pitchFamily="18" charset="0"/>
              </a:rPr>
              <a:t>Kako pomoći učenicima?</a:t>
            </a:r>
            <a:endParaRPr lang="hr-HR" sz="1600" dirty="0">
              <a:cs typeface="Times New Roman" panose="02020603050405020304" pitchFamily="18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1815738"/>
            <a:ext cx="5183188" cy="2767413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hr-HR" sz="1600" dirty="0" smtClean="0">
                <a:cs typeface="Times New Roman" panose="02020603050405020304" pitchFamily="18" charset="0"/>
              </a:rPr>
              <a:t>Osigurajte mirno okružje da dijete bude motivirano za sudjelovanje.</a:t>
            </a:r>
          </a:p>
          <a:p>
            <a:r>
              <a:rPr lang="hr-HR" sz="1600" dirty="0" smtClean="0">
                <a:cs typeface="Times New Roman" panose="02020603050405020304" pitchFamily="18" charset="0"/>
              </a:rPr>
              <a:t>Pokaznom gestom usmjeravajte pogled i pažnju djeteta.</a:t>
            </a:r>
          </a:p>
          <a:p>
            <a:r>
              <a:rPr lang="hr-HR" sz="1600" dirty="0" smtClean="0">
                <a:cs typeface="Times New Roman" panose="02020603050405020304" pitchFamily="18" charset="0"/>
              </a:rPr>
              <a:t>Možete i nekoliko puta imenovati određenu sliku.</a:t>
            </a:r>
          </a:p>
          <a:p>
            <a:r>
              <a:rPr lang="hr-HR" sz="1600" dirty="0" smtClean="0">
                <a:cs typeface="Times New Roman" panose="02020603050405020304" pitchFamily="18" charset="0"/>
              </a:rPr>
              <a:t>Probajte što više uključiti dijete u sudjelovanje, poticati ga da čim samostalnije odradi zadatak</a:t>
            </a:r>
          </a:p>
          <a:p>
            <a:r>
              <a:rPr lang="hr-HR" sz="1600" dirty="0" smtClean="0">
                <a:cs typeface="Times New Roman" panose="02020603050405020304" pitchFamily="18" charset="0"/>
              </a:rPr>
              <a:t>Pohvaljujte dijete kada uspješno pokaže ono što ste tražili kako bi ono bilo motivirano za daljnji rad i sudjelovanje.</a:t>
            </a:r>
            <a:endParaRPr lang="hr-HR" sz="1600" dirty="0">
              <a:cs typeface="Times New Roman" panose="02020603050405020304" pitchFamily="18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839788" y="4931445"/>
            <a:ext cx="8451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Probajte voditi dnevnik napretka Vašeg djeteta u kojem ćete bilježiti kada je djetetu potrebna Vaša pomoć, odnosno kada samostalno ne pronalazi točan odgovor, te kada ono postaje samostalnije i pokazuje točan odgovor.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Želim Vam uspješno i zabavno učenje! 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0459" y="5593164"/>
            <a:ext cx="2085013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8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6654" y="903249"/>
            <a:ext cx="7638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b="1" dirty="0" smtClean="0">
                <a:solidFill>
                  <a:srgbClr val="FF0000"/>
                </a:solidFill>
              </a:rPr>
              <a:t>POKUŠAJ PONOVO!</a:t>
            </a:r>
          </a:p>
        </p:txBody>
      </p:sp>
      <p:pic>
        <p:nvPicPr>
          <p:cNvPr id="4098" name="Picture 2" descr="Smileys Emotion - Face Hand | Thinking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540" y="2343702"/>
            <a:ext cx="2710288" cy="347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3258" y="5311478"/>
            <a:ext cx="208501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2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8" y="506918"/>
            <a:ext cx="7977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KLIKNI NA VOZILO KOJE VOZI PRUGOM</a:t>
            </a:r>
            <a:endParaRPr lang="hr-HR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863" y="235283"/>
            <a:ext cx="2660528" cy="1213522"/>
          </a:xfrm>
          <a:prstGeom prst="rect">
            <a:avLst/>
          </a:prstGeom>
        </p:spPr>
      </p:pic>
      <p:pic>
        <p:nvPicPr>
          <p:cNvPr id="10" name="Picture 8" descr="Public Domain Clip Art Image | Red bicycle | ID: 13493562019700 ...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03" y="4772426"/>
            <a:ext cx="1917115" cy="120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306" y="2331218"/>
            <a:ext cx="4710646" cy="2768538"/>
          </a:xfrm>
          <a:prstGeom prst="rect">
            <a:avLst/>
          </a:prstGeom>
        </p:spPr>
      </p:pic>
      <p:pic>
        <p:nvPicPr>
          <p:cNvPr id="13" name="Picture 2" descr="Airplane Plane Aircraft - Free vector graphic on Pixabay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326" y="1957446"/>
            <a:ext cx="4276252" cy="213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43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6654" y="903249"/>
            <a:ext cx="73909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b="1" dirty="0" smtClean="0">
                <a:solidFill>
                  <a:srgbClr val="FF0000"/>
                </a:solidFill>
              </a:rPr>
              <a:t>TOČAN ODGOVOR!</a:t>
            </a:r>
          </a:p>
        </p:txBody>
      </p:sp>
      <p:pic>
        <p:nvPicPr>
          <p:cNvPr id="3074" name="Picture 2" descr="Datoteka:Smiley.svg – Wikiped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663" y="2627970"/>
            <a:ext cx="3132954" cy="313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3643" y="5395511"/>
            <a:ext cx="208501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3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6654" y="903249"/>
            <a:ext cx="7638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b="1" dirty="0" smtClean="0">
                <a:solidFill>
                  <a:srgbClr val="FF0000"/>
                </a:solidFill>
              </a:rPr>
              <a:t>POKUŠAJ PONOVO!</a:t>
            </a:r>
          </a:p>
        </p:txBody>
      </p:sp>
      <p:pic>
        <p:nvPicPr>
          <p:cNvPr id="4098" name="Picture 2" descr="Smileys Emotion - Face Hand | Thinking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540" y="2343702"/>
            <a:ext cx="2710288" cy="347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3258" y="5311478"/>
            <a:ext cx="208501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5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70410" y="598256"/>
            <a:ext cx="7809570" cy="2412573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BRAVO!</a:t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>IZVRSNO SI ODRADIO ZADATAK!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Awesome thumbs up good job GIF - Find on GIFER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122" y="2721441"/>
            <a:ext cx="39052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83550" y="4868941"/>
            <a:ext cx="4192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AKO ŽELIŠ PONOVITI VJEŽBU KLIKNI NA </a:t>
            </a:r>
            <a:r>
              <a:rPr lang="hr-HR" sz="2400" dirty="0" err="1" smtClean="0"/>
              <a:t>SMAJLIĆA</a:t>
            </a:r>
            <a:endParaRPr lang="hr-HR" sz="2400" dirty="0"/>
          </a:p>
        </p:txBody>
      </p:sp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4465" y="5608571"/>
            <a:ext cx="208501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4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8966" y="573579"/>
            <a:ext cx="8828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AKO ŽELIŠ NAUČITI VIŠE KLIKNI NA LINK</a:t>
            </a:r>
            <a:endParaRPr lang="hr-HR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088966" y="1591492"/>
            <a:ext cx="6209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2"/>
              </a:rPr>
              <a:t>https://www.youtube.com/watch?v=P2ogWD9tsvI</a:t>
            </a:r>
            <a:endParaRPr lang="hr-HR" dirty="0"/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429" y="5699938"/>
            <a:ext cx="2085013" cy="1018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2918"/>
          <a:stretch/>
        </p:blipFill>
        <p:spPr>
          <a:xfrm>
            <a:off x="3562755" y="2813537"/>
            <a:ext cx="3880537" cy="359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9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87" y="798022"/>
            <a:ext cx="10515600" cy="801226"/>
          </a:xfrm>
        </p:spPr>
        <p:txBody>
          <a:bodyPr>
            <a:normAutofit/>
          </a:bodyPr>
          <a:lstStyle/>
          <a:p>
            <a:r>
              <a:rPr lang="hr-HR" sz="3200" dirty="0" smtClean="0"/>
              <a:t>SLIKE PREUZETE SA: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887" y="1725872"/>
            <a:ext cx="10515600" cy="2571808"/>
          </a:xfrm>
        </p:spPr>
        <p:txBody>
          <a:bodyPr>
            <a:noAutofit/>
          </a:bodyPr>
          <a:lstStyle/>
          <a:p>
            <a:r>
              <a:rPr lang="hr-HR" sz="1800" u="sng" dirty="0">
                <a:hlinkClick r:id="rId2"/>
              </a:rPr>
              <a:t>https://pngimg.com/download/28016</a:t>
            </a:r>
            <a:endParaRPr lang="hr-HR" sz="1800" dirty="0"/>
          </a:p>
          <a:p>
            <a:r>
              <a:rPr lang="hr-HR" sz="1800" u="sng" dirty="0">
                <a:hlinkClick r:id="rId3"/>
              </a:rPr>
              <a:t>https://svgsilh.com/image/156523.html</a:t>
            </a:r>
            <a:endParaRPr lang="hr-HR" sz="1800" dirty="0"/>
          </a:p>
          <a:p>
            <a:r>
              <a:rPr lang="hr-HR" sz="1800" u="sng" dirty="0">
                <a:hlinkClick r:id="rId4"/>
              </a:rPr>
              <a:t>https://pngimg.com/download/37191</a:t>
            </a:r>
            <a:endParaRPr lang="hr-HR" sz="1800" dirty="0"/>
          </a:p>
          <a:p>
            <a:r>
              <a:rPr lang="hr-HR" sz="1800" u="sng" dirty="0">
                <a:hlinkClick r:id="rId5"/>
              </a:rPr>
              <a:t>https://pixabay.com/vectors/sky-clouds-graphic-white-blue-4772434/</a:t>
            </a:r>
            <a:endParaRPr lang="hr-HR" sz="1800" dirty="0"/>
          </a:p>
          <a:p>
            <a:r>
              <a:rPr lang="hr-HR" sz="1800" u="sng" dirty="0">
                <a:hlinkClick r:id="rId6"/>
              </a:rPr>
              <a:t>https://commons.wikimedia.org/wiki/File:Motorbike.svg</a:t>
            </a:r>
            <a:endParaRPr lang="hr-HR" sz="1800" dirty="0"/>
          </a:p>
          <a:p>
            <a:r>
              <a:rPr lang="hr-HR" sz="1800" u="sng" dirty="0">
                <a:hlinkClick r:id="rId7"/>
              </a:rPr>
              <a:t>https://commons.wikimedia.org/wiki/File:Bus.svg</a:t>
            </a:r>
            <a:endParaRPr lang="hr-HR" sz="1800" dirty="0"/>
          </a:p>
          <a:p>
            <a:r>
              <a:rPr lang="hr-HR" sz="1800" u="sng" dirty="0">
                <a:hlinkClick r:id="rId8"/>
              </a:rPr>
              <a:t>https://depositphotos.com/122877324/stock-illustration-high-speed-commuter-train-emblem.html</a:t>
            </a:r>
            <a:endParaRPr lang="hr-HR" sz="1800" dirty="0"/>
          </a:p>
          <a:p>
            <a:r>
              <a:rPr lang="hr-HR" sz="1800" u="sng" dirty="0">
                <a:hlinkClick r:id="rId9"/>
              </a:rPr>
              <a:t>https://pixabay.com/illustrations/submarine-submersible-water-2030658/</a:t>
            </a:r>
            <a:endParaRPr lang="hr-HR" sz="1800" dirty="0"/>
          </a:p>
          <a:p>
            <a:r>
              <a:rPr lang="hr-HR" sz="1800" u="sng" dirty="0">
                <a:hlinkClick r:id="rId10"/>
              </a:rPr>
              <a:t>https://pixabay.com/vectors/airplane-plane-aircraft-vehicle-26560/</a:t>
            </a:r>
            <a:endParaRPr lang="hr-HR" sz="1800" dirty="0"/>
          </a:p>
          <a:p>
            <a:r>
              <a:rPr lang="hr-HR" sz="1800" u="sng" dirty="0">
                <a:hlinkClick r:id="rId11"/>
              </a:rPr>
              <a:t>http://www.clker.com/cliparts/q/W/P/i/b/e/helicopter-hi.png</a:t>
            </a:r>
            <a:endParaRPr lang="hr-HR" sz="1800" dirty="0"/>
          </a:p>
          <a:p>
            <a:r>
              <a:rPr lang="hr-HR" sz="1800" u="sng" dirty="0">
                <a:hlinkClick r:id="rId12"/>
              </a:rPr>
              <a:t>https://commons.wikimedia.org/wiki/File:Free-clip-art-thinking.jpeg</a:t>
            </a:r>
            <a:endParaRPr lang="hr-HR" sz="1800" dirty="0"/>
          </a:p>
          <a:p>
            <a:endParaRPr lang="hr-HR" sz="1800" dirty="0"/>
          </a:p>
          <a:p>
            <a:endParaRPr lang="hr-HR" sz="1050" u="sng" dirty="0"/>
          </a:p>
        </p:txBody>
      </p:sp>
    </p:spTree>
    <p:extLst>
      <p:ext uri="{BB962C8B-B14F-4D97-AF65-F5344CB8AC3E}">
        <p14:creationId xmlns:p14="http://schemas.microsoft.com/office/powerpoint/2010/main" val="374084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11684000" cy="878701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PUTOVATI MOŽEMO: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493" y="5562881"/>
            <a:ext cx="2085013" cy="101812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3637503" y="5427809"/>
            <a:ext cx="3165231" cy="8641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 smtClean="0"/>
              <a:t>CESTOM</a:t>
            </a:r>
            <a:endParaRPr lang="hr-HR" sz="4000" dirty="0"/>
          </a:p>
        </p:txBody>
      </p:sp>
      <p:pic>
        <p:nvPicPr>
          <p:cNvPr id="1026" name="Picture 2" descr="Road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038" y="2080010"/>
            <a:ext cx="5763299" cy="33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47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11684000" cy="878701"/>
          </a:xfrm>
        </p:spPr>
        <p:txBody>
          <a:bodyPr>
            <a:normAutofit/>
          </a:bodyPr>
          <a:lstStyle/>
          <a:p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PUTOVATI MOŽEMO:</a:t>
            </a:r>
            <a:endParaRPr lang="hr-H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493" y="5562881"/>
            <a:ext cx="2085013" cy="101812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3670998" y="5333041"/>
            <a:ext cx="4005943" cy="8787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 smtClean="0"/>
              <a:t>PRUGOM</a:t>
            </a:r>
            <a:endParaRPr lang="hr-HR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657" y="2278076"/>
            <a:ext cx="7344230" cy="334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2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11684000" cy="878701"/>
          </a:xfrm>
        </p:spPr>
        <p:txBody>
          <a:bodyPr>
            <a:normAutofit/>
          </a:bodyPr>
          <a:lstStyle/>
          <a:p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PUTOVATI MOŽEMO:</a:t>
            </a:r>
            <a:endParaRPr lang="hr-H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493" y="5562881"/>
            <a:ext cx="2085013" cy="101812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537398" y="5632590"/>
            <a:ext cx="7315200" cy="8787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 smtClean="0"/>
              <a:t>RIJEKOM         I         MOREM</a:t>
            </a:r>
            <a:endParaRPr lang="hr-HR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3" y="1968006"/>
            <a:ext cx="3765272" cy="3765272"/>
          </a:xfrm>
          <a:prstGeom prst="rect">
            <a:avLst/>
          </a:prstGeom>
        </p:spPr>
      </p:pic>
      <p:pic>
        <p:nvPicPr>
          <p:cNvPr id="9" name="Picture 2" descr="Sea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2695995"/>
            <a:ext cx="5219560" cy="260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4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11684000" cy="878701"/>
          </a:xfrm>
        </p:spPr>
        <p:txBody>
          <a:bodyPr>
            <a:normAutofit/>
          </a:bodyPr>
          <a:lstStyle/>
          <a:p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PUTOVATI MOŽEMO</a:t>
            </a:r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493" y="5562881"/>
            <a:ext cx="2085013" cy="101812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2083359" y="5787181"/>
            <a:ext cx="5061020" cy="8787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 smtClean="0"/>
              <a:t>ZRAKOM</a:t>
            </a:r>
            <a:endParaRPr lang="hr-HR" sz="4000" dirty="0"/>
          </a:p>
        </p:txBody>
      </p:sp>
      <p:pic>
        <p:nvPicPr>
          <p:cNvPr id="5122" name="Picture 2" descr="Sky Clouds Graphic - Free vector graphic on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31" y="1845349"/>
            <a:ext cx="5476351" cy="3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23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105015" y="40462"/>
            <a:ext cx="11684000" cy="978040"/>
          </a:xfrm>
        </p:spPr>
        <p:txBody>
          <a:bodyPr>
            <a:normAutofit/>
          </a:bodyPr>
          <a:lstStyle/>
          <a:p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CESTOM VOZI</a:t>
            </a:r>
            <a:endParaRPr lang="hr-H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637" y="5562881"/>
            <a:ext cx="2085013" cy="1018120"/>
          </a:xfrm>
          <a:prstGeom prst="rect">
            <a:avLst/>
          </a:prstGeom>
        </p:spPr>
      </p:pic>
      <p:pic>
        <p:nvPicPr>
          <p:cNvPr id="6146" name="Picture 2" descr="Car Vehicle Red - Free image on Pixaba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t="30467" r="8751" b="27075"/>
          <a:stretch/>
        </p:blipFill>
        <p:spPr bwMode="auto">
          <a:xfrm>
            <a:off x="422026" y="1531900"/>
            <a:ext cx="3394912" cy="177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le:Motorbike.svg - Wikimedia Comm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353" y="1898597"/>
            <a:ext cx="1708219" cy="132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ile:Dump-truck.svg - Wikimedia Comm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00" y="3860336"/>
            <a:ext cx="3959051" cy="230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ublic Domain Clip Art Image | Red bicycle | ID: 13493562019700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985" y="1785356"/>
            <a:ext cx="1917115" cy="120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File:Bus.svg - Wikimedia Common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14816" r="2960" b="14290"/>
          <a:stretch/>
        </p:blipFill>
        <p:spPr bwMode="auto">
          <a:xfrm>
            <a:off x="5592273" y="3860336"/>
            <a:ext cx="4123655" cy="220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7347" y="3054907"/>
            <a:ext cx="94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AUTO</a:t>
            </a:r>
            <a:endParaRPr lang="hr-HR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148872" y="3051429"/>
            <a:ext cx="94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BICIKL</a:t>
            </a:r>
            <a:endParaRPr lang="hr-HR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9707068" y="3201034"/>
            <a:ext cx="1354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MOTOCIKL</a:t>
            </a:r>
            <a:endParaRPr lang="hr-HR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910859" y="6259894"/>
            <a:ext cx="1274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KAMION</a:t>
            </a:r>
            <a:endParaRPr lang="hr-HR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886468" y="6124247"/>
            <a:ext cx="1274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AUTOBUS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07482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11684000" cy="878701"/>
          </a:xfrm>
        </p:spPr>
        <p:txBody>
          <a:bodyPr>
            <a:normAutofit/>
          </a:bodyPr>
          <a:lstStyle/>
          <a:p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PRUGOM VOZI</a:t>
            </a:r>
            <a:endParaRPr lang="hr-H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493" y="5562881"/>
            <a:ext cx="2085013" cy="1018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08" y="1939332"/>
            <a:ext cx="5100538" cy="2605810"/>
          </a:xfrm>
          <a:prstGeom prst="rect">
            <a:avLst/>
          </a:prstGeom>
        </p:spPr>
      </p:pic>
      <p:pic>
        <p:nvPicPr>
          <p:cNvPr id="7172" name="Picture 4" descr="Tram Public Transportation - Free image on Pixab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866" y="2242720"/>
            <a:ext cx="5198472" cy="173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491769" y="4503703"/>
            <a:ext cx="1005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VLAK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23876" y="4242093"/>
            <a:ext cx="1894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TRAMVAJ</a:t>
            </a:r>
          </a:p>
        </p:txBody>
      </p:sp>
    </p:spTree>
    <p:extLst>
      <p:ext uri="{BB962C8B-B14F-4D97-AF65-F5344CB8AC3E}">
        <p14:creationId xmlns:p14="http://schemas.microsoft.com/office/powerpoint/2010/main" val="164006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11684000" cy="878701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RIJEKOM I MOREM VOZI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493" y="5562881"/>
            <a:ext cx="2085013" cy="1018120"/>
          </a:xfrm>
          <a:prstGeom prst="rect">
            <a:avLst/>
          </a:prstGeom>
        </p:spPr>
      </p:pic>
      <p:pic>
        <p:nvPicPr>
          <p:cNvPr id="8194" name="Picture 2" descr="A TugBoat | Free SV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4" b="13495"/>
          <a:stretch/>
        </p:blipFill>
        <p:spPr bwMode="auto">
          <a:xfrm>
            <a:off x="758476" y="2151055"/>
            <a:ext cx="3299238" cy="240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ubmarine Submersible Water - Free image on Pixab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22" y="2116711"/>
            <a:ext cx="4257909" cy="224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54951" y="4715052"/>
            <a:ext cx="94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BROD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00400" y="4715052"/>
            <a:ext cx="1857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PODMORNICA</a:t>
            </a:r>
          </a:p>
        </p:txBody>
      </p:sp>
    </p:spTree>
    <p:extLst>
      <p:ext uri="{BB962C8B-B14F-4D97-AF65-F5344CB8AC3E}">
        <p14:creationId xmlns:p14="http://schemas.microsoft.com/office/powerpoint/2010/main" val="37142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356</Words>
  <Application>Microsoft Office PowerPoint</Application>
  <PresentationFormat>Widescreen</PresentationFormat>
  <Paragraphs>74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PROMETNICE I PROMETNA SREDSTVA</vt:lpstr>
      <vt:lpstr>Dragi učenici i roditelji, s ciljem provedbe što kvalitetnije nastave na daljinu, za vas smo pripremili materijale u digitalnom obliku.</vt:lpstr>
      <vt:lpstr>PUTOVATI MOŽEMO:</vt:lpstr>
      <vt:lpstr>PUTOVATI MOŽEMO:</vt:lpstr>
      <vt:lpstr>PUTOVATI MOŽEMO:</vt:lpstr>
      <vt:lpstr>PUTOVATI MOŽEMO:</vt:lpstr>
      <vt:lpstr>CESTOM VOZI</vt:lpstr>
      <vt:lpstr>PRUGOM VOZI</vt:lpstr>
      <vt:lpstr>RIJEKOM I MOREM VOZI</vt:lpstr>
      <vt:lpstr>ZRAKOM LETI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BRAVO! IZVRSNO SI ODRADIO ZADATAK!</vt:lpstr>
      <vt:lpstr>PowerPoint Presentation</vt:lpstr>
      <vt:lpstr>SLIKE PREUZETE SA: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UOČAVANJE RAZLIČITIH PREDMETA U SKUPINI ISTIH</dc:title>
  <dc:creator>Ognjen Piljek Žiljak</dc:creator>
  <cp:lastModifiedBy>Ognjen Piljek Žiljak</cp:lastModifiedBy>
  <cp:revision>107</cp:revision>
  <dcterms:created xsi:type="dcterms:W3CDTF">2020-04-17T09:49:03Z</dcterms:created>
  <dcterms:modified xsi:type="dcterms:W3CDTF">2020-05-04T07:02:35Z</dcterms:modified>
</cp:coreProperties>
</file>