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r-HR" smtClean="0"/>
              <a:t>Uredite stil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en-US" dirty="0"/>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1948499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r-HR" smtClean="0"/>
              <a:t>Uredite stil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3096447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smtClean="0"/>
              <a:t>Uredite stil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94587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r-HR" smtClean="0"/>
              <a:t>Uredite stil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312489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smtClean="0"/>
              <a:t>Uredite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9231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r-HR" smtClean="0"/>
              <a:t>Uredite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3488073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4173238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r-HR" smtClean="0"/>
              <a:t>Uredite stil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284235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295804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r-HR" smtClean="0"/>
              <a:t>Uredite stil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E3083C8-9073-4841-AF65-9BC8EB6DAB1C}" type="datetimeFigureOut">
              <a:rPr lang="hr-HR" smtClean="0"/>
              <a:t>16.5.2020.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671845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3E3083C8-9073-4841-AF65-9BC8EB6DAB1C}" type="datetimeFigureOut">
              <a:rPr lang="hr-HR" smtClean="0"/>
              <a:t>16.5.2020.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24612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smtClean="0"/>
              <a:t>Uredite stil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3E3083C8-9073-4841-AF65-9BC8EB6DAB1C}" type="datetimeFigureOut">
              <a:rPr lang="hr-HR" smtClean="0"/>
              <a:t>16.5.2020.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429379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3E3083C8-9073-4841-AF65-9BC8EB6DAB1C}" type="datetimeFigureOut">
              <a:rPr lang="hr-HR" smtClean="0"/>
              <a:t>16.5.2020.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1091797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083C8-9073-4841-AF65-9BC8EB6DAB1C}" type="datetimeFigureOut">
              <a:rPr lang="hr-HR" smtClean="0"/>
              <a:t>16.5.2020.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175841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r-HR" smtClean="0"/>
              <a:t>Uredite stil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E3083C8-9073-4841-AF65-9BC8EB6DAB1C}" type="datetimeFigureOut">
              <a:rPr lang="hr-HR" smtClean="0"/>
              <a:t>16.5.2020.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3792543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E3083C8-9073-4841-AF65-9BC8EB6DAB1C}" type="datetimeFigureOut">
              <a:rPr lang="hr-HR" smtClean="0"/>
              <a:t>16.5.2020.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679F015-B46B-41E6-8F1E-17E69745957E}" type="slidenum">
              <a:rPr lang="hr-HR" smtClean="0"/>
              <a:t>‹#›</a:t>
            </a:fld>
            <a:endParaRPr lang="hr-HR"/>
          </a:p>
        </p:txBody>
      </p:sp>
    </p:spTree>
    <p:extLst>
      <p:ext uri="{BB962C8B-B14F-4D97-AF65-F5344CB8AC3E}">
        <p14:creationId xmlns:p14="http://schemas.microsoft.com/office/powerpoint/2010/main" val="132744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r-HR" smtClean="0"/>
              <a:t>Uredite stil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3083C8-9073-4841-AF65-9BC8EB6DAB1C}" type="datetimeFigureOut">
              <a:rPr lang="hr-HR" smtClean="0"/>
              <a:t>16.5.2020.</a:t>
            </a:fld>
            <a:endParaRPr lang="hr-H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79F015-B46B-41E6-8F1E-17E69745957E}" type="slidenum">
              <a:rPr lang="hr-HR" smtClean="0"/>
              <a:t>‹#›</a:t>
            </a:fld>
            <a:endParaRPr lang="hr-HR"/>
          </a:p>
        </p:txBody>
      </p:sp>
    </p:spTree>
    <p:extLst>
      <p:ext uri="{BB962C8B-B14F-4D97-AF65-F5344CB8AC3E}">
        <p14:creationId xmlns:p14="http://schemas.microsoft.com/office/powerpoint/2010/main" val="19145491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hyperlink" Target="https://hr.wikipedia.org/wiki/Vo%C4%87njak" TargetMode="External"/><Relationship Id="rId2" Type="http://schemas.openxmlformats.org/officeDocument/2006/relationships/hyperlink" Target="https://hr.wikipedia.org/wiki/Bjelogorica" TargetMode="External"/><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6.xml.rels><?xml version="1.0" encoding="UTF-8" standalone="yes"?>
<Relationships xmlns="http://schemas.openxmlformats.org/package/2006/relationships"><Relationship Id="rId3" Type="http://schemas.openxmlformats.org/officeDocument/2006/relationships/hyperlink" Target="https://sh.wikipedia.org/wiki/Gljiva" TargetMode="External"/><Relationship Id="rId7" Type="http://schemas.openxmlformats.org/officeDocument/2006/relationships/image" Target="../media/image16.jpg"/><Relationship Id="rId2" Type="http://schemas.openxmlformats.org/officeDocument/2006/relationships/hyperlink" Target="https://sh.wikipedia.org/wiki/Vinova_loza" TargetMode="External"/><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hyperlink" Target="https://sh.wikipedia.org/wiki/Svijet" TargetMode="External"/><Relationship Id="rId4" Type="http://schemas.openxmlformats.org/officeDocument/2006/relationships/hyperlink" Target="https://sh.wikipedia.org/wiki/Vinogradarstvo"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923822" y="1286934"/>
            <a:ext cx="6609825" cy="1736614"/>
          </a:xfrm>
        </p:spPr>
        <p:txBody>
          <a:bodyPr/>
          <a:lstStyle/>
          <a:p>
            <a:r>
              <a:rPr lang="hr-HR" dirty="0" smtClean="0"/>
              <a:t>BILJNE ŠTETOČINE</a:t>
            </a:r>
            <a:endParaRPr lang="hr-HR" dirty="0"/>
          </a:p>
        </p:txBody>
      </p:sp>
      <p:sp>
        <p:nvSpPr>
          <p:cNvPr id="3" name="Podnaslov 2"/>
          <p:cNvSpPr>
            <a:spLocks noGrp="1"/>
          </p:cNvSpPr>
          <p:nvPr>
            <p:ph type="subTitle" idx="1"/>
          </p:nvPr>
        </p:nvSpPr>
        <p:spPr/>
        <p:txBody>
          <a:bodyPr>
            <a:normAutofit lnSpcReduction="10000"/>
          </a:bodyPr>
          <a:lstStyle/>
          <a:p>
            <a:endParaRPr lang="hr-HR" dirty="0" smtClean="0"/>
          </a:p>
          <a:p>
            <a:endParaRPr lang="hr-HR"/>
          </a:p>
          <a:p>
            <a:r>
              <a:rPr lang="hr-HR" smtClean="0"/>
              <a:t>Kukas </a:t>
            </a:r>
            <a:r>
              <a:rPr lang="hr-HR" dirty="0" smtClean="0"/>
              <a:t>Bojana, prof. defektolog</a:t>
            </a:r>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67" y="3727127"/>
            <a:ext cx="3522133" cy="2018917"/>
          </a:xfrm>
          <a:prstGeom prst="rect">
            <a:avLst/>
          </a:prstGeom>
        </p:spPr>
      </p:pic>
    </p:spTree>
    <p:extLst>
      <p:ext uri="{BB962C8B-B14F-4D97-AF65-F5344CB8AC3E}">
        <p14:creationId xmlns:p14="http://schemas.microsoft.com/office/powerpoint/2010/main" val="386381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KUPUSNI BIJELAC</a:t>
            </a:r>
            <a:endParaRPr lang="hr-HR" dirty="0"/>
          </a:p>
        </p:txBody>
      </p:sp>
      <p:sp>
        <p:nvSpPr>
          <p:cNvPr id="3" name="Rezervirano mjesto sadržaja 2"/>
          <p:cNvSpPr>
            <a:spLocks noGrp="1"/>
          </p:cNvSpPr>
          <p:nvPr>
            <p:ph idx="1"/>
          </p:nvPr>
        </p:nvSpPr>
        <p:spPr/>
        <p:txBody>
          <a:bodyPr/>
          <a:lstStyle/>
          <a:p>
            <a:r>
              <a:rPr lang="hr-HR" dirty="0"/>
              <a:t>Kupusni </a:t>
            </a:r>
            <a:r>
              <a:rPr lang="hr-HR" dirty="0" err="1"/>
              <a:t>bjelac</a:t>
            </a:r>
            <a:r>
              <a:rPr lang="hr-HR" dirty="0"/>
              <a:t> napada sve vrste </a:t>
            </a:r>
            <a:r>
              <a:rPr lang="hr-HR" dirty="0" err="1"/>
              <a:t>kupusnjača</a:t>
            </a:r>
            <a:r>
              <a:rPr lang="hr-HR" dirty="0"/>
              <a:t> i </a:t>
            </a:r>
            <a:r>
              <a:rPr lang="hr-HR" dirty="0" err="1"/>
              <a:t>korovske</a:t>
            </a:r>
            <a:r>
              <a:rPr lang="hr-HR" dirty="0"/>
              <a:t> krstašice. Prezime u obliku kukuljice na drveću, ogradama i sličnim mjestima. Leptiri lete koncem travnja i početkom svibnja. Odlažu po 20-40 jaja na naličje lišća onih biljaka kojima se gusjenica hrani. Izgrizaju lišće radeći velike rupe na njemu. Ako je veliki napad ostaju samo lisne žile. Kupusni bijelac ima dvije do tri generacije na godinu.</a:t>
            </a: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0134" y="322705"/>
            <a:ext cx="2878844" cy="1431044"/>
          </a:xfrm>
          <a:prstGeom prst="rect">
            <a:avLst/>
          </a:prstGeom>
        </p:spPr>
      </p:pic>
      <p:pic>
        <p:nvPicPr>
          <p:cNvPr id="6" name="Slika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2548" y="4269712"/>
            <a:ext cx="2466975" cy="1771650"/>
          </a:xfrm>
          <a:prstGeom prst="rect">
            <a:avLst/>
          </a:prstGeom>
        </p:spPr>
      </p:pic>
      <p:pic>
        <p:nvPicPr>
          <p:cNvPr id="7" name="Slika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09556" y="4269712"/>
            <a:ext cx="2521082" cy="1771650"/>
          </a:xfrm>
          <a:prstGeom prst="rect">
            <a:avLst/>
          </a:prstGeom>
        </p:spPr>
      </p:pic>
      <p:pic>
        <p:nvPicPr>
          <p:cNvPr id="8" name="Slika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7334" y="4269712"/>
            <a:ext cx="2681817" cy="1771650"/>
          </a:xfrm>
          <a:prstGeom prst="rect">
            <a:avLst/>
          </a:prstGeom>
        </p:spPr>
      </p:pic>
    </p:spTree>
    <p:extLst>
      <p:ext uri="{BB962C8B-B14F-4D97-AF65-F5344CB8AC3E}">
        <p14:creationId xmlns:p14="http://schemas.microsoft.com/office/powerpoint/2010/main" val="995673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KRUMPIROVA ZLATICA</a:t>
            </a:r>
            <a:endParaRPr lang="hr-HR" dirty="0"/>
          </a:p>
        </p:txBody>
      </p:sp>
      <p:sp>
        <p:nvSpPr>
          <p:cNvPr id="3" name="Rezervirano mjesto sadržaja 2"/>
          <p:cNvSpPr>
            <a:spLocks noGrp="1"/>
          </p:cNvSpPr>
          <p:nvPr>
            <p:ph idx="1"/>
          </p:nvPr>
        </p:nvSpPr>
        <p:spPr>
          <a:xfrm>
            <a:off x="677334" y="1930400"/>
            <a:ext cx="8596668" cy="3880773"/>
          </a:xfrm>
        </p:spPr>
        <p:txBody>
          <a:bodyPr/>
          <a:lstStyle/>
          <a:p>
            <a:r>
              <a:rPr lang="hr-HR" dirty="0"/>
              <a:t>Krumpirova zlatica je nametnik koji prvenstveno napada krumpir, pa kasnije rajčicu, </a:t>
            </a:r>
            <a:r>
              <a:rPr lang="hr-HR" dirty="0" err="1" smtClean="0"/>
              <a:t>patliđan</a:t>
            </a:r>
            <a:r>
              <a:rPr lang="hr-HR" dirty="0" smtClean="0"/>
              <a:t>. </a:t>
            </a:r>
            <a:r>
              <a:rPr lang="hr-HR" dirty="0"/>
              <a:t>Štete koje uzrokuje mogu potpuno uništiti lisnu masu.</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0182" y="3368499"/>
            <a:ext cx="2857500" cy="2144888"/>
          </a:xfrm>
          <a:prstGeom prst="rect">
            <a:avLst/>
          </a:prstGeom>
        </p:spPr>
      </p:pic>
      <p:pic>
        <p:nvPicPr>
          <p:cNvPr id="6" name="Slika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3013563"/>
            <a:ext cx="6157030" cy="3252612"/>
          </a:xfrm>
          <a:prstGeom prst="rect">
            <a:avLst/>
          </a:prstGeom>
        </p:spPr>
      </p:pic>
      <p:pic>
        <p:nvPicPr>
          <p:cNvPr id="7" name="Slika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5749" y="368259"/>
            <a:ext cx="2463183" cy="1324504"/>
          </a:xfrm>
          <a:prstGeom prst="rect">
            <a:avLst/>
          </a:prstGeom>
        </p:spPr>
      </p:pic>
    </p:spTree>
    <p:extLst>
      <p:ext uri="{BB962C8B-B14F-4D97-AF65-F5344CB8AC3E}">
        <p14:creationId xmlns:p14="http://schemas.microsoft.com/office/powerpoint/2010/main" val="20980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575735"/>
            <a:ext cx="8596668" cy="1320800"/>
          </a:xfrm>
        </p:spPr>
        <p:txBody>
          <a:bodyPr/>
          <a:lstStyle/>
          <a:p>
            <a:r>
              <a:rPr lang="hr-HR" dirty="0" smtClean="0"/>
              <a:t>UŠI</a:t>
            </a:r>
            <a:endParaRPr lang="hr-HR" dirty="0"/>
          </a:p>
        </p:txBody>
      </p:sp>
      <p:sp>
        <p:nvSpPr>
          <p:cNvPr id="3" name="Rezervirano mjesto sadržaja 2"/>
          <p:cNvSpPr>
            <a:spLocks noGrp="1"/>
          </p:cNvSpPr>
          <p:nvPr>
            <p:ph idx="1"/>
          </p:nvPr>
        </p:nvSpPr>
        <p:spPr>
          <a:xfrm>
            <a:off x="677334" y="2065867"/>
            <a:ext cx="8596668" cy="3880773"/>
          </a:xfrm>
        </p:spPr>
        <p:txBody>
          <a:bodyPr/>
          <a:lstStyle/>
          <a:p>
            <a:r>
              <a:rPr lang="hr-HR" b="1" dirty="0" smtClean="0"/>
              <a:t>Biljne</a:t>
            </a:r>
            <a:r>
              <a:rPr lang="hr-HR" dirty="0"/>
              <a:t> ili </a:t>
            </a:r>
            <a:r>
              <a:rPr lang="hr-HR" b="1" dirty="0"/>
              <a:t>lisne uši </a:t>
            </a:r>
            <a:r>
              <a:rPr lang="hr-HR" dirty="0"/>
              <a:t>su mali kukci koji se hrane mladim i sočnim dijelovima biljke, najčešće listovima. Nalazimo ih posvuda gdje su prisutne biljke, u cvijetnjacima, povrtnjacima i dvorištima. Brzo se </a:t>
            </a:r>
            <a:r>
              <a:rPr lang="hr-HR" b="1" dirty="0"/>
              <a:t>razmnožavaju</a:t>
            </a:r>
            <a:r>
              <a:rPr lang="hr-HR" dirty="0"/>
              <a:t> i mogu prouzročiti </a:t>
            </a:r>
            <a:r>
              <a:rPr lang="hr-HR" b="1" dirty="0"/>
              <a:t>velike štete</a:t>
            </a:r>
            <a:r>
              <a:rPr lang="hr-HR" dirty="0"/>
              <a:t>. </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3541799"/>
            <a:ext cx="6665737" cy="2840744"/>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0569" y="440266"/>
            <a:ext cx="2962275" cy="1284024"/>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2025" y="3247185"/>
            <a:ext cx="3011132" cy="2699455"/>
          </a:xfrm>
          <a:prstGeom prst="rect">
            <a:avLst/>
          </a:prstGeom>
        </p:spPr>
      </p:pic>
    </p:spTree>
    <p:extLst>
      <p:ext uri="{BB962C8B-B14F-4D97-AF65-F5344CB8AC3E}">
        <p14:creationId xmlns:p14="http://schemas.microsoft.com/office/powerpoint/2010/main" val="356106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49489" y="362480"/>
            <a:ext cx="10515600" cy="1325563"/>
          </a:xfrm>
        </p:spPr>
        <p:txBody>
          <a:bodyPr/>
          <a:lstStyle/>
          <a:p>
            <a:r>
              <a:rPr lang="hr-HR" dirty="0" smtClean="0"/>
              <a:t>LEPTIRI- GUBAR</a:t>
            </a:r>
            <a:endParaRPr lang="hr-HR" dirty="0"/>
          </a:p>
        </p:txBody>
      </p:sp>
      <p:sp>
        <p:nvSpPr>
          <p:cNvPr id="3" name="Rezervirano mjesto sadržaja 2"/>
          <p:cNvSpPr>
            <a:spLocks noGrp="1"/>
          </p:cNvSpPr>
          <p:nvPr>
            <p:ph idx="1"/>
          </p:nvPr>
        </p:nvSpPr>
        <p:spPr>
          <a:xfrm>
            <a:off x="555978" y="1853451"/>
            <a:ext cx="10515600" cy="4351338"/>
          </a:xfrm>
        </p:spPr>
        <p:txBody>
          <a:bodyPr/>
          <a:lstStyle/>
          <a:p>
            <a:r>
              <a:rPr lang="hr-HR" b="1" dirty="0"/>
              <a:t>Gubar glavonja</a:t>
            </a:r>
            <a:r>
              <a:rPr lang="hr-HR" dirty="0"/>
              <a:t> ili </a:t>
            </a:r>
            <a:r>
              <a:rPr lang="hr-HR" b="1" dirty="0"/>
              <a:t>hrastov </a:t>
            </a:r>
            <a:r>
              <a:rPr lang="hr-HR" b="1" dirty="0" smtClean="0"/>
              <a:t>gubar</a:t>
            </a:r>
            <a:r>
              <a:rPr lang="hr-HR" dirty="0"/>
              <a:t> </a:t>
            </a:r>
            <a:r>
              <a:rPr lang="hr-HR" dirty="0" smtClean="0"/>
              <a:t>vrsta </a:t>
            </a:r>
            <a:r>
              <a:rPr lang="hr-HR" dirty="0"/>
              <a:t>je </a:t>
            </a:r>
            <a:r>
              <a:rPr lang="hr-HR" dirty="0" smtClean="0"/>
              <a:t>leptira. </a:t>
            </a:r>
            <a:r>
              <a:rPr lang="hr-HR" dirty="0"/>
              <a:t>Jedan je od najvećih štetnika u </a:t>
            </a:r>
            <a:r>
              <a:rPr lang="hr-HR" dirty="0">
                <a:hlinkClick r:id="rId2" tooltip="Bjelogorica"/>
              </a:rPr>
              <a:t>listopadnim šumama</a:t>
            </a:r>
            <a:r>
              <a:rPr lang="hr-HR" dirty="0"/>
              <a:t> i </a:t>
            </a:r>
            <a:r>
              <a:rPr lang="hr-HR" dirty="0">
                <a:hlinkClick r:id="rId3" tooltip="Voćnjak"/>
              </a:rPr>
              <a:t>voćnjacima</a:t>
            </a:r>
            <a:r>
              <a:rPr lang="hr-HR" dirty="0" smtClean="0"/>
              <a:t>.</a:t>
            </a:r>
            <a:r>
              <a:rPr lang="hr-HR" dirty="0"/>
              <a:t> Jaja, što ih ženka odlaže na koru drveta i pokrije dlačicama svojega tijela, nalikuju na gljivu gubu </a:t>
            </a:r>
            <a:r>
              <a:rPr lang="hr-HR" dirty="0" smtClean="0"/>
              <a:t>. </a:t>
            </a:r>
            <a:r>
              <a:rPr lang="hr-HR" dirty="0"/>
              <a:t>Javlja se periodički u golemu broju i tada dlakave crne gusjenice, hraneći se lišćem, uništavaju hrastove šume, drugo šumsko drveće i voćke.</a:t>
            </a:r>
          </a:p>
        </p:txBody>
      </p:sp>
      <p:pic>
        <p:nvPicPr>
          <p:cNvPr id="4" name="Slika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74721" y="362480"/>
            <a:ext cx="2790825" cy="1237016"/>
          </a:xfrm>
          <a:prstGeom prst="rect">
            <a:avLst/>
          </a:prstGeom>
        </p:spPr>
      </p:pic>
      <p:pic>
        <p:nvPicPr>
          <p:cNvPr id="5" name="Slika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133" y="3402983"/>
            <a:ext cx="5765800" cy="2338211"/>
          </a:xfrm>
          <a:prstGeom prst="rect">
            <a:avLst/>
          </a:prstGeom>
        </p:spPr>
      </p:pic>
      <p:pic>
        <p:nvPicPr>
          <p:cNvPr id="6" name="Slika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46949" y="3402983"/>
            <a:ext cx="2400300" cy="1905000"/>
          </a:xfrm>
          <a:prstGeom prst="rect">
            <a:avLst/>
          </a:prstGeom>
        </p:spPr>
      </p:pic>
    </p:spTree>
    <p:extLst>
      <p:ext uri="{BB962C8B-B14F-4D97-AF65-F5344CB8AC3E}">
        <p14:creationId xmlns:p14="http://schemas.microsoft.com/office/powerpoint/2010/main" val="763364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PERONOSPORA</a:t>
            </a:r>
            <a:endParaRPr lang="hr-HR" dirty="0"/>
          </a:p>
        </p:txBody>
      </p:sp>
      <p:sp>
        <p:nvSpPr>
          <p:cNvPr id="3" name="Rezervirano mjesto sadržaja 2"/>
          <p:cNvSpPr>
            <a:spLocks noGrp="1"/>
          </p:cNvSpPr>
          <p:nvPr>
            <p:ph idx="1"/>
          </p:nvPr>
        </p:nvSpPr>
        <p:spPr>
          <a:xfrm>
            <a:off x="677334" y="1774959"/>
            <a:ext cx="8596668" cy="3880773"/>
          </a:xfrm>
        </p:spPr>
        <p:txBody>
          <a:bodyPr/>
          <a:lstStyle/>
          <a:p>
            <a:r>
              <a:rPr lang="hr-HR" b="1" dirty="0" smtClean="0"/>
              <a:t>Peronospora</a:t>
            </a:r>
            <a:r>
              <a:rPr lang="hr-HR" dirty="0" smtClean="0"/>
              <a:t> </a:t>
            </a:r>
            <a:r>
              <a:rPr lang="hr-HR" dirty="0"/>
              <a:t>ili </a:t>
            </a:r>
            <a:r>
              <a:rPr lang="hr-HR" b="1" dirty="0"/>
              <a:t>plamenjača</a:t>
            </a:r>
            <a:r>
              <a:rPr lang="hr-HR" dirty="0"/>
              <a:t> je bolest </a:t>
            </a:r>
            <a:r>
              <a:rPr lang="hr-HR" dirty="0">
                <a:hlinkClick r:id="rId2" tooltip="Vinova loza"/>
              </a:rPr>
              <a:t>vinove loze</a:t>
            </a:r>
            <a:r>
              <a:rPr lang="hr-HR" dirty="0"/>
              <a:t> koju uzrokuje istoimena </a:t>
            </a:r>
            <a:r>
              <a:rPr lang="hr-HR" u="sng" dirty="0">
                <a:hlinkClick r:id="rId3"/>
              </a:rPr>
              <a:t>gljivica</a:t>
            </a:r>
            <a:r>
              <a:rPr lang="hr-HR" dirty="0" smtClean="0"/>
              <a:t>.</a:t>
            </a:r>
            <a:r>
              <a:rPr lang="hr-HR" dirty="0"/>
              <a:t> Peronospora spada među najštetnije bolesti u </a:t>
            </a:r>
            <a:r>
              <a:rPr lang="hr-HR" dirty="0">
                <a:hlinkClick r:id="rId4" tooltip="Vinogradarstvo"/>
              </a:rPr>
              <a:t>vinogradarstvu</a:t>
            </a:r>
            <a:r>
              <a:rPr lang="hr-HR" dirty="0"/>
              <a:t> </a:t>
            </a:r>
            <a:r>
              <a:rPr lang="hr-HR" dirty="0" smtClean="0">
                <a:hlinkClick r:id="rId5" tooltip="Svijet"/>
              </a:rPr>
              <a:t>svijeta</a:t>
            </a:r>
            <a:r>
              <a:rPr lang="hr-HR" dirty="0" smtClean="0"/>
              <a:t>.</a:t>
            </a:r>
            <a:endParaRPr lang="hr-HR" dirty="0"/>
          </a:p>
        </p:txBody>
      </p:sp>
      <p:pic>
        <p:nvPicPr>
          <p:cNvPr id="4" name="Slika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1156" y="3095759"/>
            <a:ext cx="3644194" cy="2763174"/>
          </a:xfrm>
          <a:prstGeom prst="rect">
            <a:avLst/>
          </a:prstGeom>
        </p:spPr>
      </p:pic>
      <p:pic>
        <p:nvPicPr>
          <p:cNvPr id="5" name="Slika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83200" y="3095759"/>
            <a:ext cx="3608211" cy="2763173"/>
          </a:xfrm>
          <a:prstGeom prst="rect">
            <a:avLst/>
          </a:prstGeom>
        </p:spPr>
      </p:pic>
    </p:spTree>
    <p:extLst>
      <p:ext uri="{BB962C8B-B14F-4D97-AF65-F5344CB8AC3E}">
        <p14:creationId xmlns:p14="http://schemas.microsoft.com/office/powerpoint/2010/main" val="1259587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PRIRODNI ČUVARI - PTICE</a:t>
            </a:r>
            <a:endParaRPr lang="hr-HR" dirty="0"/>
          </a:p>
        </p:txBody>
      </p:sp>
      <p:sp>
        <p:nvSpPr>
          <p:cNvPr id="3" name="Rezervirano mjesto sadržaja 2"/>
          <p:cNvSpPr>
            <a:spLocks noGrp="1"/>
          </p:cNvSpPr>
          <p:nvPr>
            <p:ph idx="1"/>
          </p:nvPr>
        </p:nvSpPr>
        <p:spPr/>
        <p:txBody>
          <a:bodyPr/>
          <a:lstStyle/>
          <a:p>
            <a:endParaRPr lang="hr-HR" dirty="0" smtClean="0"/>
          </a:p>
          <a:p>
            <a:r>
              <a:rPr lang="hr-HR" dirty="0" smtClean="0"/>
              <a:t>SJENICA</a:t>
            </a:r>
          </a:p>
          <a:p>
            <a:endParaRPr lang="hr-HR" dirty="0"/>
          </a:p>
          <a:p>
            <a:endParaRPr lang="hr-HR" dirty="0" smtClean="0"/>
          </a:p>
          <a:p>
            <a:r>
              <a:rPr lang="hr-HR" dirty="0" smtClean="0"/>
              <a:t>KUKAVICA</a:t>
            </a:r>
          </a:p>
          <a:p>
            <a:endParaRPr lang="hr-HR" dirty="0"/>
          </a:p>
          <a:p>
            <a:endParaRPr lang="hr-HR" dirty="0" smtClean="0"/>
          </a:p>
          <a:p>
            <a:r>
              <a:rPr lang="hr-HR" dirty="0" smtClean="0"/>
              <a:t>LASTAVICA</a:t>
            </a:r>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1377" y="1571983"/>
            <a:ext cx="3522134" cy="1797049"/>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1377" y="3369032"/>
            <a:ext cx="3522134" cy="1523646"/>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1377" y="4892678"/>
            <a:ext cx="3522134" cy="1579915"/>
          </a:xfrm>
          <a:prstGeom prst="rect">
            <a:avLst/>
          </a:prstGeom>
        </p:spPr>
      </p:pic>
    </p:spTree>
    <p:extLst>
      <p:ext uri="{BB962C8B-B14F-4D97-AF65-F5344CB8AC3E}">
        <p14:creationId xmlns:p14="http://schemas.microsoft.com/office/powerpoint/2010/main" val="218148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accent2">
                    <a:lumMod val="75000"/>
                  </a:schemeClr>
                </a:solidFill>
              </a:rPr>
              <a:t>DOMAĆI URADAK</a:t>
            </a:r>
            <a:endParaRPr lang="hr-HR" dirty="0">
              <a:solidFill>
                <a:schemeClr val="accent2">
                  <a:lumMod val="75000"/>
                </a:schemeClr>
              </a:solidFill>
            </a:endParaRPr>
          </a:p>
        </p:txBody>
      </p:sp>
      <p:sp>
        <p:nvSpPr>
          <p:cNvPr id="3" name="Rezervirano mjesto sadržaja 2"/>
          <p:cNvSpPr>
            <a:spLocks noGrp="1"/>
          </p:cNvSpPr>
          <p:nvPr>
            <p:ph idx="1"/>
          </p:nvPr>
        </p:nvSpPr>
        <p:spPr/>
        <p:txBody>
          <a:bodyPr>
            <a:normAutofit/>
          </a:bodyPr>
          <a:lstStyle/>
          <a:p>
            <a:r>
              <a:rPr lang="hr-HR" sz="3600" dirty="0" smtClean="0">
                <a:solidFill>
                  <a:schemeClr val="accent2">
                    <a:lumMod val="75000"/>
                  </a:schemeClr>
                </a:solidFill>
              </a:rPr>
              <a:t>ODGOVORI NA SLIJEDEĆA PITANJA:</a:t>
            </a:r>
          </a:p>
          <a:p>
            <a:r>
              <a:rPr lang="hr-HR" sz="3600" dirty="0" smtClean="0">
                <a:solidFill>
                  <a:schemeClr val="accent2">
                    <a:lumMod val="75000"/>
                  </a:schemeClr>
                </a:solidFill>
              </a:rPr>
              <a:t>1.NABROJI BILJNE ŠTETOČINE!</a:t>
            </a:r>
          </a:p>
          <a:p>
            <a:r>
              <a:rPr lang="hr-HR" sz="3600" dirty="0" smtClean="0">
                <a:solidFill>
                  <a:schemeClr val="accent2">
                    <a:lumMod val="75000"/>
                  </a:schemeClr>
                </a:solidFill>
              </a:rPr>
              <a:t>2.NABROJI PRIRODNE ČUVARE – PTICE!</a:t>
            </a:r>
            <a:endParaRPr lang="hr-HR" sz="3600" dirty="0">
              <a:solidFill>
                <a:schemeClr val="accent2">
                  <a:lumMod val="75000"/>
                </a:schemeClr>
              </a:solidFill>
            </a:endParaRP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2054" y="4361609"/>
            <a:ext cx="2190750" cy="2085975"/>
          </a:xfrm>
          <a:prstGeom prst="rect">
            <a:avLst/>
          </a:prstGeom>
        </p:spPr>
      </p:pic>
    </p:spTree>
    <p:extLst>
      <p:ext uri="{BB962C8B-B14F-4D97-AF65-F5344CB8AC3E}">
        <p14:creationId xmlns:p14="http://schemas.microsoft.com/office/powerpoint/2010/main" val="1072260362"/>
      </p:ext>
    </p:extLst>
  </p:cSld>
  <p:clrMapOvr>
    <a:masterClrMapping/>
  </p:clrMapOvr>
</p:sld>
</file>

<file path=ppt/theme/theme1.xml><?xml version="1.0" encoding="utf-8"?>
<a:theme xmlns:a="http://schemas.openxmlformats.org/drawingml/2006/main" name="Faseta">
  <a:themeElements>
    <a:clrScheme name="Papi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140</Words>
  <Application>Microsoft Office PowerPoint</Application>
  <PresentationFormat>Široki zaslon</PresentationFormat>
  <Paragraphs>27</Paragraphs>
  <Slides>8</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8</vt:i4>
      </vt:variant>
    </vt:vector>
  </HeadingPairs>
  <TitlesOfParts>
    <vt:vector size="12" baseType="lpstr">
      <vt:lpstr>Arial</vt:lpstr>
      <vt:lpstr>Trebuchet MS</vt:lpstr>
      <vt:lpstr>Wingdings 3</vt:lpstr>
      <vt:lpstr>Faseta</vt:lpstr>
      <vt:lpstr>BILJNE ŠTETOČINE</vt:lpstr>
      <vt:lpstr>KUPUSNI BIJELAC</vt:lpstr>
      <vt:lpstr>KRUMPIROVA ZLATICA</vt:lpstr>
      <vt:lpstr>UŠI</vt:lpstr>
      <vt:lpstr>LEPTIRI- GUBAR</vt:lpstr>
      <vt:lpstr>PERONOSPORA</vt:lpstr>
      <vt:lpstr>PRIRODNI ČUVARI - PTICE</vt:lpstr>
      <vt:lpstr>DOMAĆI URADAK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BILJNE ŠTETOČINE</dc:title>
  <dc:creator>Kukas</dc:creator>
  <cp:lastModifiedBy>Kukas</cp:lastModifiedBy>
  <cp:revision>7</cp:revision>
  <dcterms:created xsi:type="dcterms:W3CDTF">2020-05-14T18:50:11Z</dcterms:created>
  <dcterms:modified xsi:type="dcterms:W3CDTF">2020-05-16T14:58:47Z</dcterms:modified>
</cp:coreProperties>
</file>