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sldIdLst>
    <p:sldId id="256" r:id="rId2"/>
    <p:sldId id="257" r:id="rId3"/>
    <p:sldId id="258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B046-EA49-44FB-A540-37BD890F3F07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6747-4170-4D23-B8EA-7DBBC6DA414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90581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B046-EA49-44FB-A540-37BD890F3F07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6747-4170-4D23-B8EA-7DBBC6DA414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05013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B046-EA49-44FB-A540-37BD890F3F07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6747-4170-4D23-B8EA-7DBBC6DA4149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1669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B046-EA49-44FB-A540-37BD890F3F07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6747-4170-4D23-B8EA-7DBBC6DA414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036950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B046-EA49-44FB-A540-37BD890F3F07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6747-4170-4D23-B8EA-7DBBC6DA4149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41679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B046-EA49-44FB-A540-37BD890F3F07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6747-4170-4D23-B8EA-7DBBC6DA414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08041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B046-EA49-44FB-A540-37BD890F3F07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6747-4170-4D23-B8EA-7DBBC6DA414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73045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B046-EA49-44FB-A540-37BD890F3F07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6747-4170-4D23-B8EA-7DBBC6DA414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07653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B046-EA49-44FB-A540-37BD890F3F07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6747-4170-4D23-B8EA-7DBBC6DA414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77846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B046-EA49-44FB-A540-37BD890F3F07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6747-4170-4D23-B8EA-7DBBC6DA414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3614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B046-EA49-44FB-A540-37BD890F3F07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6747-4170-4D23-B8EA-7DBBC6DA414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40167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B046-EA49-44FB-A540-37BD890F3F07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6747-4170-4D23-B8EA-7DBBC6DA414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73498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B046-EA49-44FB-A540-37BD890F3F07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6747-4170-4D23-B8EA-7DBBC6DA414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58725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B046-EA49-44FB-A540-37BD890F3F07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6747-4170-4D23-B8EA-7DBBC6DA414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64388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B046-EA49-44FB-A540-37BD890F3F07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6747-4170-4D23-B8EA-7DBBC6DA414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91171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B046-EA49-44FB-A540-37BD890F3F07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6747-4170-4D23-B8EA-7DBBC6DA414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35088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4B046-EA49-44FB-A540-37BD890F3F07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450E6747-4170-4D23-B8EA-7DBBC6DA414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94239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  <p:sldLayoutId id="2147483762" r:id="rId14"/>
    <p:sldLayoutId id="2147483763" r:id="rId15"/>
    <p:sldLayoutId id="21474837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REDOSLIJED IZVOĐENJA RAČUNSKIH RADNJI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839781"/>
            <a:ext cx="9144000" cy="2548140"/>
          </a:xfrm>
        </p:spPr>
        <p:txBody>
          <a:bodyPr/>
          <a:lstStyle/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                                                                                                                             Kukas Bojana, </a:t>
            </a:r>
            <a:r>
              <a:rPr lang="hr-HR" dirty="0" err="1" smtClean="0"/>
              <a:t>prof.defektolog</a:t>
            </a:r>
            <a:endParaRPr lang="hr-HR" dirty="0" smtClean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0423" y="486175"/>
            <a:ext cx="2181494" cy="1451685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892" y="4070288"/>
            <a:ext cx="4246506" cy="1699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4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78004"/>
            <a:ext cx="10515600" cy="1325563"/>
          </a:xfrm>
        </p:spPr>
        <p:txBody>
          <a:bodyPr/>
          <a:lstStyle/>
          <a:p>
            <a:r>
              <a:rPr lang="hr-HR" dirty="0" smtClean="0"/>
              <a:t>AKO SU U ZADATKU ZBRAJANJE I ODUZIMANJE - RAČUNAMO PO REDU!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sz="4400" dirty="0" smtClean="0">
                <a:solidFill>
                  <a:srgbClr val="7030A0"/>
                </a:solidFill>
              </a:rPr>
              <a:t>75-50</a:t>
            </a:r>
            <a:r>
              <a:rPr lang="hr-HR" sz="4400" dirty="0" smtClean="0"/>
              <a:t>+10-5+45=</a:t>
            </a:r>
          </a:p>
          <a:p>
            <a:r>
              <a:rPr lang="hr-HR" sz="4400" dirty="0" smtClean="0">
                <a:solidFill>
                  <a:srgbClr val="7030A0"/>
                </a:solidFill>
              </a:rPr>
              <a:t>25+10</a:t>
            </a:r>
            <a:r>
              <a:rPr lang="hr-HR" sz="4400" dirty="0" smtClean="0"/>
              <a:t>-5+45=</a:t>
            </a:r>
            <a:endParaRPr lang="hr-HR" sz="4400" dirty="0"/>
          </a:p>
          <a:p>
            <a:r>
              <a:rPr lang="hr-HR" sz="4400" dirty="0" smtClean="0">
                <a:solidFill>
                  <a:srgbClr val="7030A0"/>
                </a:solidFill>
              </a:rPr>
              <a:t>35-5</a:t>
            </a:r>
            <a:r>
              <a:rPr lang="hr-HR" sz="4400" dirty="0" smtClean="0"/>
              <a:t>+45=</a:t>
            </a:r>
          </a:p>
          <a:p>
            <a:r>
              <a:rPr lang="hr-HR" sz="4400" dirty="0" smtClean="0">
                <a:solidFill>
                  <a:srgbClr val="7030A0"/>
                </a:solidFill>
              </a:rPr>
              <a:t>30+45</a:t>
            </a:r>
            <a:r>
              <a:rPr lang="hr-HR" sz="4400" dirty="0" smtClean="0"/>
              <a:t>=</a:t>
            </a:r>
          </a:p>
          <a:p>
            <a:r>
              <a:rPr lang="hr-HR" sz="4400" dirty="0" smtClean="0">
                <a:solidFill>
                  <a:srgbClr val="7030A0"/>
                </a:solidFill>
              </a:rPr>
              <a:t>75</a:t>
            </a:r>
          </a:p>
          <a:p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668" y="3112188"/>
            <a:ext cx="5859887" cy="3154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004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AKO SU U ZADATKU MNOŽENJE I DIJELJENJE - RAČUNAMO PO REDU!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sz="4400" dirty="0" smtClean="0">
                <a:solidFill>
                  <a:srgbClr val="0070C0"/>
                </a:solidFill>
              </a:rPr>
              <a:t>75:5</a:t>
            </a:r>
            <a:r>
              <a:rPr lang="hr-HR" sz="4400" dirty="0" smtClean="0"/>
              <a:t>x3x2:9=               21:3x2=</a:t>
            </a:r>
          </a:p>
          <a:p>
            <a:r>
              <a:rPr lang="hr-HR" sz="4400" dirty="0" smtClean="0">
                <a:solidFill>
                  <a:srgbClr val="0070C0"/>
                </a:solidFill>
              </a:rPr>
              <a:t>15x3</a:t>
            </a:r>
            <a:r>
              <a:rPr lang="hr-HR" sz="4400" dirty="0" smtClean="0"/>
              <a:t>x2:9=                  50:5x4=</a:t>
            </a:r>
          </a:p>
          <a:p>
            <a:r>
              <a:rPr lang="hr-HR" sz="4400" dirty="0" smtClean="0">
                <a:solidFill>
                  <a:srgbClr val="0070C0"/>
                </a:solidFill>
              </a:rPr>
              <a:t>45x2</a:t>
            </a:r>
            <a:r>
              <a:rPr lang="hr-HR" sz="4400" dirty="0" smtClean="0"/>
              <a:t>:9=                     </a:t>
            </a:r>
            <a:r>
              <a:rPr lang="hr-HR" sz="4400" dirty="0" smtClean="0"/>
              <a:t>6x5:2</a:t>
            </a:r>
            <a:r>
              <a:rPr lang="hr-HR" sz="4400" dirty="0" smtClean="0"/>
              <a:t>=</a:t>
            </a:r>
          </a:p>
          <a:p>
            <a:r>
              <a:rPr lang="hr-HR" sz="4400" dirty="0" smtClean="0">
                <a:solidFill>
                  <a:srgbClr val="0070C0"/>
                </a:solidFill>
              </a:rPr>
              <a:t>90:9</a:t>
            </a:r>
            <a:r>
              <a:rPr lang="hr-HR" sz="4400" dirty="0" smtClean="0"/>
              <a:t>=                        </a:t>
            </a:r>
            <a:r>
              <a:rPr lang="hr-HR" sz="4400" dirty="0" smtClean="0"/>
              <a:t>10x10:5</a:t>
            </a:r>
            <a:r>
              <a:rPr lang="hr-HR" sz="4400" dirty="0" smtClean="0"/>
              <a:t>=</a:t>
            </a:r>
          </a:p>
          <a:p>
            <a:r>
              <a:rPr lang="hr-HR" sz="4400" dirty="0" smtClean="0">
                <a:solidFill>
                  <a:srgbClr val="0070C0"/>
                </a:solidFill>
              </a:rPr>
              <a:t>10                                </a:t>
            </a:r>
            <a:endParaRPr lang="hr-HR" sz="4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747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200" dirty="0" smtClean="0"/>
              <a:t>AKO SU U ZADATKU SVE ČETIRI RAČUNSKE RADNJE, NAJPRIJE MNOŽIMO I DIJELIMO, A ONDA ZBRAJAMO I ODUZIMAMO!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4400" dirty="0" smtClean="0"/>
              <a:t>75-</a:t>
            </a:r>
            <a:r>
              <a:rPr lang="hr-HR" sz="4400" dirty="0" smtClean="0">
                <a:solidFill>
                  <a:srgbClr val="00B050"/>
                </a:solidFill>
              </a:rPr>
              <a:t>60:5</a:t>
            </a:r>
            <a:r>
              <a:rPr lang="hr-HR" sz="4400" dirty="0" smtClean="0"/>
              <a:t>+</a:t>
            </a:r>
            <a:r>
              <a:rPr lang="hr-HR" sz="4400" dirty="0" smtClean="0">
                <a:solidFill>
                  <a:srgbClr val="92D050"/>
                </a:solidFill>
              </a:rPr>
              <a:t>4x5</a:t>
            </a:r>
            <a:r>
              <a:rPr lang="hr-HR" sz="4400" dirty="0" smtClean="0"/>
              <a:t>=</a:t>
            </a:r>
          </a:p>
          <a:p>
            <a:r>
              <a:rPr lang="hr-HR" sz="4400" dirty="0" smtClean="0">
                <a:solidFill>
                  <a:schemeClr val="accent6">
                    <a:lumMod val="75000"/>
                  </a:schemeClr>
                </a:solidFill>
              </a:rPr>
              <a:t>75-12</a:t>
            </a:r>
            <a:r>
              <a:rPr lang="hr-HR" sz="4400" dirty="0" smtClean="0"/>
              <a:t>+20=</a:t>
            </a:r>
          </a:p>
          <a:p>
            <a:r>
              <a:rPr lang="hr-HR" sz="4400" dirty="0" smtClean="0">
                <a:solidFill>
                  <a:schemeClr val="accent6">
                    <a:lumMod val="75000"/>
                  </a:schemeClr>
                </a:solidFill>
              </a:rPr>
              <a:t>63+20</a:t>
            </a:r>
            <a:r>
              <a:rPr lang="hr-HR" sz="4400" dirty="0" smtClean="0"/>
              <a:t>=</a:t>
            </a:r>
          </a:p>
          <a:p>
            <a:r>
              <a:rPr lang="hr-HR" sz="4400" dirty="0" smtClean="0">
                <a:solidFill>
                  <a:srgbClr val="00B050"/>
                </a:solidFill>
              </a:rPr>
              <a:t>83</a:t>
            </a:r>
            <a:endParaRPr lang="hr-HR" sz="4400" dirty="0">
              <a:solidFill>
                <a:srgbClr val="00B050"/>
              </a:solidFill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403" y="2936649"/>
            <a:ext cx="4747206" cy="2792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401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2800" dirty="0" smtClean="0"/>
              <a:t>ZAOKRUŽI TOČAN ODGOVOR:</a:t>
            </a:r>
            <a:br>
              <a:rPr lang="hr-HR" sz="2800" dirty="0" smtClean="0"/>
            </a:br>
            <a:r>
              <a:rPr lang="hr-HR" sz="2800" dirty="0" smtClean="0"/>
              <a:t>1.-A B C</a:t>
            </a:r>
            <a:br>
              <a:rPr lang="hr-HR" sz="2800" dirty="0" smtClean="0"/>
            </a:br>
            <a:r>
              <a:rPr lang="hr-HR" sz="2800" dirty="0" smtClean="0"/>
              <a:t>2.-B C A</a:t>
            </a:r>
            <a:br>
              <a:rPr lang="hr-HR" sz="2800" dirty="0" smtClean="0"/>
            </a:br>
            <a:r>
              <a:rPr lang="hr-HR" sz="2800" dirty="0" smtClean="0"/>
              <a:t>3.-C B A</a:t>
            </a:r>
            <a:endParaRPr lang="hr-HR" sz="2800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198" y="2434107"/>
            <a:ext cx="6452314" cy="3026536"/>
          </a:xfrm>
        </p:spPr>
      </p:pic>
    </p:spTree>
    <p:extLst>
      <p:ext uri="{BB962C8B-B14F-4D97-AF65-F5344CB8AC3E}">
        <p14:creationId xmlns:p14="http://schemas.microsoft.com/office/powerpoint/2010/main" val="2813485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Izračunaj!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316" y="1690688"/>
            <a:ext cx="6632619" cy="4066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897640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TM02900688[[fn=Faseta]]</Template>
  <TotalTime>91</TotalTime>
  <Words>92</Words>
  <Application>Microsoft Office PowerPoint</Application>
  <PresentationFormat>Široki zaslon</PresentationFormat>
  <Paragraphs>24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Faseta</vt:lpstr>
      <vt:lpstr>REDOSLIJED IZVOĐENJA RAČUNSKIH RADNJI</vt:lpstr>
      <vt:lpstr>AKO SU U ZADATKU ZBRAJANJE I ODUZIMANJE - RAČUNAMO PO REDU!</vt:lpstr>
      <vt:lpstr>AKO SU U ZADATKU MNOŽENJE I DIJELJENJE - RAČUNAMO PO REDU!</vt:lpstr>
      <vt:lpstr>AKO SU U ZADATKU SVE ČETIRI RAČUNSKE RADNJE, NAJPRIJE MNOŽIMO I DIJELIMO, A ONDA ZBRAJAMO I ODUZIMAMO!</vt:lpstr>
      <vt:lpstr>ZAOKRUŽI TOČAN ODGOVOR: 1.-A B C 2.-B C A 3.-C B A</vt:lpstr>
      <vt:lpstr>Izračunaj!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REDOSLIJED IZVOĐENJA RAČUNSKIH RADNJI</dc:title>
  <dc:creator>Kukas</dc:creator>
  <cp:lastModifiedBy>Kukas</cp:lastModifiedBy>
  <cp:revision>10</cp:revision>
  <dcterms:created xsi:type="dcterms:W3CDTF">2020-05-02T14:04:58Z</dcterms:created>
  <dcterms:modified xsi:type="dcterms:W3CDTF">2020-05-03T13:49:53Z</dcterms:modified>
</cp:coreProperties>
</file>