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640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161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0170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6237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3424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8862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9500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8731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258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307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988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497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480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203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461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011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74A11-6CBA-47A3-A08C-EB8DF367F9B8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0540A53-D2FF-4BBA-AC1E-A89F39AA2D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629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6873" y="688568"/>
            <a:ext cx="9144000" cy="1449343"/>
          </a:xfrm>
        </p:spPr>
        <p:txBody>
          <a:bodyPr/>
          <a:lstStyle/>
          <a:p>
            <a:r>
              <a:rPr lang="hr-HR" altLang="sr-Latn-RS" dirty="0" smtClean="0"/>
              <a:t>PRAVCI KOJI SE SIJEKU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90402" y="4272506"/>
            <a:ext cx="7766936" cy="511338"/>
          </a:xfrm>
        </p:spPr>
        <p:txBody>
          <a:bodyPr>
            <a:normAutofit fontScale="250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sz="3800" dirty="0"/>
              <a:t> </a:t>
            </a:r>
            <a:r>
              <a:rPr lang="hr-HR" sz="3800" dirty="0" smtClean="0"/>
              <a:t>                                                                       </a:t>
            </a:r>
            <a:r>
              <a:rPr lang="hr-HR" sz="9600" dirty="0" smtClean="0"/>
              <a:t>Kukas Bojana, </a:t>
            </a:r>
            <a:r>
              <a:rPr lang="hr-HR" sz="9600" dirty="0" err="1" smtClean="0"/>
              <a:t>prof.defektolog</a:t>
            </a:r>
            <a:endParaRPr lang="hr-HR" sz="9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791" y="2771614"/>
            <a:ext cx="5417712" cy="212063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063" y="2442117"/>
            <a:ext cx="3806607" cy="172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909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531939" y="4904583"/>
            <a:ext cx="6840537" cy="12239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4935875" y="608013"/>
            <a:ext cx="1210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hr-HR" altLang="sr-Latn-RS">
                <a:latin typeface="Arial" panose="020B0604020202020204" pitchFamily="34" charset="0"/>
              </a:rPr>
              <a:t>Ponovimo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2767014" y="1536702"/>
            <a:ext cx="1724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r-HR" altLang="sr-Latn-RS" dirty="0">
                <a:solidFill>
                  <a:srgbClr val="002060"/>
                </a:solidFill>
                <a:latin typeface="Arial" panose="020B0604020202020204" pitchFamily="34" charset="0"/>
              </a:rPr>
              <a:t>zakrivljena crta</a:t>
            </a:r>
          </a:p>
        </p:txBody>
      </p:sp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4526758" y="4949491"/>
            <a:ext cx="1211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r-HR" altLang="sr-Latn-RS" dirty="0">
                <a:solidFill>
                  <a:srgbClr val="FF0000"/>
                </a:solidFill>
                <a:latin typeface="Arial" panose="020B0604020202020204" pitchFamily="34" charset="0"/>
              </a:rPr>
              <a:t>ravna crta</a:t>
            </a:r>
          </a:p>
        </p:txBody>
      </p:sp>
      <p:sp>
        <p:nvSpPr>
          <p:cNvPr id="2060" name="Freeform 12"/>
          <p:cNvSpPr>
            <a:spLocks/>
          </p:cNvSpPr>
          <p:nvPr/>
        </p:nvSpPr>
        <p:spPr bwMode="auto">
          <a:xfrm>
            <a:off x="1531939" y="1900573"/>
            <a:ext cx="7200900" cy="1044575"/>
          </a:xfrm>
          <a:custGeom>
            <a:avLst/>
            <a:gdLst>
              <a:gd name="T0" fmla="*/ 0 w 4536"/>
              <a:gd name="T1" fmla="*/ 2147483646 h 658"/>
              <a:gd name="T2" fmla="*/ 2147483646 w 4536"/>
              <a:gd name="T3" fmla="*/ 2147483646 h 658"/>
              <a:gd name="T4" fmla="*/ 2147483646 w 4536"/>
              <a:gd name="T5" fmla="*/ 2147483646 h 658"/>
              <a:gd name="T6" fmla="*/ 2147483646 w 4536"/>
              <a:gd name="T7" fmla="*/ 2147483646 h 658"/>
              <a:gd name="T8" fmla="*/ 2147483646 w 4536"/>
              <a:gd name="T9" fmla="*/ 2147483646 h 658"/>
              <a:gd name="T10" fmla="*/ 2147483646 w 4536"/>
              <a:gd name="T11" fmla="*/ 2147483646 h 658"/>
              <a:gd name="T12" fmla="*/ 2147483646 w 4536"/>
              <a:gd name="T13" fmla="*/ 2147483646 h 658"/>
              <a:gd name="T14" fmla="*/ 2147483646 w 4536"/>
              <a:gd name="T15" fmla="*/ 2147483646 h 658"/>
              <a:gd name="T16" fmla="*/ 2147483646 w 4536"/>
              <a:gd name="T17" fmla="*/ 2147483646 h 658"/>
              <a:gd name="T18" fmla="*/ 2147483646 w 4536"/>
              <a:gd name="T19" fmla="*/ 2147483646 h 658"/>
              <a:gd name="T20" fmla="*/ 2147483646 w 4536"/>
              <a:gd name="T21" fmla="*/ 2147483646 h 658"/>
              <a:gd name="T22" fmla="*/ 2147483646 w 4536"/>
              <a:gd name="T23" fmla="*/ 0 h 65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536"/>
              <a:gd name="T37" fmla="*/ 0 h 658"/>
              <a:gd name="T38" fmla="*/ 4536 w 4536"/>
              <a:gd name="T39" fmla="*/ 658 h 65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536" h="658">
                <a:moveTo>
                  <a:pt x="0" y="544"/>
                </a:moveTo>
                <a:cubicBezTo>
                  <a:pt x="0" y="502"/>
                  <a:pt x="0" y="461"/>
                  <a:pt x="45" y="408"/>
                </a:cubicBezTo>
                <a:cubicBezTo>
                  <a:pt x="90" y="355"/>
                  <a:pt x="174" y="234"/>
                  <a:pt x="272" y="227"/>
                </a:cubicBezTo>
                <a:cubicBezTo>
                  <a:pt x="370" y="220"/>
                  <a:pt x="499" y="295"/>
                  <a:pt x="635" y="363"/>
                </a:cubicBezTo>
                <a:cubicBezTo>
                  <a:pt x="771" y="431"/>
                  <a:pt x="937" y="612"/>
                  <a:pt x="1088" y="635"/>
                </a:cubicBezTo>
                <a:cubicBezTo>
                  <a:pt x="1239" y="658"/>
                  <a:pt x="1376" y="582"/>
                  <a:pt x="1542" y="499"/>
                </a:cubicBezTo>
                <a:cubicBezTo>
                  <a:pt x="1708" y="416"/>
                  <a:pt x="1897" y="181"/>
                  <a:pt x="2086" y="136"/>
                </a:cubicBezTo>
                <a:cubicBezTo>
                  <a:pt x="2275" y="91"/>
                  <a:pt x="2525" y="167"/>
                  <a:pt x="2676" y="227"/>
                </a:cubicBezTo>
                <a:cubicBezTo>
                  <a:pt x="2827" y="287"/>
                  <a:pt x="2813" y="446"/>
                  <a:pt x="2994" y="499"/>
                </a:cubicBezTo>
                <a:cubicBezTo>
                  <a:pt x="3175" y="552"/>
                  <a:pt x="3584" y="612"/>
                  <a:pt x="3765" y="544"/>
                </a:cubicBezTo>
                <a:cubicBezTo>
                  <a:pt x="3946" y="476"/>
                  <a:pt x="3953" y="182"/>
                  <a:pt x="4082" y="91"/>
                </a:cubicBezTo>
                <a:cubicBezTo>
                  <a:pt x="4211" y="0"/>
                  <a:pt x="4460" y="15"/>
                  <a:pt x="4536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r-HR"/>
          </a:p>
        </p:txBody>
      </p:sp>
      <p:cxnSp>
        <p:nvCxnSpPr>
          <p:cNvPr id="3079" name="Straight Connector 2"/>
          <p:cNvCxnSpPr>
            <a:cxnSpLocks noChangeShapeType="1"/>
          </p:cNvCxnSpPr>
          <p:nvPr/>
        </p:nvCxnSpPr>
        <p:spPr bwMode="auto">
          <a:xfrm flipV="1">
            <a:off x="2208213" y="3716339"/>
            <a:ext cx="1200150" cy="7207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3408364" y="3716339"/>
            <a:ext cx="1082675" cy="7207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 flipV="1">
            <a:off x="4491039" y="3716339"/>
            <a:ext cx="1100137" cy="7207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/>
          <p:cNvCxnSpPr>
            <a:cxnSpLocks noChangeShapeType="1"/>
          </p:cNvCxnSpPr>
          <p:nvPr/>
        </p:nvCxnSpPr>
        <p:spPr bwMode="auto">
          <a:xfrm>
            <a:off x="5592841" y="3699670"/>
            <a:ext cx="1152525" cy="8651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 flipV="1">
            <a:off x="6743701" y="3716339"/>
            <a:ext cx="936625" cy="8651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4" name="Straight Connector 12"/>
          <p:cNvCxnSpPr>
            <a:cxnSpLocks noChangeShapeType="1"/>
          </p:cNvCxnSpPr>
          <p:nvPr/>
        </p:nvCxnSpPr>
        <p:spPr bwMode="auto">
          <a:xfrm>
            <a:off x="7680326" y="3716338"/>
            <a:ext cx="1052513" cy="10080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989893" y="3248820"/>
            <a:ext cx="1257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r-HR" altLang="sr-Latn-RS" dirty="0">
                <a:latin typeface="Arial" panose="020B0604020202020204" pitchFamily="34" charset="0"/>
              </a:rPr>
              <a:t>izlomljena crta</a:t>
            </a:r>
            <a:endParaRPr lang="en-US" altLang="sr-Latn-R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65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1" grpId="0"/>
      <p:bldP spid="2052" grpId="0"/>
      <p:bldP spid="2053" grpId="0"/>
      <p:bldP spid="2060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273426" y="3071698"/>
            <a:ext cx="5111750" cy="936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8385176" y="4005264"/>
            <a:ext cx="2016125" cy="431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1631951" y="2708276"/>
            <a:ext cx="1800225" cy="360363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8164514" y="3236913"/>
            <a:ext cx="4413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FF0000"/>
                </a:solidFill>
                <a:latin typeface="Script MT Bold" panose="03040602040607080904" pitchFamily="66" charset="0"/>
              </a:rPr>
              <a:t>p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847850" y="1773238"/>
            <a:ext cx="2292350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dirty="0">
                <a:latin typeface="Arial" charset="0"/>
              </a:rPr>
              <a:t>Nacrtan je </a:t>
            </a:r>
            <a:r>
              <a:rPr lang="hr-HR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pravac p</a:t>
            </a:r>
            <a:r>
              <a:rPr lang="hr-HR" dirty="0">
                <a:latin typeface="Arial" charset="0"/>
              </a:rPr>
              <a:t>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260164" y="880686"/>
            <a:ext cx="4229043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hr-HR" altLang="sr-Latn-RS" sz="2000" u="sng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Pravac</a:t>
            </a:r>
            <a:r>
              <a:rPr lang="hr-HR" altLang="sr-Latn-RS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 je ravna neograničena crta. </a:t>
            </a:r>
          </a:p>
          <a:p>
            <a:pPr eaLnBrk="1" hangingPunct="1">
              <a:lnSpc>
                <a:spcPct val="130000"/>
              </a:lnSpc>
            </a:pPr>
            <a:r>
              <a:rPr lang="hr-HR" altLang="sr-Latn-RS" sz="2000" dirty="0">
                <a:latin typeface="Arial" panose="020B0604020202020204" pitchFamily="34" charset="0"/>
              </a:rPr>
              <a:t>Pravac moramo crtati ravnalom.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631951" y="4668391"/>
            <a:ext cx="4504759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hr-HR" altLang="sr-Latn-RS" sz="2000" dirty="0">
                <a:latin typeface="Arial" panose="020B0604020202020204" pitchFamily="34" charset="0"/>
              </a:rPr>
              <a:t>Što je ravnina?</a:t>
            </a:r>
          </a:p>
          <a:p>
            <a:pPr eaLnBrk="1" hangingPunct="1">
              <a:lnSpc>
                <a:spcPct val="130000"/>
              </a:lnSpc>
            </a:pPr>
            <a:r>
              <a:rPr lang="hr-HR" altLang="sr-Latn-RS" sz="2000" u="sng" dirty="0">
                <a:solidFill>
                  <a:srgbClr val="002060"/>
                </a:solidFill>
                <a:latin typeface="Arial" panose="020B0604020202020204" pitchFamily="34" charset="0"/>
              </a:rPr>
              <a:t>Ravnina</a:t>
            </a:r>
            <a:r>
              <a:rPr lang="hr-HR" altLang="sr-Latn-RS" sz="2000" dirty="0">
                <a:solidFill>
                  <a:srgbClr val="002060"/>
                </a:solidFill>
                <a:latin typeface="Arial" panose="020B0604020202020204" pitchFamily="34" charset="0"/>
              </a:rPr>
              <a:t> je ravna neograničena ploha</a:t>
            </a:r>
            <a:r>
              <a:rPr lang="hr-HR" altLang="sr-Latn-RS" sz="2000" dirty="0">
                <a:solidFill>
                  <a:schemeClr val="accent2"/>
                </a:solidFill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773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3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4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  <p:bldP spid="4101" grpId="1" animBg="1"/>
      <p:bldP spid="4102" grpId="0" animBg="1"/>
      <p:bldP spid="4102" grpId="1" animBg="1"/>
      <p:bldP spid="4103" grpId="0"/>
      <p:bldP spid="41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847850" y="484188"/>
            <a:ext cx="7632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r-HR" altLang="sr-Latn-RS" dirty="0">
                <a:latin typeface="Arial" panose="020B0604020202020204" pitchFamily="34" charset="0"/>
              </a:rPr>
              <a:t>Prikažimo pruge s pomoću dvaju pravaca. Imaju li nacrtani pravci zajedničku točku? Imaju. </a:t>
            </a:r>
          </a:p>
        </p:txBody>
      </p:sp>
      <p:pic>
        <p:nvPicPr>
          <p:cNvPr id="614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02" b="33739"/>
          <a:stretch>
            <a:fillRect/>
          </a:stretch>
        </p:blipFill>
        <p:spPr bwMode="auto">
          <a:xfrm>
            <a:off x="6672263" y="1989138"/>
            <a:ext cx="2808287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775" b="29309"/>
          <a:stretch>
            <a:fillRect/>
          </a:stretch>
        </p:blipFill>
        <p:spPr bwMode="auto">
          <a:xfrm>
            <a:off x="1558925" y="1916907"/>
            <a:ext cx="4249738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4872038" y="2852738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sr-Latn-RS">
              <a:latin typeface="Arial" panose="020B0604020202020204" pitchFamily="34" charset="0"/>
            </a:endParaRP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4872038" y="3429001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sr-Latn-RS">
              <a:latin typeface="Arial" panose="020B0604020202020204" pitchFamily="34" charset="0"/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4295776" y="31416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sr-Latn-RS">
              <a:latin typeface="Arial" panose="020B0604020202020204" pitchFamily="34" charset="0"/>
            </a:endParaRP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5519738" y="3141663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sr-Latn-RS">
              <a:latin typeface="Arial" panose="020B0604020202020204" pitchFamily="34" charset="0"/>
            </a:endParaRPr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8472488" y="2708276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sr-Latn-RS">
              <a:latin typeface="Arial" panose="020B0604020202020204" pitchFamily="34" charset="0"/>
            </a:endParaRP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371873" y="4868863"/>
            <a:ext cx="8027987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r-HR" altLang="sr-Latn-RS" dirty="0">
                <a:latin typeface="Arial" panose="020B0604020202020204" pitchFamily="34" charset="0"/>
              </a:rPr>
              <a:t>Za dva pravca koji imaju jednu zajedničku točku kažemo da se sijeku. </a:t>
            </a:r>
            <a:r>
              <a:rPr lang="hr-HR" altLang="sr-Latn-RS" b="1" dirty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</a:rPr>
              <a:t>Nacrtani se pravci sijeku u jednoj točki</a:t>
            </a:r>
            <a:r>
              <a:rPr lang="hr-HR" altLang="sr-Latn-RS" dirty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</a:rPr>
              <a:t>. </a:t>
            </a:r>
          </a:p>
          <a:p>
            <a:pPr eaLnBrk="1" hangingPunct="1"/>
            <a:endParaRPr lang="hr-HR" altLang="sr-Latn-RS" dirty="0">
              <a:latin typeface="Arial" panose="020B0604020202020204" pitchFamily="34" charset="0"/>
            </a:endParaRPr>
          </a:p>
          <a:p>
            <a:pPr eaLnBrk="1" hangingPunct="1"/>
            <a:r>
              <a:rPr lang="hr-HR" altLang="sr-Latn-RS" dirty="0">
                <a:latin typeface="Arial" panose="020B0604020202020204" pitchFamily="34" charset="0"/>
              </a:rPr>
              <a:t>Tu točku nazivamo </a:t>
            </a:r>
            <a:r>
              <a:rPr lang="hr-HR" altLang="sr-Latn-RS" b="1" dirty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</a:rPr>
              <a:t>sjecištem</a:t>
            </a:r>
            <a:r>
              <a:rPr lang="hr-HR" altLang="sr-Latn-RS" dirty="0">
                <a:latin typeface="Arial" panose="020B0604020202020204" pitchFamily="34" charset="0"/>
              </a:rPr>
              <a:t> nacrtanih pravaca.</a:t>
            </a:r>
          </a:p>
          <a:p>
            <a:pPr eaLnBrk="1" hangingPunct="1"/>
            <a:endParaRPr lang="hr-HR" altLang="sr-Latn-R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87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6152" grpId="0" animBg="1"/>
      <p:bldP spid="6153" grpId="0" animBg="1"/>
      <p:bldP spid="6154" grpId="0" animBg="1"/>
      <p:bldP spid="6155" grpId="0" animBg="1"/>
      <p:bldP spid="61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783" y="733918"/>
            <a:ext cx="7391400" cy="3333750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1234905" y="4313214"/>
            <a:ext cx="25929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solidFill>
                  <a:srgbClr val="4A4A4A"/>
                </a:solidFill>
                <a:latin typeface="IBM Plex Sans"/>
              </a:rPr>
              <a:t>Nacrtana su </a:t>
            </a:r>
            <a:r>
              <a:rPr lang="hr-HR" dirty="0" smtClean="0">
                <a:solidFill>
                  <a:srgbClr val="4A4A4A"/>
                </a:solidFill>
                <a:latin typeface="IBM Plex Sans"/>
              </a:rPr>
              <a:t>dva -------</a:t>
            </a:r>
            <a:endParaRPr lang="hr-HR" dirty="0">
              <a:solidFill>
                <a:srgbClr val="4A4A4A"/>
              </a:solidFill>
              <a:latin typeface="IBM Plex Sans"/>
            </a:endParaRPr>
          </a:p>
          <a:p>
            <a:r>
              <a:rPr lang="hr-HR" dirty="0">
                <a:solidFill>
                  <a:srgbClr val="4A4A4A"/>
                </a:solidFill>
                <a:latin typeface="IBM Plex Sans"/>
              </a:rPr>
              <a:t> </a:t>
            </a:r>
            <a:r>
              <a:rPr lang="hr-HR" dirty="0" smtClean="0">
                <a:solidFill>
                  <a:srgbClr val="4A4A4A"/>
                </a:solidFill>
                <a:latin typeface="IBM Plex Sans"/>
              </a:rPr>
              <a:t>..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900369" y="520509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>
                <a:solidFill>
                  <a:srgbClr val="4A4A4A"/>
                </a:solidFill>
                <a:latin typeface="IBM Plex Sans"/>
              </a:rPr>
              <a:t>Pravci </a:t>
            </a:r>
            <a:r>
              <a:rPr lang="pl-PL" i="1" dirty="0">
                <a:solidFill>
                  <a:srgbClr val="4A4A4A"/>
                </a:solidFill>
                <a:latin typeface="IBM Plex Sans"/>
              </a:rPr>
              <a:t>c</a:t>
            </a:r>
            <a:r>
              <a:rPr lang="pl-PL" dirty="0">
                <a:solidFill>
                  <a:srgbClr val="4A4A4A"/>
                </a:solidFill>
                <a:latin typeface="IBM Plex Sans"/>
              </a:rPr>
              <a:t> i </a:t>
            </a:r>
            <a:r>
              <a:rPr lang="pl-PL" i="1" dirty="0">
                <a:solidFill>
                  <a:srgbClr val="4A4A4A"/>
                </a:solidFill>
                <a:latin typeface="IBM Plex Sans"/>
              </a:rPr>
              <a:t>d</a:t>
            </a:r>
            <a:r>
              <a:rPr lang="pl-PL" dirty="0">
                <a:solidFill>
                  <a:srgbClr val="4A4A4A"/>
                </a:solidFill>
                <a:latin typeface="IBM Plex Sans"/>
              </a:rPr>
              <a:t> sijeku se u točki  </a:t>
            </a:r>
            <a:r>
              <a:rPr lang="pl-PL" dirty="0" smtClean="0">
                <a:solidFill>
                  <a:srgbClr val="4A4A4A"/>
                </a:solidFill>
                <a:latin typeface="IBM Plex Sans"/>
              </a:rPr>
              <a:t>---------.</a:t>
            </a:r>
            <a:endParaRPr lang="pl-PL" dirty="0">
              <a:solidFill>
                <a:srgbClr val="4A4A4A"/>
              </a:solidFill>
              <a:latin typeface="IBM Plex Sans"/>
            </a:endParaRPr>
          </a:p>
          <a:p>
            <a:r>
              <a:rPr lang="pl-PL" dirty="0">
                <a:solidFill>
                  <a:srgbClr val="4A4A4A"/>
                </a:solidFill>
                <a:latin typeface="IBM Plex Sans"/>
              </a:rPr>
              <a:t> 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4035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4"/>
          <p:cNvSpPr>
            <a:spLocks noChangeShapeType="1"/>
          </p:cNvSpPr>
          <p:nvPr/>
        </p:nvSpPr>
        <p:spPr bwMode="auto">
          <a:xfrm flipV="1">
            <a:off x="5338145" y="1530176"/>
            <a:ext cx="2879725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171" name="Line 5"/>
          <p:cNvSpPr>
            <a:spLocks noChangeShapeType="1"/>
          </p:cNvSpPr>
          <p:nvPr/>
        </p:nvSpPr>
        <p:spPr bwMode="auto">
          <a:xfrm>
            <a:off x="2257774" y="2565401"/>
            <a:ext cx="439261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2854326" y="2528094"/>
            <a:ext cx="2879725" cy="11525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4608896" y="2959894"/>
            <a:ext cx="144463" cy="14446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sr-Latn-RS">
              <a:latin typeface="Arial" panose="020B0604020202020204" pitchFamily="34" charset="0"/>
            </a:endParaRP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2432050" y="5182428"/>
            <a:ext cx="46426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r-HR" altLang="sr-Latn-RS" sz="2800" dirty="0">
                <a:latin typeface="Arial" panose="020B0604020202020204" pitchFamily="34" charset="0"/>
              </a:rPr>
              <a:t>Sijeku li se ova dva pravca?</a:t>
            </a:r>
          </a:p>
        </p:txBody>
      </p:sp>
    </p:spTree>
    <p:extLst>
      <p:ext uri="{BB962C8B-B14F-4D97-AF65-F5344CB8AC3E}">
        <p14:creationId xmlns:p14="http://schemas.microsoft.com/office/powerpoint/2010/main" val="144514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4"/>
          <p:cNvSpPr>
            <a:spLocks noChangeShapeType="1"/>
          </p:cNvSpPr>
          <p:nvPr/>
        </p:nvSpPr>
        <p:spPr bwMode="auto">
          <a:xfrm flipV="1">
            <a:off x="2300190" y="1594643"/>
            <a:ext cx="4679950" cy="1008063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19" name="Line 5"/>
          <p:cNvSpPr>
            <a:spLocks noChangeShapeType="1"/>
          </p:cNvSpPr>
          <p:nvPr/>
        </p:nvSpPr>
        <p:spPr bwMode="auto">
          <a:xfrm>
            <a:off x="2747963" y="1822228"/>
            <a:ext cx="2808287" cy="6477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20" name="Line 6"/>
          <p:cNvSpPr>
            <a:spLocks noChangeShapeType="1"/>
          </p:cNvSpPr>
          <p:nvPr/>
        </p:nvSpPr>
        <p:spPr bwMode="auto">
          <a:xfrm flipV="1">
            <a:off x="2099469" y="3123264"/>
            <a:ext cx="3240088" cy="1800225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21" name="Line 7"/>
          <p:cNvSpPr>
            <a:spLocks noChangeShapeType="1"/>
          </p:cNvSpPr>
          <p:nvPr/>
        </p:nvSpPr>
        <p:spPr bwMode="auto">
          <a:xfrm>
            <a:off x="2784477" y="3610771"/>
            <a:ext cx="1584325" cy="936625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22" name="Line 8"/>
          <p:cNvSpPr>
            <a:spLocks noChangeShapeType="1"/>
          </p:cNvSpPr>
          <p:nvPr/>
        </p:nvSpPr>
        <p:spPr bwMode="auto">
          <a:xfrm>
            <a:off x="6218160" y="4003057"/>
            <a:ext cx="3238500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23" name="Line 9"/>
          <p:cNvSpPr>
            <a:spLocks noChangeShapeType="1"/>
          </p:cNvSpPr>
          <p:nvPr/>
        </p:nvSpPr>
        <p:spPr bwMode="auto">
          <a:xfrm flipV="1">
            <a:off x="7608036" y="2891634"/>
            <a:ext cx="1223963" cy="16557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V="1">
            <a:off x="7104798" y="4547396"/>
            <a:ext cx="503238" cy="719137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624807" y="5527098"/>
            <a:ext cx="5848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hr-HR" altLang="sr-Latn-RS" sz="2400" dirty="0">
                <a:latin typeface="Arial" panose="020B0604020202020204" pitchFamily="34" charset="0"/>
              </a:rPr>
              <a:t>Nacrtaj i ti nekoliko pravaca koji se sijeku</a:t>
            </a:r>
            <a:r>
              <a:rPr lang="hr-HR" altLang="sr-Latn-RS" dirty="0">
                <a:latin typeface="Arial" panose="020B0604020202020204" pitchFamily="34" charset="0"/>
              </a:rPr>
              <a:t>!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747090" y="532711"/>
            <a:ext cx="5018088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PRAVCI KOJI SE SIJEKU</a:t>
            </a:r>
          </a:p>
        </p:txBody>
      </p:sp>
      <p:sp>
        <p:nvSpPr>
          <p:cNvPr id="9227" name="Oval 17"/>
          <p:cNvSpPr>
            <a:spLocks noChangeArrowheads="1"/>
          </p:cNvSpPr>
          <p:nvPr/>
        </p:nvSpPr>
        <p:spPr bwMode="auto">
          <a:xfrm>
            <a:off x="4224339" y="2105121"/>
            <a:ext cx="144463" cy="14446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sr-Latn-RS">
              <a:latin typeface="Arial" panose="020B0604020202020204" pitchFamily="34" charset="0"/>
            </a:endParaRPr>
          </a:p>
        </p:txBody>
      </p:sp>
      <p:sp>
        <p:nvSpPr>
          <p:cNvPr id="9228" name="Oval 19"/>
          <p:cNvSpPr>
            <a:spLocks noChangeArrowheads="1"/>
          </p:cNvSpPr>
          <p:nvPr/>
        </p:nvSpPr>
        <p:spPr bwMode="auto">
          <a:xfrm>
            <a:off x="3504407" y="4023376"/>
            <a:ext cx="144463" cy="14446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sr-Latn-RS">
              <a:latin typeface="Arial" panose="020B0604020202020204" pitchFamily="34" charset="0"/>
            </a:endParaRPr>
          </a:p>
        </p:txBody>
      </p:sp>
      <p:sp>
        <p:nvSpPr>
          <p:cNvPr id="9229" name="Oval 20"/>
          <p:cNvSpPr>
            <a:spLocks noChangeArrowheads="1"/>
          </p:cNvSpPr>
          <p:nvPr/>
        </p:nvSpPr>
        <p:spPr bwMode="auto">
          <a:xfrm>
            <a:off x="7765178" y="4146726"/>
            <a:ext cx="144463" cy="14446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85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 animBg="1"/>
      <p:bldP spid="102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1">
                    <a:lumMod val="50000"/>
                  </a:schemeClr>
                </a:solidFill>
              </a:rPr>
              <a:t>DOMAĆI URADAK</a:t>
            </a:r>
            <a:endParaRPr lang="hr-H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RIJEŠITI U UDŽBENIKU NASTAVNU JEDINICU – PRAVCI KOJE SE SJEKU!</a:t>
            </a:r>
            <a:endParaRPr lang="hr-HR" sz="28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756" y="3411924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504355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Sivi tonov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123</Words>
  <Application>Microsoft Office PowerPoint</Application>
  <PresentationFormat>Široki zaslon</PresentationFormat>
  <Paragraphs>28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4" baseType="lpstr">
      <vt:lpstr>Arial</vt:lpstr>
      <vt:lpstr>IBM Plex Sans</vt:lpstr>
      <vt:lpstr>Script MT Bold</vt:lpstr>
      <vt:lpstr>Trebuchet MS</vt:lpstr>
      <vt:lpstr>Wingdings 3</vt:lpstr>
      <vt:lpstr>Faseta</vt:lpstr>
      <vt:lpstr>PRAVCI KOJI SE SIJEKU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DOMAĆI URADAK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PRAVCI KOJI SE SIJEKU</dc:title>
  <dc:creator>Kukas</dc:creator>
  <cp:lastModifiedBy>Kukas</cp:lastModifiedBy>
  <cp:revision>7</cp:revision>
  <dcterms:created xsi:type="dcterms:W3CDTF">2020-05-13T21:36:31Z</dcterms:created>
  <dcterms:modified xsi:type="dcterms:W3CDTF">2020-05-17T12:32:18Z</dcterms:modified>
</cp:coreProperties>
</file>