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A2C2-7491-475A-816E-2F863DB92724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F6AAE78-38BC-4AC0-AE31-8450C420D1A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79029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A2C2-7491-475A-816E-2F863DB92724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F6AAE78-38BC-4AC0-AE31-8450C420D1A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77286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A2C2-7491-475A-816E-2F863DB92724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F6AAE78-38BC-4AC0-AE31-8450C420D1A3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3609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A2C2-7491-475A-816E-2F863DB92724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F6AAE78-38BC-4AC0-AE31-8450C420D1A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379982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A2C2-7491-475A-816E-2F863DB92724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F6AAE78-38BC-4AC0-AE31-8450C420D1A3}" type="slidenum">
              <a:rPr lang="hr-HR" smtClean="0"/>
              <a:t>‹#›</a:t>
            </a:fld>
            <a:endParaRPr lang="hr-H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0907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A2C2-7491-475A-816E-2F863DB92724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F6AAE78-38BC-4AC0-AE31-8450C420D1A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748401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A2C2-7491-475A-816E-2F863DB92724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AE78-38BC-4AC0-AE31-8450C420D1A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264732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A2C2-7491-475A-816E-2F863DB92724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AE78-38BC-4AC0-AE31-8450C420D1A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89825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A2C2-7491-475A-816E-2F863DB92724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AE78-38BC-4AC0-AE31-8450C420D1A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01635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A2C2-7491-475A-816E-2F863DB92724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F6AAE78-38BC-4AC0-AE31-8450C420D1A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20477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A2C2-7491-475A-816E-2F863DB92724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F6AAE78-38BC-4AC0-AE31-8450C420D1A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1053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A2C2-7491-475A-816E-2F863DB92724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F6AAE78-38BC-4AC0-AE31-8450C420D1A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99217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A2C2-7491-475A-816E-2F863DB92724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AE78-38BC-4AC0-AE31-8450C420D1A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74514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A2C2-7491-475A-816E-2F863DB92724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AE78-38BC-4AC0-AE31-8450C420D1A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94652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A2C2-7491-475A-816E-2F863DB92724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AAE78-38BC-4AC0-AE31-8450C420D1A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6858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A2C2-7491-475A-816E-2F863DB92724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F6AAE78-38BC-4AC0-AE31-8450C420D1A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19441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DA2C2-7491-475A-816E-2F863DB92724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F6AAE78-38BC-4AC0-AE31-8450C420D1A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45606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hr.wikipedia.org/wiki/Mjerna_jedinica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hr.wikipedia.org/wiki/Volume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dutorij.e-skole.hr/share/proxy/alfresco-noauth/edutorij/api/proxy-guest/6eb668d7-7551-4ef9-84c0-1014c5a2a310/html/pojmovnik.html#tijelo" TargetMode="External"/><Relationship Id="rId2" Type="http://schemas.openxmlformats.org/officeDocument/2006/relationships/hyperlink" Target="https://edutorij.e-skole.hr/share/proxy/alfresco-noauth/edutorij/api/proxy-guest/6eb668d7-7551-4ef9-84c0-1014c5a2a310/html/pojmovnik.html#obuja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016727" y="658725"/>
            <a:ext cx="7089422" cy="2320221"/>
          </a:xfrm>
        </p:spPr>
        <p:txBody>
          <a:bodyPr/>
          <a:lstStyle/>
          <a:p>
            <a:r>
              <a:rPr lang="hr-HR" dirty="0" smtClean="0"/>
              <a:t>MJERENJE OBUJMA TEKUĆINE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3497438" y="4630212"/>
            <a:ext cx="7063882" cy="1655762"/>
          </a:xfrm>
        </p:spPr>
        <p:txBody>
          <a:bodyPr/>
          <a:lstStyle/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                              Kukas Bojana, </a:t>
            </a:r>
            <a:r>
              <a:rPr lang="hr-HR" dirty="0" err="1" smtClean="0"/>
              <a:t>prof.defektolog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852" y="3647901"/>
            <a:ext cx="1962150" cy="2324100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546" y="1063362"/>
            <a:ext cx="2607381" cy="1638300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9137" y="3319907"/>
            <a:ext cx="2790825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298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772" y="575864"/>
            <a:ext cx="6516009" cy="5706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392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9600" y="1456267"/>
            <a:ext cx="7428089" cy="4526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457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0312" y="1718674"/>
            <a:ext cx="5915377" cy="3143689"/>
          </a:xfrm>
          <a:prstGeom prst="rect">
            <a:avLst/>
          </a:prstGeom>
        </p:spPr>
      </p:pic>
      <p:pic>
        <p:nvPicPr>
          <p:cNvPr id="3" name="Slika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3733" y="1718674"/>
            <a:ext cx="2810934" cy="3143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699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DOMAĆI URADAK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600" dirty="0"/>
              <a:t>RIJEŠITI U UDŽBENIKU NASTAVNU JEDINICU –</a:t>
            </a:r>
            <a:r>
              <a:rPr lang="hr-HR" sz="3600" dirty="0" smtClean="0"/>
              <a:t>MJERENJE OBUJMA TEKUĆINE!</a:t>
            </a:r>
            <a:endParaRPr lang="hr-HR" sz="36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699" y="3593965"/>
            <a:ext cx="2190750" cy="208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288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866" y="743938"/>
            <a:ext cx="8896773" cy="5795320"/>
          </a:xfrm>
          <a:prstGeom prst="rect">
            <a:avLst/>
          </a:prstGeom>
        </p:spPr>
      </p:pic>
      <p:sp>
        <p:nvSpPr>
          <p:cNvPr id="5" name="TekstniOkvir 4"/>
          <p:cNvSpPr txBox="1"/>
          <p:nvPr/>
        </p:nvSpPr>
        <p:spPr>
          <a:xfrm>
            <a:off x="4639733" y="982133"/>
            <a:ext cx="5687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/>
              <a:t>Litra</a:t>
            </a:r>
            <a:r>
              <a:rPr lang="pl-PL" dirty="0"/>
              <a:t> (oznaka </a:t>
            </a:r>
            <a:r>
              <a:rPr lang="pl-PL" b="1" dirty="0"/>
              <a:t>l</a:t>
            </a:r>
            <a:r>
              <a:rPr lang="pl-PL" dirty="0"/>
              <a:t> (ili </a:t>
            </a:r>
            <a:r>
              <a:rPr lang="pl-PL" b="1" dirty="0"/>
              <a:t>L</a:t>
            </a:r>
            <a:r>
              <a:rPr lang="pl-PL" dirty="0" smtClean="0"/>
              <a:t>) </a:t>
            </a:r>
            <a:r>
              <a:rPr lang="pl-PL" dirty="0"/>
              <a:t>je </a:t>
            </a:r>
            <a:r>
              <a:rPr lang="pl-PL" dirty="0">
                <a:hlinkClick r:id="rId3" tooltip="Mjerna jedinica"/>
              </a:rPr>
              <a:t>mjerna jedinica</a:t>
            </a:r>
            <a:r>
              <a:rPr lang="pl-PL" dirty="0"/>
              <a:t> za </a:t>
            </a:r>
            <a:r>
              <a:rPr lang="pl-PL" u="sng" dirty="0">
                <a:hlinkClick r:id="rId4"/>
              </a:rPr>
              <a:t>volumen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81273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OBUJAM TEKUĆINE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>
                <a:hlinkClick r:id="rId2"/>
              </a:rPr>
              <a:t>Obujam</a:t>
            </a:r>
            <a:r>
              <a:rPr lang="hr-HR" b="1" dirty="0"/>
              <a:t> je fizička veličina koja opisuje koliki je dio prostora zauzela neka tvar, </a:t>
            </a:r>
            <a:r>
              <a:rPr lang="hr-HR" b="1" dirty="0">
                <a:hlinkClick r:id="rId3"/>
              </a:rPr>
              <a:t>tijelo</a:t>
            </a:r>
            <a:r>
              <a:rPr lang="hr-HR" b="1" dirty="0"/>
              <a:t>, ili ga sadržava neka posuda. Čest naziv za </a:t>
            </a:r>
            <a:r>
              <a:rPr lang="hr-HR" b="1" dirty="0">
                <a:hlinkClick r:id="rId2"/>
              </a:rPr>
              <a:t>obujam</a:t>
            </a:r>
            <a:r>
              <a:rPr lang="hr-HR" b="1" dirty="0"/>
              <a:t> je i volumen.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0005" y="3641449"/>
            <a:ext cx="2790825" cy="1638300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7737" y="3009976"/>
            <a:ext cx="1162050" cy="2901246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8394" y="3641449"/>
            <a:ext cx="2828925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074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821364" y="6357939"/>
            <a:ext cx="490199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sz="1200" dirty="0">
                <a:solidFill>
                  <a:schemeClr val="bg2">
                    <a:lumMod val="25000"/>
                  </a:schemeClr>
                </a:solidFill>
              </a:rPr>
              <a:t>ALFA</a:t>
            </a:r>
          </a:p>
        </p:txBody>
      </p:sp>
      <p:pic>
        <p:nvPicPr>
          <p:cNvPr id="14339" name="Picture 5" descr="mlijeko33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588" y="1256507"/>
            <a:ext cx="1776413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7" descr="ZVIJEZDA-Omegol-ulje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4495" y="1198405"/>
            <a:ext cx="1116013" cy="2334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8" descr="JAMNICA-Jana-0,5L.t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7766" y="1198406"/>
            <a:ext cx="785813" cy="2333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10" descr="CHANEL%20No5_parfem_resize.t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003" y="1256507"/>
            <a:ext cx="1079500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309814" y="4357688"/>
            <a:ext cx="7858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hr-HR" altLang="sr-Latn-RS" sz="3200">
                <a:cs typeface="Arial" panose="020B0604020202020204" pitchFamily="34" charset="0"/>
              </a:rPr>
              <a:t> U čemu su pakirani artikli?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309814" y="4929188"/>
            <a:ext cx="7858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hr-HR" altLang="sr-Latn-RS" sz="3200">
                <a:cs typeface="Arial" panose="020B0604020202020204" pitchFamily="34" charset="0"/>
              </a:rPr>
              <a:t> Po čemu se razlikuju?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309814" y="5572125"/>
            <a:ext cx="7858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hr-HR" altLang="sr-Latn-RS" sz="3200">
                <a:cs typeface="Arial" panose="020B0604020202020204" pitchFamily="34" charset="0"/>
              </a:rPr>
              <a:t> Imaju li svi ambalažu iste veličine?</a:t>
            </a:r>
          </a:p>
        </p:txBody>
      </p:sp>
      <p:sp>
        <p:nvSpPr>
          <p:cNvPr id="14346" name="TextBox 10"/>
          <p:cNvSpPr txBox="1">
            <a:spLocks noChangeArrowheads="1"/>
          </p:cNvSpPr>
          <p:nvPr/>
        </p:nvSpPr>
        <p:spPr bwMode="auto">
          <a:xfrm>
            <a:off x="3738564" y="3708400"/>
            <a:ext cx="52863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3200"/>
              <a:t>Prepoznaješ li ove artikle?</a:t>
            </a:r>
          </a:p>
        </p:txBody>
      </p:sp>
    </p:spTree>
    <p:extLst>
      <p:ext uri="{BB962C8B-B14F-4D97-AF65-F5344CB8AC3E}">
        <p14:creationId xmlns:p14="http://schemas.microsoft.com/office/powerpoint/2010/main" val="2528886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821364" y="6357939"/>
            <a:ext cx="490199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sz="1200" dirty="0">
                <a:solidFill>
                  <a:schemeClr val="bg2">
                    <a:lumMod val="25000"/>
                  </a:schemeClr>
                </a:solidFill>
              </a:rPr>
              <a:t>ALFA</a:t>
            </a:r>
          </a:p>
        </p:txBody>
      </p:sp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2865438" y="882649"/>
            <a:ext cx="809593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2400" dirty="0">
                <a:cs typeface="Arial" panose="020B0604020202020204" pitchFamily="34" charset="0"/>
              </a:rPr>
              <a:t>Promotri </a:t>
            </a:r>
            <a:r>
              <a:rPr lang="hr-HR" altLang="sr-Latn-RS" sz="2400" dirty="0" smtClean="0">
                <a:cs typeface="Arial" panose="020B0604020202020204" pitchFamily="34" charset="0"/>
              </a:rPr>
              <a:t>posude.</a:t>
            </a:r>
            <a:endParaRPr lang="hr-HR" altLang="sr-Latn-RS" sz="2400" dirty="0">
              <a:cs typeface="Arial" panose="020B0604020202020204" pitchFamily="34" charset="0"/>
            </a:endParaRPr>
          </a:p>
        </p:txBody>
      </p:sp>
      <p:pic>
        <p:nvPicPr>
          <p:cNvPr id="4" name="Picture 3" descr="posude.t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8363" y="1773237"/>
            <a:ext cx="7423150" cy="2071688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309814" y="4702175"/>
            <a:ext cx="75469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hr-HR" altLang="sr-Latn-RS" sz="3200">
                <a:cs typeface="Arial" panose="020B0604020202020204" pitchFamily="34" charset="0"/>
              </a:rPr>
              <a:t> u koju posudu stane najviše tekućine?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381251" y="4130675"/>
            <a:ext cx="20542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3200" dirty="0">
                <a:cs typeface="Arial" panose="020B0604020202020204" pitchFamily="34" charset="0"/>
              </a:rPr>
              <a:t>Što misliš: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309814" y="5202238"/>
            <a:ext cx="79343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hr-HR" altLang="sr-Latn-RS" sz="3200">
                <a:cs typeface="Arial" panose="020B0604020202020204" pitchFamily="34" charset="0"/>
              </a:rPr>
              <a:t> u koju posudu stane najmanje tekućine?</a:t>
            </a:r>
          </a:p>
        </p:txBody>
      </p:sp>
    </p:spTree>
    <p:extLst>
      <p:ext uri="{BB962C8B-B14F-4D97-AF65-F5344CB8AC3E}">
        <p14:creationId xmlns:p14="http://schemas.microsoft.com/office/powerpoint/2010/main" val="1337887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821364" y="6357939"/>
            <a:ext cx="490199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sz="1200" dirty="0">
                <a:solidFill>
                  <a:schemeClr val="bg2">
                    <a:lumMod val="25000"/>
                  </a:schemeClr>
                </a:solidFill>
              </a:rPr>
              <a:t>ALFA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848403" y="1636713"/>
            <a:ext cx="6143625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3200" dirty="0" smtClean="0">
                <a:cs typeface="Arial" panose="020B0604020202020204" pitchFamily="34" charset="0"/>
              </a:rPr>
              <a:t>Omeđuje </a:t>
            </a:r>
            <a:r>
              <a:rPr lang="hr-HR" altLang="sr-Latn-RS" sz="3200" dirty="0">
                <a:cs typeface="Arial" panose="020B0604020202020204" pitchFamily="34" charset="0"/>
              </a:rPr>
              <a:t>najveći prostor i zato je najveća posuda.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656491" y="3879851"/>
            <a:ext cx="5929313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3200" dirty="0" smtClean="0">
                <a:cs typeface="Arial" panose="020B0604020202020204" pitchFamily="34" charset="0"/>
              </a:rPr>
              <a:t>Omeđuje </a:t>
            </a:r>
            <a:r>
              <a:rPr lang="hr-HR" altLang="sr-Latn-RS" sz="3200" dirty="0">
                <a:cs typeface="Arial" panose="020B0604020202020204" pitchFamily="34" charset="0"/>
              </a:rPr>
              <a:t>najmanji prostor i zato je najmanja posuda.</a:t>
            </a:r>
          </a:p>
        </p:txBody>
      </p:sp>
      <p:pic>
        <p:nvPicPr>
          <p:cNvPr id="6" name="Picture 5" descr="čaša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883" y="3997325"/>
            <a:ext cx="857250" cy="84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lonac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8127" y="1128007"/>
            <a:ext cx="1858963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8972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821364" y="6357939"/>
            <a:ext cx="490199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sz="1200" dirty="0">
                <a:solidFill>
                  <a:schemeClr val="bg2">
                    <a:lumMod val="25000"/>
                  </a:schemeClr>
                </a:solidFill>
              </a:rPr>
              <a:t>ALFA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595564" y="828675"/>
            <a:ext cx="75009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3200">
                <a:latin typeface="Arial Black" panose="020B0A04020102020204" pitchFamily="34" charset="0"/>
                <a:cs typeface="Arial" panose="020B0604020202020204" pitchFamily="34" charset="0"/>
              </a:rPr>
              <a:t>Čime mjeriti obujam tekućine?</a:t>
            </a:r>
          </a:p>
        </p:txBody>
      </p:sp>
      <p:pic>
        <p:nvPicPr>
          <p:cNvPr id="4" name="Picture 3" descr="litre.t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9938" y="3143250"/>
            <a:ext cx="5929312" cy="1917700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952626" y="1357314"/>
            <a:ext cx="8501063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sr-Latn-RS" sz="3200">
                <a:cs typeface="Arial" panose="020B0604020202020204" pitchFamily="34" charset="0"/>
              </a:rPr>
              <a:t>U svakodnevnom životu koristimo se posudama poznatog obujma, tj. onima koje sadrže određenu količinu tekućine.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81438" y="5429250"/>
            <a:ext cx="4786312" cy="584200"/>
          </a:xfrm>
          <a:prstGeom prst="rect">
            <a:avLst/>
          </a:prstGeom>
          <a:noFill/>
          <a:ln w="19050">
            <a:solidFill>
              <a:schemeClr val="tx1">
                <a:lumMod val="65000"/>
                <a:lumOff val="3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r-HR" sz="3200" dirty="0">
                <a:cs typeface="Arial" pitchFamily="34" charset="0"/>
              </a:rPr>
              <a:t>Jedna litra, kraće </a:t>
            </a:r>
            <a:r>
              <a:rPr lang="hr-HR" sz="3200" dirty="0">
                <a:solidFill>
                  <a:srgbClr val="00B0F0"/>
                </a:solidFill>
                <a:cs typeface="Arial" pitchFamily="34" charset="0"/>
              </a:rPr>
              <a:t>1l</a:t>
            </a:r>
          </a:p>
        </p:txBody>
      </p:sp>
    </p:spTree>
    <p:extLst>
      <p:ext uri="{BB962C8B-B14F-4D97-AF65-F5344CB8AC3E}">
        <p14:creationId xmlns:p14="http://schemas.microsoft.com/office/powerpoint/2010/main" val="3838218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 rot="20069639">
            <a:off x="2200081" y="4696891"/>
            <a:ext cx="8729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hr-HR" sz="1400" dirty="0" smtClean="0">
                <a:solidFill>
                  <a:schemeClr val="bg2">
                    <a:lumMod val="25000"/>
                  </a:schemeClr>
                </a:solidFill>
              </a:rPr>
              <a:t>1 LITRA - L</a:t>
            </a:r>
            <a:endParaRPr lang="hr-HR" sz="1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8435" name="TextBox 2"/>
          <p:cNvSpPr txBox="1">
            <a:spLocks noChangeArrowheads="1"/>
          </p:cNvSpPr>
          <p:nvPr/>
        </p:nvSpPr>
        <p:spPr bwMode="auto">
          <a:xfrm>
            <a:off x="2489657" y="570706"/>
            <a:ext cx="7643812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sr-Latn-RS" sz="3200" dirty="0">
                <a:cs typeface="Arial" panose="020B0604020202020204" pitchFamily="34" charset="0"/>
              </a:rPr>
              <a:t>Za mjerenje manjeg obujma tekućine upotrebljavaju se posude od polovine litre i desetine litre.</a:t>
            </a:r>
          </a:p>
        </p:txBody>
      </p:sp>
      <p:pic>
        <p:nvPicPr>
          <p:cNvPr id="4" name="Picture 3" descr="decilitar.t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1375" y="1893633"/>
            <a:ext cx="5500688" cy="2640807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3918407" y="4813841"/>
            <a:ext cx="4786312" cy="1077218"/>
          </a:xfrm>
          <a:prstGeom prst="rect">
            <a:avLst/>
          </a:prstGeom>
          <a:noFill/>
          <a:ln w="19050">
            <a:solidFill>
              <a:schemeClr val="tx1">
                <a:lumMod val="65000"/>
                <a:lumOff val="3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r-HR" sz="3200" dirty="0">
                <a:cs typeface="Arial" pitchFamily="34" charset="0"/>
              </a:rPr>
              <a:t>Jedan decilitar, kraće </a:t>
            </a:r>
            <a:r>
              <a:rPr lang="hr-HR" sz="3200" dirty="0">
                <a:solidFill>
                  <a:srgbClr val="00B0F0"/>
                </a:solidFill>
                <a:cs typeface="Arial" pitchFamily="34" charset="0"/>
              </a:rPr>
              <a:t>1 dl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18407" y="5857367"/>
            <a:ext cx="4786312" cy="584200"/>
          </a:xfrm>
          <a:prstGeom prst="rect">
            <a:avLst/>
          </a:prstGeom>
          <a:noFill/>
          <a:ln w="19050">
            <a:solidFill>
              <a:schemeClr val="tx1">
                <a:lumMod val="65000"/>
                <a:lumOff val="3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r-HR" sz="3200" dirty="0">
                <a:solidFill>
                  <a:srgbClr val="00B0F0"/>
                </a:solidFill>
                <a:cs typeface="Arial" pitchFamily="34" charset="0"/>
              </a:rPr>
              <a:t>1 l = 10 dl</a:t>
            </a:r>
          </a:p>
        </p:txBody>
      </p:sp>
    </p:spTree>
    <p:extLst>
      <p:ext uri="{BB962C8B-B14F-4D97-AF65-F5344CB8AC3E}">
        <p14:creationId xmlns:p14="http://schemas.microsoft.com/office/powerpoint/2010/main" val="502830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5110" y="1685291"/>
            <a:ext cx="8669867" cy="4503420"/>
          </a:xfrm>
          <a:prstGeom prst="rect">
            <a:avLst/>
          </a:prstGeom>
        </p:spPr>
      </p:pic>
      <p:sp>
        <p:nvSpPr>
          <p:cNvPr id="3" name="TekstniOkvir 2"/>
          <p:cNvSpPr txBox="1"/>
          <p:nvPr/>
        </p:nvSpPr>
        <p:spPr>
          <a:xfrm>
            <a:off x="4368800" y="756356"/>
            <a:ext cx="20285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800" dirty="0" smtClean="0"/>
              <a:t>PONOVIMO!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1768156058"/>
      </p:ext>
    </p:extLst>
  </p:cSld>
  <p:clrMapOvr>
    <a:masterClrMapping/>
  </p:clrMapOvr>
</p:sld>
</file>

<file path=ppt/theme/theme1.xml><?xml version="1.0" encoding="utf-8"?>
<a:theme xmlns:a="http://schemas.openxmlformats.org/drawingml/2006/main" name="Pramen">
  <a:themeElements>
    <a:clrScheme name="Prame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Pram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am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48</TotalTime>
  <Words>154</Words>
  <Application>Microsoft Office PowerPoint</Application>
  <PresentationFormat>Široki zaslon</PresentationFormat>
  <Paragraphs>31</Paragraphs>
  <Slides>13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13</vt:i4>
      </vt:variant>
    </vt:vector>
  </HeadingPairs>
  <TitlesOfParts>
    <vt:vector size="19" baseType="lpstr">
      <vt:lpstr>Arial</vt:lpstr>
      <vt:lpstr>Arial Black</vt:lpstr>
      <vt:lpstr>Century Gothic</vt:lpstr>
      <vt:lpstr>Wingdings</vt:lpstr>
      <vt:lpstr>Wingdings 3</vt:lpstr>
      <vt:lpstr>Pramen</vt:lpstr>
      <vt:lpstr>MJERENJE OBUJMA TEKUĆINE</vt:lpstr>
      <vt:lpstr>PowerPointova prezentacija</vt:lpstr>
      <vt:lpstr>OBUJAM TEKUĆINE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DOMAĆI URADAK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MJERENJE OBUJMA TEKUĆINE</dc:title>
  <dc:creator>Kukas</dc:creator>
  <cp:lastModifiedBy>Kukas</cp:lastModifiedBy>
  <cp:revision>8</cp:revision>
  <dcterms:created xsi:type="dcterms:W3CDTF">2020-05-14T20:38:14Z</dcterms:created>
  <dcterms:modified xsi:type="dcterms:W3CDTF">2020-05-16T14:41:08Z</dcterms:modified>
</cp:coreProperties>
</file>