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902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28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60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7998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0907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4840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47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82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163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04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053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21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51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465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85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44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A2C2-7491-475A-816E-2F863DB92724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6AAE78-38BC-4AC0-AE31-8450C420D1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Mjerna_jedinic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r.wikipedia.org/wiki/Volum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torij.e-skole.hr/share/proxy/alfresco-noauth/edutorij/api/proxy-guest/6eb668d7-7551-4ef9-84c0-1014c5a2a310/html/pojmovnik.html#tijelo" TargetMode="External"/><Relationship Id="rId2" Type="http://schemas.openxmlformats.org/officeDocument/2006/relationships/hyperlink" Target="https://edutorij.e-skole.hr/share/proxy/alfresco-noauth/edutorij/api/proxy-guest/6eb668d7-7551-4ef9-84c0-1014c5a2a310/html/pojmovnik.html#obuja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16727" y="658725"/>
            <a:ext cx="7089422" cy="2320221"/>
          </a:xfrm>
        </p:spPr>
        <p:txBody>
          <a:bodyPr/>
          <a:lstStyle/>
          <a:p>
            <a:r>
              <a:rPr lang="hr-HR" dirty="0" smtClean="0"/>
              <a:t>MJERENJE OBUJMA TEKUĆINE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497438" y="4630212"/>
            <a:ext cx="7063882" cy="1655762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852" y="3647901"/>
            <a:ext cx="1962150" cy="23241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46" y="1063362"/>
            <a:ext cx="2607381" cy="16383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37" y="3319907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9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72" y="575864"/>
            <a:ext cx="6516009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92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1456267"/>
            <a:ext cx="7428089" cy="45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5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12" y="1718674"/>
            <a:ext cx="5915377" cy="3143689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733" y="1718674"/>
            <a:ext cx="2810934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9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URADAK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RIJEŠITI U UDŽBENIKU NASTAVNU JEDINICU –</a:t>
            </a:r>
            <a:r>
              <a:rPr lang="hr-HR" sz="3600" dirty="0" smtClean="0"/>
              <a:t>MJERENJE OBUJMA TEKUĆINE!</a:t>
            </a:r>
            <a:endParaRPr lang="hr-HR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699" y="3593965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8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66" y="743938"/>
            <a:ext cx="8896773" cy="579532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639733" y="982133"/>
            <a:ext cx="5687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Litra</a:t>
            </a:r>
            <a:r>
              <a:rPr lang="pl-PL" dirty="0"/>
              <a:t> (oznaka </a:t>
            </a:r>
            <a:r>
              <a:rPr lang="pl-PL" b="1" dirty="0"/>
              <a:t>l</a:t>
            </a:r>
            <a:r>
              <a:rPr lang="pl-PL" dirty="0"/>
              <a:t> (ili </a:t>
            </a:r>
            <a:r>
              <a:rPr lang="pl-PL" b="1" dirty="0"/>
              <a:t>L</a:t>
            </a:r>
            <a:r>
              <a:rPr lang="pl-PL" dirty="0" smtClean="0"/>
              <a:t>) </a:t>
            </a:r>
            <a:r>
              <a:rPr lang="pl-PL" dirty="0"/>
              <a:t>je </a:t>
            </a:r>
            <a:r>
              <a:rPr lang="pl-PL" dirty="0">
                <a:hlinkClick r:id="rId3" tooltip="Mjerna jedinica"/>
              </a:rPr>
              <a:t>mjerna jedinica</a:t>
            </a:r>
            <a:r>
              <a:rPr lang="pl-PL" dirty="0"/>
              <a:t> za </a:t>
            </a:r>
            <a:r>
              <a:rPr lang="pl-PL" u="sng" dirty="0">
                <a:hlinkClick r:id="rId4"/>
              </a:rPr>
              <a:t>volumen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127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OBUJAM TEKUĆINE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hlinkClick r:id="rId2"/>
              </a:rPr>
              <a:t>Obujam</a:t>
            </a:r>
            <a:r>
              <a:rPr lang="hr-HR" b="1" dirty="0"/>
              <a:t> je fizička veličina koja opisuje koliki je dio prostora zauzela neka tvar, </a:t>
            </a:r>
            <a:r>
              <a:rPr lang="hr-HR" b="1" dirty="0">
                <a:hlinkClick r:id="rId3"/>
              </a:rPr>
              <a:t>tijelo</a:t>
            </a:r>
            <a:r>
              <a:rPr lang="hr-HR" b="1" dirty="0"/>
              <a:t>, ili ga sadržava neka posuda. Čest naziv za </a:t>
            </a:r>
            <a:r>
              <a:rPr lang="hr-HR" b="1" dirty="0">
                <a:hlinkClick r:id="rId2"/>
              </a:rPr>
              <a:t>obujam</a:t>
            </a:r>
            <a:r>
              <a:rPr lang="hr-HR" b="1" dirty="0"/>
              <a:t> je i volumen.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005" y="3641449"/>
            <a:ext cx="2790825" cy="16383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737" y="3009976"/>
            <a:ext cx="1162050" cy="290124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394" y="3641449"/>
            <a:ext cx="28289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7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1364" y="6357939"/>
            <a:ext cx="4901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ALFA</a:t>
            </a:r>
          </a:p>
        </p:txBody>
      </p:sp>
      <p:pic>
        <p:nvPicPr>
          <p:cNvPr id="14339" name="Picture 5" descr="mlijeko33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1256507"/>
            <a:ext cx="17764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ZVIJEZDA-Omegol-ulj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95" y="1198405"/>
            <a:ext cx="1116013" cy="23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JAMNICA-Jana-0,5L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766" y="1198406"/>
            <a:ext cx="785813" cy="233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" descr="CHANEL%20No5_parfem_resize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003" y="1256507"/>
            <a:ext cx="10795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09814" y="4357688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cs typeface="Arial" panose="020B0604020202020204" pitchFamily="34" charset="0"/>
              </a:rPr>
              <a:t> U čemu su pakirani artikli?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09814" y="4929188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cs typeface="Arial" panose="020B0604020202020204" pitchFamily="34" charset="0"/>
              </a:rPr>
              <a:t> Po čemu se razlikuju?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09814" y="5572125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cs typeface="Arial" panose="020B0604020202020204" pitchFamily="34" charset="0"/>
              </a:rPr>
              <a:t> Imaju li svi ambalažu iste veličine?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3738564" y="3708400"/>
            <a:ext cx="5286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/>
              <a:t>Prepoznaješ li ove artikle?</a:t>
            </a:r>
          </a:p>
        </p:txBody>
      </p:sp>
    </p:spTree>
    <p:extLst>
      <p:ext uri="{BB962C8B-B14F-4D97-AF65-F5344CB8AC3E}">
        <p14:creationId xmlns:p14="http://schemas.microsoft.com/office/powerpoint/2010/main" val="25288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1364" y="6357939"/>
            <a:ext cx="4901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ALFA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65438" y="882649"/>
            <a:ext cx="809593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 dirty="0">
                <a:cs typeface="Arial" panose="020B0604020202020204" pitchFamily="34" charset="0"/>
              </a:rPr>
              <a:t>Promotri </a:t>
            </a:r>
            <a:r>
              <a:rPr lang="hr-HR" altLang="sr-Latn-RS" sz="2400" dirty="0" smtClean="0">
                <a:cs typeface="Arial" panose="020B0604020202020204" pitchFamily="34" charset="0"/>
              </a:rPr>
              <a:t>posude.</a:t>
            </a:r>
            <a:endParaRPr lang="hr-HR" altLang="sr-Latn-RS" sz="2400" dirty="0">
              <a:cs typeface="Arial" panose="020B0604020202020204" pitchFamily="34" charset="0"/>
            </a:endParaRPr>
          </a:p>
        </p:txBody>
      </p:sp>
      <p:pic>
        <p:nvPicPr>
          <p:cNvPr id="4" name="Picture 3" descr="posude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363" y="1773237"/>
            <a:ext cx="7423150" cy="207168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09814" y="4702175"/>
            <a:ext cx="7546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cs typeface="Arial" panose="020B0604020202020204" pitchFamily="34" charset="0"/>
              </a:rPr>
              <a:t> u koju posudu stane najviše tekućine?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81251" y="4130675"/>
            <a:ext cx="205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cs typeface="Arial" panose="020B0604020202020204" pitchFamily="34" charset="0"/>
              </a:rPr>
              <a:t>Što misliš: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09814" y="5202238"/>
            <a:ext cx="793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sz="3200">
                <a:cs typeface="Arial" panose="020B0604020202020204" pitchFamily="34" charset="0"/>
              </a:rPr>
              <a:t> u koju posudu stane najmanje tekućine?</a:t>
            </a:r>
          </a:p>
        </p:txBody>
      </p:sp>
    </p:spTree>
    <p:extLst>
      <p:ext uri="{BB962C8B-B14F-4D97-AF65-F5344CB8AC3E}">
        <p14:creationId xmlns:p14="http://schemas.microsoft.com/office/powerpoint/2010/main" val="133788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1364" y="6357939"/>
            <a:ext cx="4901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ALFA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48403" y="1636713"/>
            <a:ext cx="6143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 smtClean="0">
                <a:cs typeface="Arial" panose="020B0604020202020204" pitchFamily="34" charset="0"/>
              </a:rPr>
              <a:t>Omeđuje </a:t>
            </a:r>
            <a:r>
              <a:rPr lang="hr-HR" altLang="sr-Latn-RS" sz="3200" dirty="0">
                <a:cs typeface="Arial" panose="020B0604020202020204" pitchFamily="34" charset="0"/>
              </a:rPr>
              <a:t>najveći prostor i zato je najveća posuda.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56491" y="3879851"/>
            <a:ext cx="59293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 smtClean="0">
                <a:cs typeface="Arial" panose="020B0604020202020204" pitchFamily="34" charset="0"/>
              </a:rPr>
              <a:t>Omeđuje </a:t>
            </a:r>
            <a:r>
              <a:rPr lang="hr-HR" altLang="sr-Latn-RS" sz="3200" dirty="0">
                <a:cs typeface="Arial" panose="020B0604020202020204" pitchFamily="34" charset="0"/>
              </a:rPr>
              <a:t>najmanji prostor i zato je najmanja posuda.</a:t>
            </a:r>
          </a:p>
        </p:txBody>
      </p:sp>
      <p:pic>
        <p:nvPicPr>
          <p:cNvPr id="6" name="Picture 5" descr="čaš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83" y="3997325"/>
            <a:ext cx="85725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na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27" y="1128007"/>
            <a:ext cx="185896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21364" y="6357939"/>
            <a:ext cx="4901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200" dirty="0">
                <a:solidFill>
                  <a:schemeClr val="bg2">
                    <a:lumMod val="25000"/>
                  </a:schemeClr>
                </a:solidFill>
              </a:rPr>
              <a:t>ALFA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95564" y="828675"/>
            <a:ext cx="750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latin typeface="Arial Black" panose="020B0A04020102020204" pitchFamily="34" charset="0"/>
                <a:cs typeface="Arial" panose="020B0604020202020204" pitchFamily="34" charset="0"/>
              </a:rPr>
              <a:t>Čime mjeriti obujam tekućine?</a:t>
            </a:r>
          </a:p>
        </p:txBody>
      </p:sp>
      <p:pic>
        <p:nvPicPr>
          <p:cNvPr id="4" name="Picture 3" descr="litre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8" y="3143250"/>
            <a:ext cx="5929312" cy="19177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52626" y="1357314"/>
            <a:ext cx="8501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3200">
                <a:cs typeface="Arial" panose="020B0604020202020204" pitchFamily="34" charset="0"/>
              </a:rPr>
              <a:t>U svakodnevnom životu koristimo se posudama poznatog obujma, tj. onima koje sadrže određenu količinu tekućine.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1438" y="5429250"/>
            <a:ext cx="4786312" cy="584200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dirty="0">
                <a:cs typeface="Arial" pitchFamily="34" charset="0"/>
              </a:rPr>
              <a:t>Jedna litra, kraće </a:t>
            </a:r>
            <a:r>
              <a:rPr lang="hr-HR" sz="3200" dirty="0">
                <a:solidFill>
                  <a:srgbClr val="00B0F0"/>
                </a:solidFill>
                <a:cs typeface="Arial" pitchFamily="34" charset="0"/>
              </a:rPr>
              <a:t>1l</a:t>
            </a:r>
          </a:p>
        </p:txBody>
      </p:sp>
    </p:spTree>
    <p:extLst>
      <p:ext uri="{BB962C8B-B14F-4D97-AF65-F5344CB8AC3E}">
        <p14:creationId xmlns:p14="http://schemas.microsoft.com/office/powerpoint/2010/main" val="38382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069639">
            <a:off x="2200081" y="4696891"/>
            <a:ext cx="8729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 dirty="0" smtClean="0">
                <a:solidFill>
                  <a:schemeClr val="bg2">
                    <a:lumMod val="25000"/>
                  </a:schemeClr>
                </a:solidFill>
              </a:rPr>
              <a:t>1 LITRA - L</a:t>
            </a:r>
            <a:endParaRPr lang="hr-HR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489657" y="570706"/>
            <a:ext cx="76438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3200" dirty="0">
                <a:cs typeface="Arial" panose="020B0604020202020204" pitchFamily="34" charset="0"/>
              </a:rPr>
              <a:t>Za mjerenje manjeg obujma tekućine upotrebljavaju se posude od polovine litre i desetine litre.</a:t>
            </a:r>
          </a:p>
        </p:txBody>
      </p:sp>
      <p:pic>
        <p:nvPicPr>
          <p:cNvPr id="4" name="Picture 3" descr="decilitar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5" y="1893633"/>
            <a:ext cx="5500688" cy="264080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918407" y="4813841"/>
            <a:ext cx="4786312" cy="1077218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dirty="0">
                <a:cs typeface="Arial" pitchFamily="34" charset="0"/>
              </a:rPr>
              <a:t>Jedan decilitar, kraće </a:t>
            </a:r>
            <a:r>
              <a:rPr lang="hr-HR" sz="3200" dirty="0">
                <a:solidFill>
                  <a:srgbClr val="00B0F0"/>
                </a:solidFill>
                <a:cs typeface="Arial" pitchFamily="34" charset="0"/>
              </a:rPr>
              <a:t>1 dl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8407" y="5857367"/>
            <a:ext cx="4786312" cy="584200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dirty="0">
                <a:solidFill>
                  <a:srgbClr val="00B0F0"/>
                </a:solidFill>
                <a:cs typeface="Arial" pitchFamily="34" charset="0"/>
              </a:rPr>
              <a:t>1 l = 10 dl</a:t>
            </a:r>
          </a:p>
        </p:txBody>
      </p:sp>
    </p:spTree>
    <p:extLst>
      <p:ext uri="{BB962C8B-B14F-4D97-AF65-F5344CB8AC3E}">
        <p14:creationId xmlns:p14="http://schemas.microsoft.com/office/powerpoint/2010/main" val="50283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10" y="1685291"/>
            <a:ext cx="8669867" cy="450342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4368800" y="756356"/>
            <a:ext cx="2028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PONOVIMO!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68156058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154</Words>
  <Application>Microsoft Office PowerPoint</Application>
  <PresentationFormat>Široki zaslon</PresentationFormat>
  <Paragraphs>31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Century Gothic</vt:lpstr>
      <vt:lpstr>Wingdings</vt:lpstr>
      <vt:lpstr>Wingdings 3</vt:lpstr>
      <vt:lpstr>Pramen</vt:lpstr>
      <vt:lpstr>MJERENJE OBUJMA TEKUĆINE</vt:lpstr>
      <vt:lpstr>PowerPointova prezentacija</vt:lpstr>
      <vt:lpstr>OBUJAM TEKUĆINE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MJERENJE OBUJMA TEKUĆINE</dc:title>
  <dc:creator>Kukas</dc:creator>
  <cp:lastModifiedBy>Kukas</cp:lastModifiedBy>
  <cp:revision>8</cp:revision>
  <dcterms:created xsi:type="dcterms:W3CDTF">2020-05-14T20:38:14Z</dcterms:created>
  <dcterms:modified xsi:type="dcterms:W3CDTF">2020-05-16T14:41:08Z</dcterms:modified>
</cp:coreProperties>
</file>