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59" r:id="rId6"/>
    <p:sldId id="262" r:id="rId7"/>
    <p:sldId id="260" r:id="rId8"/>
    <p:sldId id="263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929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46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2217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9913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2266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9726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5835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36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376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922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26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113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9189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819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667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014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EC874-BC5F-43DF-9482-ECC81ACF0DDF}" type="datetimeFigureOut">
              <a:rPr lang="hr-HR" smtClean="0"/>
              <a:t>16.5.2020.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395B53-A0BB-4AF2-A224-3DAC10422A1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820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041422" y="919161"/>
            <a:ext cx="6705600" cy="1509713"/>
          </a:xfrm>
        </p:spPr>
        <p:txBody>
          <a:bodyPr/>
          <a:lstStyle/>
          <a:p>
            <a:r>
              <a:rPr lang="hr-HR" dirty="0" smtClean="0"/>
              <a:t>RAVNINE I CRTE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       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262" y="3525794"/>
            <a:ext cx="3463290" cy="250317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222" y="272356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48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Riješiti zadatke u udžbeniku str. 93.-96.!</a:t>
            </a:r>
            <a:endParaRPr lang="hr-HR" dirty="0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460" y="1474470"/>
            <a:ext cx="5955030" cy="4732019"/>
          </a:xfrm>
        </p:spPr>
      </p:pic>
    </p:spTree>
    <p:extLst>
      <p:ext uri="{BB962C8B-B14F-4D97-AF65-F5344CB8AC3E}">
        <p14:creationId xmlns:p14="http://schemas.microsoft.com/office/powerpoint/2010/main" val="617897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chemeClr val="accent1">
                    <a:lumMod val="50000"/>
                  </a:schemeClr>
                </a:solidFill>
              </a:rPr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RIJEŠITI U UDŽBENIKU NASTAVNU </a:t>
            </a:r>
            <a:r>
              <a:rPr lang="hr-HR" sz="2400" dirty="0" smtClean="0"/>
              <a:t>JEDINICU - RAVNINE I CRTE!</a:t>
            </a: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600" y="3197435"/>
            <a:ext cx="21907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74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5906">
            <a:off x="2678770" y="1132985"/>
            <a:ext cx="2867025" cy="15734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822" y="667191"/>
            <a:ext cx="4854222" cy="322747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4244622"/>
            <a:ext cx="4222044" cy="1725873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421" y="4244622"/>
            <a:ext cx="4683055" cy="170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70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/>
          <p:cNvSpPr/>
          <p:nvPr/>
        </p:nvSpPr>
        <p:spPr>
          <a:xfrm>
            <a:off x="3083103" y="1785938"/>
            <a:ext cx="2000250" cy="1857375"/>
          </a:xfrm>
          <a:prstGeom prst="cub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3" name="Cube 2"/>
          <p:cNvSpPr/>
          <p:nvPr/>
        </p:nvSpPr>
        <p:spPr>
          <a:xfrm>
            <a:off x="5285141" y="1226524"/>
            <a:ext cx="1143000" cy="2571750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4" name="Flowchart: Magnetic Disk 3"/>
          <p:cNvSpPr/>
          <p:nvPr/>
        </p:nvSpPr>
        <p:spPr>
          <a:xfrm>
            <a:off x="7202399" y="1518445"/>
            <a:ext cx="1357312" cy="2214563"/>
          </a:xfrm>
          <a:prstGeom prst="flowChartMagneticDisk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" name="Flowchart: Connector 4"/>
          <p:cNvSpPr/>
          <p:nvPr/>
        </p:nvSpPr>
        <p:spPr>
          <a:xfrm>
            <a:off x="9150525" y="1643063"/>
            <a:ext cx="1857375" cy="1714500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2939481" y="2934143"/>
            <a:ext cx="2071688" cy="1357313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570598" y="3443288"/>
            <a:ext cx="1857375" cy="785813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392843" y="4998290"/>
            <a:ext cx="314325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4000" dirty="0">
                <a:solidFill>
                  <a:srgbClr val="92D050"/>
                </a:solidFill>
                <a:latin typeface="Berlin Sans FB Demi" pitchFamily="34" charset="0"/>
              </a:rPr>
              <a:t>ravna ploha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143062" y="2678907"/>
            <a:ext cx="3143250" cy="1928812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7450403" y="3357563"/>
            <a:ext cx="1928812" cy="857250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8639792" y="3429000"/>
            <a:ext cx="1643063" cy="1000125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18136" y="4764882"/>
            <a:ext cx="4286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4000" dirty="0">
                <a:solidFill>
                  <a:srgbClr val="92D050"/>
                </a:solidFill>
                <a:latin typeface="Berlin Sans FB Demi" panose="020E0802020502020306" pitchFamily="34" charset="0"/>
              </a:rPr>
              <a:t>zakrivljena ploha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ALFA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952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10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zir.hr/namjestaj/ormari/ormar-1-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192" y="2773980"/>
            <a:ext cx="200025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skulec-promet.hr/wp-content/uploads/2009/06/vocna-vani-kocka-4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9760" y="3916980"/>
            <a:ext cx="164306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http://www.virovitica.net/arhiv/2006/3/30032006/silos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045" y="809449"/>
            <a:ext cx="3143250" cy="23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http://www.astro.hr/lp/21_kugla_Slovenia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393" y="809449"/>
            <a:ext cx="2786063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806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ugurbocegivyagmurdamlaszw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397" y="465314"/>
            <a:ext cx="8143875" cy="55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95085" y="6087533"/>
            <a:ext cx="8358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3200" dirty="0">
                <a:solidFill>
                  <a:srgbClr val="92D050"/>
                </a:solidFill>
                <a:latin typeface="Berlin Sans FB Demi" panose="020E0802020502020306" pitchFamily="34" charset="0"/>
              </a:rPr>
              <a:t>Pala je kapljica kiše u vodu. Što opažaš?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ALFA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244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4126" y="1000126"/>
            <a:ext cx="614362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Zamisli da kvadrat postaje sve veći i veći….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66876" y="0"/>
            <a:ext cx="8786813" cy="6858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4" name="Rectangle 3"/>
          <p:cNvSpPr/>
          <p:nvPr/>
        </p:nvSpPr>
        <p:spPr>
          <a:xfrm>
            <a:off x="2309813" y="285750"/>
            <a:ext cx="7715250" cy="635793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3024189" y="714375"/>
            <a:ext cx="6429375" cy="55006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4024314" y="1500188"/>
            <a:ext cx="4429125" cy="39290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4595814" y="2000251"/>
            <a:ext cx="3286125" cy="30003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167313" y="2500313"/>
            <a:ext cx="2214562" cy="192881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5667375" y="3000376"/>
            <a:ext cx="1143000" cy="10001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5881689" y="3143251"/>
            <a:ext cx="714375" cy="71437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RAVNINA</a:t>
            </a:r>
            <a:endParaRPr lang="hr-HR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4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6345" y="974405"/>
            <a:ext cx="20547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sz="4000" dirty="0">
                <a:solidFill>
                  <a:schemeClr val="accent6">
                    <a:lumMod val="50000"/>
                  </a:schemeClr>
                </a:solidFill>
                <a:latin typeface="Berlin Sans FB Demi" pitchFamily="34" charset="0"/>
              </a:rPr>
              <a:t>Zamisli da je taj krug sve veći i veći, i veći…</a:t>
            </a:r>
          </a:p>
        </p:txBody>
      </p:sp>
      <p:sp>
        <p:nvSpPr>
          <p:cNvPr id="3" name="Oval 2"/>
          <p:cNvSpPr/>
          <p:nvPr/>
        </p:nvSpPr>
        <p:spPr>
          <a:xfrm>
            <a:off x="4448959" y="276477"/>
            <a:ext cx="7345363" cy="659765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4" name="Oval 3"/>
          <p:cNvSpPr/>
          <p:nvPr/>
        </p:nvSpPr>
        <p:spPr>
          <a:xfrm rot="1200870">
            <a:off x="4713277" y="420940"/>
            <a:ext cx="6816725" cy="630872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" name="Oval 4"/>
          <p:cNvSpPr/>
          <p:nvPr/>
        </p:nvSpPr>
        <p:spPr>
          <a:xfrm>
            <a:off x="5220940" y="790575"/>
            <a:ext cx="5522913" cy="5381625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5809984" y="1339849"/>
            <a:ext cx="4465637" cy="4283075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9" name="Oval 8"/>
          <p:cNvSpPr/>
          <p:nvPr/>
        </p:nvSpPr>
        <p:spPr>
          <a:xfrm>
            <a:off x="6338620" y="1987412"/>
            <a:ext cx="3408363" cy="30670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0" name="Oval 9"/>
          <p:cNvSpPr/>
          <p:nvPr/>
        </p:nvSpPr>
        <p:spPr>
          <a:xfrm>
            <a:off x="6925121" y="2727969"/>
            <a:ext cx="2114550" cy="190976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1" name="Oval 10"/>
          <p:cNvSpPr/>
          <p:nvPr/>
        </p:nvSpPr>
        <p:spPr>
          <a:xfrm>
            <a:off x="7278777" y="3143755"/>
            <a:ext cx="1409700" cy="12731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2" name="Oval 11"/>
          <p:cNvSpPr/>
          <p:nvPr/>
        </p:nvSpPr>
        <p:spPr>
          <a:xfrm>
            <a:off x="7571233" y="3449486"/>
            <a:ext cx="822325" cy="693737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ALFA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352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9891" y="962025"/>
            <a:ext cx="8143875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Nacrtaj 2 trokuta, 1 kvadrat i 1 pravokutnik koji pripadaju ravnini.</a:t>
            </a:r>
          </a:p>
        </p:txBody>
      </p:sp>
      <p:sp>
        <p:nvSpPr>
          <p:cNvPr id="3" name="Isosceles Triangle 2"/>
          <p:cNvSpPr/>
          <p:nvPr/>
        </p:nvSpPr>
        <p:spPr>
          <a:xfrm>
            <a:off x="3131344" y="3429000"/>
            <a:ext cx="1357312" cy="1643063"/>
          </a:xfrm>
          <a:prstGeom prst="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4" name="Isosceles Triangle 3"/>
          <p:cNvSpPr/>
          <p:nvPr/>
        </p:nvSpPr>
        <p:spPr>
          <a:xfrm>
            <a:off x="4750118" y="3036094"/>
            <a:ext cx="2000250" cy="1214438"/>
          </a:xfrm>
          <a:prstGeom prst="triangle">
            <a:avLst/>
          </a:prstGeom>
          <a:solidFill>
            <a:srgbClr val="66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5186362" y="4636294"/>
            <a:ext cx="1571625" cy="14287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7690486" y="3236119"/>
            <a:ext cx="2786063" cy="1071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ALFA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05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5501" y="1143001"/>
            <a:ext cx="8143875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Ravna se ploha sve više i više </a:t>
            </a:r>
            <a:r>
              <a:rPr lang="hr-HR" sz="4000" dirty="0" err="1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uvećava..</a:t>
            </a:r>
            <a:r>
              <a:rPr lang="hr-HR" sz="4000" dirty="0">
                <a:solidFill>
                  <a:schemeClr val="accent2">
                    <a:lumMod val="50000"/>
                  </a:schemeClr>
                </a:solidFill>
                <a:latin typeface="Berlin Sans FB Demi" pitchFamily="34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5501" y="2571751"/>
            <a:ext cx="7858125" cy="34065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r-HR" sz="5000" dirty="0">
                <a:solidFill>
                  <a:schemeClr val="accent1">
                    <a:lumMod val="50000"/>
                  </a:schemeClr>
                </a:solidFill>
                <a:latin typeface="Berlin Sans FB Demi" pitchFamily="34" charset="0"/>
              </a:rPr>
              <a:t>Takva se ravna </a:t>
            </a:r>
            <a:r>
              <a:rPr lang="hr-HR" sz="5000" dirty="0" smtClean="0">
                <a:solidFill>
                  <a:schemeClr val="accent1">
                    <a:lumMod val="50000"/>
                  </a:schemeClr>
                </a:solidFill>
                <a:latin typeface="Berlin Sans FB Demi" pitchFamily="34" charset="0"/>
              </a:rPr>
              <a:t>neomeđena </a:t>
            </a:r>
            <a:r>
              <a:rPr lang="hr-HR" sz="5000" dirty="0">
                <a:solidFill>
                  <a:schemeClr val="accent1">
                    <a:lumMod val="50000"/>
                  </a:schemeClr>
                </a:solidFill>
                <a:latin typeface="Berlin Sans FB Demi" pitchFamily="34" charset="0"/>
              </a:rPr>
              <a:t>ploha naziva </a:t>
            </a:r>
            <a:r>
              <a:rPr lang="hr-HR" sz="5000" dirty="0">
                <a:solidFill>
                  <a:srgbClr val="92D050"/>
                </a:solidFill>
                <a:latin typeface="Berlin Sans FB Demi" pitchFamily="34" charset="0"/>
              </a:rPr>
              <a:t>RAVNINA</a:t>
            </a:r>
            <a:r>
              <a:rPr lang="hr-HR" sz="5000" dirty="0">
                <a:solidFill>
                  <a:schemeClr val="accent1">
                    <a:lumMod val="50000"/>
                  </a:schemeClr>
                </a:solidFill>
                <a:latin typeface="Berlin Sans FB Demi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90975" y="6172200"/>
            <a:ext cx="3962400" cy="457200"/>
          </a:xfrm>
        </p:spPr>
        <p:txBody>
          <a:bodyPr/>
          <a:lstStyle/>
          <a:p>
            <a:pPr algn="ctr">
              <a:defRPr/>
            </a:pPr>
            <a:r>
              <a:rPr lang="hr-HR" dirty="0" smtClean="0"/>
              <a:t>ALFA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168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102</Words>
  <Application>Microsoft Office PowerPoint</Application>
  <PresentationFormat>Široki zaslon</PresentationFormat>
  <Paragraphs>21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6" baseType="lpstr">
      <vt:lpstr>Arial</vt:lpstr>
      <vt:lpstr>Berlin Sans FB Demi</vt:lpstr>
      <vt:lpstr>Century Gothic</vt:lpstr>
      <vt:lpstr>Wingdings 3</vt:lpstr>
      <vt:lpstr>Pramen</vt:lpstr>
      <vt:lpstr>RAVNINE I CRTE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Riješiti zadatke u udžbeniku str. 93.-96.!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RAVNINE I CRTE</dc:title>
  <dc:creator>Kukas</dc:creator>
  <cp:lastModifiedBy>Kukas</cp:lastModifiedBy>
  <cp:revision>5</cp:revision>
  <dcterms:created xsi:type="dcterms:W3CDTF">2020-05-16T10:56:38Z</dcterms:created>
  <dcterms:modified xsi:type="dcterms:W3CDTF">2020-05-16T12:16:12Z</dcterms:modified>
</cp:coreProperties>
</file>