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0"/>
  </p:notesMasterIdLst>
  <p:sldIdLst>
    <p:sldId id="256" r:id="rId2"/>
    <p:sldId id="265" r:id="rId3"/>
    <p:sldId id="267" r:id="rId4"/>
    <p:sldId id="261" r:id="rId5"/>
    <p:sldId id="268" r:id="rId6"/>
    <p:sldId id="259" r:id="rId7"/>
    <p:sldId id="269" r:id="rId8"/>
    <p:sldId id="260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C5035-0C67-43E7-8C77-1CC10F588D07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26983-603A-49C8-B1B7-E3344B4FD5D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00467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altLang="sr-Latn-R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71A8B12-77E6-4032-A5C9-42C6C49A8B94}" type="slidenum">
              <a:rPr lang="hr-HR" altLang="sr-Latn-RS">
                <a:latin typeface="Calibri" panose="020F0502020204030204" pitchFamily="34" charset="0"/>
              </a:rPr>
              <a:pPr eaLnBrk="1" hangingPunct="1"/>
              <a:t>3</a:t>
            </a:fld>
            <a:endParaRPr lang="hr-HR" altLang="sr-Latn-R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285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ED8B-FC97-47F6-AFEB-D17050FC9532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29CD-DA97-4862-A902-5C8091FB1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53241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ED8B-FC97-47F6-AFEB-D17050FC9532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29CD-DA97-4862-A902-5C8091FB1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4975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ED8B-FC97-47F6-AFEB-D17050FC9532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29CD-DA97-4862-A902-5C8091FB1E09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0038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ED8B-FC97-47F6-AFEB-D17050FC9532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29CD-DA97-4862-A902-5C8091FB1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08247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ED8B-FC97-47F6-AFEB-D17050FC9532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29CD-DA97-4862-A902-5C8091FB1E09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820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ED8B-FC97-47F6-AFEB-D17050FC9532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29CD-DA97-4862-A902-5C8091FB1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35500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ED8B-FC97-47F6-AFEB-D17050FC9532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29CD-DA97-4862-A902-5C8091FB1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44609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ED8B-FC97-47F6-AFEB-D17050FC9532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29CD-DA97-4862-A902-5C8091FB1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34452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ED8B-FC97-47F6-AFEB-D17050FC9532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29CD-DA97-4862-A902-5C8091FB1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67221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ED8B-FC97-47F6-AFEB-D17050FC9532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29CD-DA97-4862-A902-5C8091FB1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9697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ED8B-FC97-47F6-AFEB-D17050FC9532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29CD-DA97-4862-A902-5C8091FB1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7469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ED8B-FC97-47F6-AFEB-D17050FC9532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29CD-DA97-4862-A902-5C8091FB1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3366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ED8B-FC97-47F6-AFEB-D17050FC9532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29CD-DA97-4862-A902-5C8091FB1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2246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ED8B-FC97-47F6-AFEB-D17050FC9532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29CD-DA97-4862-A902-5C8091FB1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53668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ED8B-FC97-47F6-AFEB-D17050FC9532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29CD-DA97-4862-A902-5C8091FB1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25734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29CD-DA97-4862-A902-5C8091FB1E09}" type="slidenum">
              <a:rPr lang="hr-HR" smtClean="0"/>
              <a:t>‹#›</a:t>
            </a:fld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ED8B-FC97-47F6-AFEB-D17050FC9532}" type="datetimeFigureOut">
              <a:rPr lang="hr-HR" smtClean="0"/>
              <a:t>16.5.2020.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3138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1ED8B-FC97-47F6-AFEB-D17050FC9532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AC029CD-DA97-4862-A902-5C8091FB1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23750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34533" y="1648178"/>
            <a:ext cx="7766936" cy="1646302"/>
          </a:xfrm>
        </p:spPr>
        <p:txBody>
          <a:bodyPr/>
          <a:lstStyle/>
          <a:p>
            <a:r>
              <a:rPr lang="hr-HR" dirty="0" smtClean="0"/>
              <a:t>KOCK</a:t>
            </a:r>
            <a:r>
              <a:rPr lang="hr-HR" u="sng" dirty="0" smtClean="0"/>
              <a:t>A</a:t>
            </a:r>
            <a:r>
              <a:rPr lang="hr-HR" dirty="0" smtClean="0"/>
              <a:t>, MJERENJE OBUJMA KOCKE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95778" y="3843883"/>
            <a:ext cx="7766936" cy="1096899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                                                                                                                            </a:t>
            </a:r>
          </a:p>
          <a:p>
            <a:endParaRPr lang="hr-HR" dirty="0"/>
          </a:p>
          <a:p>
            <a:r>
              <a:rPr lang="hr-HR" dirty="0" smtClean="0"/>
              <a:t>      </a:t>
            </a:r>
            <a:r>
              <a:rPr lang="hr-HR" sz="2000" dirty="0" smtClean="0"/>
              <a:t>Kukas Bojana, </a:t>
            </a:r>
            <a:r>
              <a:rPr lang="hr-HR" sz="2000" dirty="0" err="1" smtClean="0"/>
              <a:t>prof.dekektolog</a:t>
            </a:r>
            <a:endParaRPr lang="hr-HR" sz="20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326" y="329448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668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209812" y="1754897"/>
            <a:ext cx="3571875" cy="3357563"/>
            <a:chOff x="3214678" y="1857364"/>
            <a:chExt cx="3572324" cy="3357586"/>
          </a:xfrm>
        </p:grpSpPr>
        <p:sp>
          <p:nvSpPr>
            <p:cNvPr id="2" name="Cube 1"/>
            <p:cNvSpPr/>
            <p:nvPr/>
          </p:nvSpPr>
          <p:spPr>
            <a:xfrm>
              <a:off x="3214678" y="1857364"/>
              <a:ext cx="3572324" cy="3357586"/>
            </a:xfrm>
            <a:prstGeom prst="cub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r-HR"/>
            </a:p>
          </p:txBody>
        </p:sp>
        <p:cxnSp>
          <p:nvCxnSpPr>
            <p:cNvPr id="4" name="Straight Connector 3"/>
            <p:cNvCxnSpPr/>
            <p:nvPr/>
          </p:nvCxnSpPr>
          <p:spPr>
            <a:xfrm rot="5400000">
              <a:off x="2821870" y="3107530"/>
              <a:ext cx="250033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5400000" flipH="1" flipV="1">
              <a:off x="3214729" y="4357643"/>
              <a:ext cx="857256" cy="85735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0800000">
              <a:off x="4072036" y="4357694"/>
              <a:ext cx="27149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767263" y="4860926"/>
            <a:ext cx="457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3600" b="1">
                <a:solidFill>
                  <a:srgbClr val="0070C0"/>
                </a:solidFill>
                <a:latin typeface="Arial Narrow" panose="020B0606020202030204" pitchFamily="34" charset="0"/>
              </a:rPr>
              <a:t>B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5667375" y="3640138"/>
            <a:ext cx="457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3600" b="1">
                <a:solidFill>
                  <a:srgbClr val="0070C0"/>
                </a:solidFill>
                <a:latin typeface="Arial Narrow" panose="020B0606020202030204" pitchFamily="34" charset="0"/>
              </a:rPr>
              <a:t>C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4514850" y="2282826"/>
            <a:ext cx="438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3600" b="1">
                <a:solidFill>
                  <a:srgbClr val="0070C0"/>
                </a:solidFill>
                <a:latin typeface="Arial Narrow" panose="020B0606020202030204" pitchFamily="34" charset="0"/>
              </a:rPr>
              <a:t>E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5667376" y="1211263"/>
            <a:ext cx="4159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3600" b="1">
                <a:solidFill>
                  <a:srgbClr val="0070C0"/>
                </a:solidFill>
                <a:latin typeface="Arial Narrow" panose="020B0606020202030204" pitchFamily="34" charset="0"/>
              </a:rPr>
              <a:t>F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616201" y="1071563"/>
            <a:ext cx="4794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3600" b="1">
                <a:solidFill>
                  <a:srgbClr val="0070C0"/>
                </a:solidFill>
                <a:latin typeface="Arial Narrow" panose="020B0606020202030204" pitchFamily="34" charset="0"/>
              </a:rPr>
              <a:t>G</a:t>
            </a:r>
          </a:p>
        </p:txBody>
      </p: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1809750" y="2000250"/>
            <a:ext cx="1314450" cy="3500438"/>
            <a:chOff x="2786050" y="2214554"/>
            <a:chExt cx="1314432" cy="3500462"/>
          </a:xfrm>
        </p:grpSpPr>
        <p:sp>
          <p:nvSpPr>
            <p:cNvPr id="10264" name="Rectangle 14"/>
            <p:cNvSpPr>
              <a:spLocks noChangeArrowheads="1"/>
            </p:cNvSpPr>
            <p:nvPr/>
          </p:nvSpPr>
          <p:spPr bwMode="auto">
            <a:xfrm>
              <a:off x="2900378" y="5068685"/>
              <a:ext cx="45717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sz="3600" b="1">
                  <a:solidFill>
                    <a:srgbClr val="0070C0"/>
                  </a:solidFill>
                  <a:latin typeface="Arial Narrow" panose="020B0606020202030204" pitchFamily="34" charset="0"/>
                </a:rPr>
                <a:t>A</a:t>
              </a:r>
            </a:p>
          </p:txBody>
        </p:sp>
        <p:sp>
          <p:nvSpPr>
            <p:cNvPr id="10265" name="Rectangle 16"/>
            <p:cNvSpPr>
              <a:spLocks noChangeArrowheads="1"/>
            </p:cNvSpPr>
            <p:nvPr/>
          </p:nvSpPr>
          <p:spPr bwMode="auto">
            <a:xfrm>
              <a:off x="3643306" y="3854239"/>
              <a:ext cx="45717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sz="3600" b="1">
                  <a:solidFill>
                    <a:srgbClr val="0070C0"/>
                  </a:solidFill>
                  <a:latin typeface="Arial Narrow" panose="020B0606020202030204" pitchFamily="34" charset="0"/>
                </a:rPr>
                <a:t>D</a:t>
              </a:r>
            </a:p>
          </p:txBody>
        </p:sp>
        <p:sp>
          <p:nvSpPr>
            <p:cNvPr id="10266" name="Rectangle 27"/>
            <p:cNvSpPr>
              <a:spLocks noChangeArrowheads="1"/>
            </p:cNvSpPr>
            <p:nvPr/>
          </p:nvSpPr>
          <p:spPr bwMode="auto">
            <a:xfrm>
              <a:off x="2786050" y="2214554"/>
              <a:ext cx="45717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sz="3600" b="1">
                  <a:solidFill>
                    <a:srgbClr val="0070C0"/>
                  </a:solidFill>
                  <a:latin typeface="Arial Narrow" panose="020B0606020202030204" pitchFamily="34" charset="0"/>
                </a:rPr>
                <a:t>H</a:t>
              </a:r>
            </a:p>
          </p:txBody>
        </p:sp>
      </p:grp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6524625" y="857250"/>
            <a:ext cx="3157538" cy="5214938"/>
            <a:chOff x="1857356" y="642918"/>
            <a:chExt cx="4500594" cy="5643602"/>
          </a:xfrm>
        </p:grpSpPr>
        <p:sp>
          <p:nvSpPr>
            <p:cNvPr id="38" name="Cube 37"/>
            <p:cNvSpPr/>
            <p:nvPr/>
          </p:nvSpPr>
          <p:spPr>
            <a:xfrm>
              <a:off x="1857356" y="642918"/>
              <a:ext cx="4500594" cy="5643602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r-HR"/>
            </a:p>
          </p:txBody>
        </p:sp>
        <p:cxnSp>
          <p:nvCxnSpPr>
            <p:cNvPr id="39" name="Straight Connector 38"/>
            <p:cNvCxnSpPr/>
            <p:nvPr/>
          </p:nvCxnSpPr>
          <p:spPr>
            <a:xfrm rot="5400000">
              <a:off x="749473" y="2893487"/>
              <a:ext cx="4501137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 flipH="1" flipV="1">
              <a:off x="1857466" y="5143945"/>
              <a:ext cx="1142465" cy="1142685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3000041" y="5144055"/>
              <a:ext cx="335790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41"/>
          <p:cNvGrpSpPr>
            <a:grpSpLocks/>
          </p:cNvGrpSpPr>
          <p:nvPr/>
        </p:nvGrpSpPr>
        <p:grpSpPr bwMode="auto">
          <a:xfrm>
            <a:off x="6096001" y="474663"/>
            <a:ext cx="3992563" cy="6043612"/>
            <a:chOff x="1746492" y="231312"/>
            <a:chExt cx="5691707" cy="6540348"/>
          </a:xfrm>
        </p:grpSpPr>
        <p:sp>
          <p:nvSpPr>
            <p:cNvPr id="10252" name="Rectangle 42"/>
            <p:cNvSpPr>
              <a:spLocks noChangeArrowheads="1"/>
            </p:cNvSpPr>
            <p:nvPr/>
          </p:nvSpPr>
          <p:spPr bwMode="auto">
            <a:xfrm>
              <a:off x="1746492" y="6068817"/>
              <a:ext cx="651620" cy="699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sz="3600" b="1">
                  <a:solidFill>
                    <a:srgbClr val="FFC000"/>
                  </a:solidFill>
                  <a:latin typeface="Arial Narrow" panose="020B0606020202030204" pitchFamily="34" charset="0"/>
                </a:rPr>
                <a:t>A</a:t>
              </a:r>
            </a:p>
          </p:txBody>
        </p:sp>
        <p:sp>
          <p:nvSpPr>
            <p:cNvPr id="10253" name="Rectangle 43"/>
            <p:cNvSpPr>
              <a:spLocks noChangeArrowheads="1"/>
            </p:cNvSpPr>
            <p:nvPr/>
          </p:nvSpPr>
          <p:spPr bwMode="auto">
            <a:xfrm>
              <a:off x="5715007" y="6072206"/>
              <a:ext cx="651620" cy="699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sz="3600" b="1">
                  <a:solidFill>
                    <a:srgbClr val="FFC000"/>
                  </a:solidFill>
                  <a:latin typeface="Arial Narrow" panose="020B0606020202030204" pitchFamily="34" charset="0"/>
                </a:rPr>
                <a:t>B</a:t>
              </a:r>
            </a:p>
          </p:txBody>
        </p:sp>
        <p:sp>
          <p:nvSpPr>
            <p:cNvPr id="10254" name="Rectangle 44"/>
            <p:cNvSpPr>
              <a:spLocks noChangeArrowheads="1"/>
            </p:cNvSpPr>
            <p:nvPr/>
          </p:nvSpPr>
          <p:spPr bwMode="auto">
            <a:xfrm>
              <a:off x="2968352" y="4715271"/>
              <a:ext cx="651620" cy="699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sz="3600" b="1">
                  <a:solidFill>
                    <a:srgbClr val="FFC000"/>
                  </a:solidFill>
                  <a:latin typeface="Arial Narrow" panose="020B0606020202030204" pitchFamily="34" charset="0"/>
                </a:rPr>
                <a:t>D</a:t>
              </a:r>
            </a:p>
          </p:txBody>
        </p:sp>
        <p:sp>
          <p:nvSpPr>
            <p:cNvPr id="10255" name="Rectangle 45"/>
            <p:cNvSpPr>
              <a:spLocks noChangeArrowheads="1"/>
            </p:cNvSpPr>
            <p:nvPr/>
          </p:nvSpPr>
          <p:spPr bwMode="auto">
            <a:xfrm>
              <a:off x="6786579" y="4640057"/>
              <a:ext cx="651620" cy="699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sz="3600" b="1">
                  <a:solidFill>
                    <a:srgbClr val="FFC000"/>
                  </a:solidFill>
                  <a:latin typeface="Arial Narrow" panose="020B0606020202030204" pitchFamily="34" charset="0"/>
                </a:rPr>
                <a:t>C</a:t>
              </a:r>
            </a:p>
          </p:txBody>
        </p:sp>
        <p:sp>
          <p:nvSpPr>
            <p:cNvPr id="10256" name="Rectangle 46"/>
            <p:cNvSpPr>
              <a:spLocks noChangeArrowheads="1"/>
            </p:cNvSpPr>
            <p:nvPr/>
          </p:nvSpPr>
          <p:spPr bwMode="auto">
            <a:xfrm>
              <a:off x="5208427" y="1390956"/>
              <a:ext cx="624202" cy="699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sz="3600" b="1">
                  <a:solidFill>
                    <a:srgbClr val="FFC000"/>
                  </a:solidFill>
                  <a:latin typeface="Arial Narrow" panose="020B0606020202030204" pitchFamily="34" charset="0"/>
                </a:rPr>
                <a:t>E</a:t>
              </a:r>
            </a:p>
          </p:txBody>
        </p:sp>
        <p:sp>
          <p:nvSpPr>
            <p:cNvPr id="10257" name="Rectangle 47"/>
            <p:cNvSpPr>
              <a:spLocks noChangeArrowheads="1"/>
            </p:cNvSpPr>
            <p:nvPr/>
          </p:nvSpPr>
          <p:spPr bwMode="auto">
            <a:xfrm>
              <a:off x="6786578" y="357167"/>
              <a:ext cx="592215" cy="699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sz="3600" b="1">
                  <a:solidFill>
                    <a:srgbClr val="FFC000"/>
                  </a:solidFill>
                  <a:latin typeface="Arial Narrow" panose="020B0606020202030204" pitchFamily="34" charset="0"/>
                </a:rPr>
                <a:t>F</a:t>
              </a:r>
            </a:p>
          </p:txBody>
        </p:sp>
        <p:sp>
          <p:nvSpPr>
            <p:cNvPr id="10258" name="Rectangle 48"/>
            <p:cNvSpPr>
              <a:spLocks noChangeArrowheads="1"/>
            </p:cNvSpPr>
            <p:nvPr/>
          </p:nvSpPr>
          <p:spPr bwMode="auto">
            <a:xfrm>
              <a:off x="2866530" y="231312"/>
              <a:ext cx="683606" cy="699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sz="3600" b="1">
                  <a:solidFill>
                    <a:srgbClr val="FFC000"/>
                  </a:solidFill>
                  <a:latin typeface="Arial Narrow" panose="020B0606020202030204" pitchFamily="34" charset="0"/>
                </a:rPr>
                <a:t>G</a:t>
              </a:r>
            </a:p>
          </p:txBody>
        </p:sp>
        <p:sp>
          <p:nvSpPr>
            <p:cNvPr id="10259" name="Rectangle 49"/>
            <p:cNvSpPr>
              <a:spLocks noChangeArrowheads="1"/>
            </p:cNvSpPr>
            <p:nvPr/>
          </p:nvSpPr>
          <p:spPr bwMode="auto">
            <a:xfrm>
              <a:off x="1798425" y="1390956"/>
              <a:ext cx="651620" cy="699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sz="3600" b="1">
                  <a:solidFill>
                    <a:srgbClr val="FFC000"/>
                  </a:solidFill>
                  <a:latin typeface="Arial Narrow" panose="020B0606020202030204" pitchFamily="34" charset="0"/>
                </a:rPr>
                <a:t>H</a:t>
              </a:r>
            </a:p>
          </p:txBody>
        </p:sp>
      </p:grp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ALFA</a:t>
            </a:r>
          </a:p>
        </p:txBody>
      </p:sp>
    </p:spTree>
    <p:extLst>
      <p:ext uri="{BB962C8B-B14F-4D97-AF65-F5344CB8AC3E}">
        <p14:creationId xmlns:p14="http://schemas.microsoft.com/office/powerpoint/2010/main" val="3497367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2326" y="1038226"/>
            <a:ext cx="3714750" cy="642937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hr-HR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S koliko strana je omeđen kvadar?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ALFA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362326" y="2093914"/>
            <a:ext cx="3000375" cy="642937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hr-HR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  <a:ea typeface="+mj-ea"/>
                <a:cs typeface="+mj-cs"/>
              </a:rPr>
              <a:t>S koliko bridova je </a:t>
            </a:r>
          </a:p>
          <a:p>
            <a:pPr>
              <a:defRPr/>
            </a:pPr>
            <a:r>
              <a:rPr lang="hr-HR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  <a:ea typeface="+mj-ea"/>
                <a:cs typeface="+mj-cs"/>
              </a:rPr>
              <a:t>omeđen kvadar?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248376" y="3211339"/>
            <a:ext cx="3571875" cy="642937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hr-HR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  <a:ea typeface="+mj-ea"/>
                <a:cs typeface="+mj-cs"/>
              </a:rPr>
              <a:t>Koliko vrhova ima kvadar?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362326" y="4320381"/>
            <a:ext cx="3786187" cy="642937"/>
          </a:xfrm>
          <a:prstGeom prst="rect">
            <a:avLst/>
          </a:prstGeom>
        </p:spPr>
        <p:txBody>
          <a:bodyPr anchor="ctr"/>
          <a:lstStyle/>
          <a:p>
            <a:pPr marL="514350" indent="-514350">
              <a:buFont typeface="+mj-lt"/>
              <a:buAutoNum type="arabicPeriod"/>
              <a:defRPr/>
            </a:pPr>
            <a:r>
              <a:rPr lang="hr-HR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  <a:ea typeface="+mj-ea"/>
                <a:cs typeface="+mj-cs"/>
              </a:rPr>
              <a:t>Što kvadar i kocka </a:t>
            </a:r>
          </a:p>
          <a:p>
            <a:pPr>
              <a:defRPr/>
            </a:pPr>
            <a:r>
              <a:rPr lang="hr-HR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  <a:ea typeface="+mj-ea"/>
                <a:cs typeface="+mj-cs"/>
              </a:rPr>
              <a:t>imaju isto ili zajedničko?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398044" y="5467350"/>
            <a:ext cx="2928937" cy="64293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hr-HR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  <a:ea typeface="+mj-ea"/>
                <a:cs typeface="+mj-cs"/>
              </a:rPr>
              <a:t>Što kvadar i kocka imaju različito?</a:t>
            </a:r>
          </a:p>
        </p:txBody>
      </p:sp>
      <p:sp>
        <p:nvSpPr>
          <p:cNvPr id="7" name="Cube 6"/>
          <p:cNvSpPr/>
          <p:nvPr/>
        </p:nvSpPr>
        <p:spPr>
          <a:xfrm>
            <a:off x="1294165" y="915194"/>
            <a:ext cx="1357312" cy="5000625"/>
          </a:xfrm>
          <a:prstGeom prst="cub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8" name="Cube 7"/>
          <p:cNvSpPr/>
          <p:nvPr/>
        </p:nvSpPr>
        <p:spPr>
          <a:xfrm>
            <a:off x="6326981" y="1039481"/>
            <a:ext cx="3214688" cy="3143250"/>
          </a:xfrm>
          <a:prstGeom prst="cub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262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667250" y="6421439"/>
            <a:ext cx="2895600" cy="365125"/>
          </a:xfrm>
        </p:spPr>
        <p:txBody>
          <a:bodyPr/>
          <a:lstStyle/>
          <a:p>
            <a:pPr algn="ctr">
              <a:defRPr/>
            </a:pPr>
            <a:r>
              <a:rPr lang="hr-HR" dirty="0"/>
              <a:t>ALFA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433022" y="729719"/>
            <a:ext cx="8137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2800" dirty="0" smtClean="0">
                <a:cs typeface="Arial" panose="020B0604020202020204" pitchFamily="34" charset="0"/>
              </a:rPr>
              <a:t>.</a:t>
            </a:r>
            <a:endParaRPr lang="hr-HR" altLang="sr-Latn-RS" sz="2800" dirty="0"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688307" y="841904"/>
            <a:ext cx="2046288" cy="58420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3200" dirty="0">
                <a:solidFill>
                  <a:srgbClr val="00B0F0"/>
                </a:solidFill>
                <a:cs typeface="Arial" panose="020B0604020202020204" pitchFamily="34" charset="0"/>
              </a:rPr>
              <a:t>ZAPAMTI!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297692" y="1934634"/>
            <a:ext cx="7286625" cy="2062162"/>
          </a:xfrm>
          <a:prstGeom prst="rect">
            <a:avLst/>
          </a:prstGeom>
          <a:noFill/>
          <a:ln w="2857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sr-Latn-RS" sz="3200" b="1" dirty="0">
                <a:cs typeface="Arial" panose="020B0604020202020204" pitchFamily="34" charset="0"/>
              </a:rPr>
              <a:t>OBUJAM KOCKE </a:t>
            </a:r>
            <a:r>
              <a:rPr lang="hr-HR" altLang="sr-Latn-RS" sz="3200" dirty="0">
                <a:cs typeface="Arial" panose="020B0604020202020204" pitchFamily="34" charset="0"/>
              </a:rPr>
              <a:t>IZRAČUNAVA SE MNOŽENJEM MJERNIH BROJEVA TRIJU BRIDOVA KOJI IZLAZE IZ ISTOG VRHA KOCKE.</a:t>
            </a:r>
          </a:p>
        </p:txBody>
      </p:sp>
      <p:sp>
        <p:nvSpPr>
          <p:cNvPr id="2" name="Pravokutnik 1"/>
          <p:cNvSpPr/>
          <p:nvPr/>
        </p:nvSpPr>
        <p:spPr>
          <a:xfrm>
            <a:off x="2045406" y="438009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altLang="sr-Latn-RS" sz="2400" dirty="0">
                <a:cs typeface="Arial" panose="020B0604020202020204" pitchFamily="34" charset="0"/>
              </a:rPr>
              <a:t>Zapiši u bilježnicu </a:t>
            </a:r>
            <a:r>
              <a:rPr lang="hr-HR" altLang="sr-Latn-RS" sz="2400" dirty="0">
                <a:solidFill>
                  <a:srgbClr val="00B0F0"/>
                </a:solidFill>
                <a:cs typeface="Arial" panose="020B0604020202020204" pitchFamily="34" charset="0"/>
              </a:rPr>
              <a:t>o = 8 dm · 8 dm · 8 </a:t>
            </a:r>
            <a:r>
              <a:rPr lang="hr-HR" altLang="sr-Latn-RS" sz="2400" dirty="0" smtClean="0">
                <a:solidFill>
                  <a:srgbClr val="00B0F0"/>
                </a:solidFill>
                <a:cs typeface="Arial" panose="020B0604020202020204" pitchFamily="34" charset="0"/>
              </a:rPr>
              <a:t>dm </a:t>
            </a:r>
            <a:endParaRPr lang="hr-HR" altLang="sr-Latn-RS" sz="2400" dirty="0">
              <a:solidFill>
                <a:srgbClr val="00B0F0"/>
              </a:solidFill>
              <a:cs typeface="Arial" panose="020B0604020202020204" pitchFamily="34" charset="0"/>
            </a:endParaRPr>
          </a:p>
          <a:p>
            <a:r>
              <a:rPr lang="hr-HR" altLang="sr-Latn-RS" sz="2400" dirty="0" smtClean="0">
                <a:cs typeface="Arial" panose="020B0604020202020204" pitchFamily="34" charset="0"/>
              </a:rPr>
              <a:t>Izračunaj </a:t>
            </a:r>
            <a:r>
              <a:rPr lang="hr-HR" altLang="sr-Latn-RS" sz="2400" dirty="0">
                <a:cs typeface="Arial" panose="020B0604020202020204" pitchFamily="34" charset="0"/>
              </a:rPr>
              <a:t>(pisanim postupkom) i objasni </a:t>
            </a:r>
          </a:p>
          <a:p>
            <a:r>
              <a:rPr lang="hr-HR" altLang="sr-Latn-RS" sz="2400" dirty="0" smtClean="0">
                <a:cs typeface="Arial" panose="020B0604020202020204" pitchFamily="34" charset="0"/>
              </a:rPr>
              <a:t>zapis</a:t>
            </a:r>
            <a:r>
              <a:rPr lang="hr-HR" altLang="sr-Latn-RS" sz="2400" dirty="0"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247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KOCKA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/>
              <a:t>Kocka je geometrijsko </a:t>
            </a:r>
            <a:r>
              <a:rPr lang="hr-HR" sz="2400" dirty="0" smtClean="0"/>
              <a:t>tijelo.</a:t>
            </a:r>
            <a:r>
              <a:rPr lang="pl-PL" sz="2400" dirty="0"/>
              <a:t> </a:t>
            </a:r>
            <a:r>
              <a:rPr lang="hr-HR" sz="2400" dirty="0" smtClean="0"/>
              <a:t> </a:t>
            </a:r>
            <a:r>
              <a:rPr lang="hr-HR" sz="2400" dirty="0"/>
              <a:t>Ona ima 12 bridova i 8 vrhova. Mreža kocke sastoji se od 6 jednakih kvadrata</a:t>
            </a:r>
            <a:r>
              <a:rPr lang="hr-HR" dirty="0"/>
              <a:t>. 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479" y="199231"/>
            <a:ext cx="1905000" cy="165735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610" y="3224522"/>
            <a:ext cx="2876550" cy="2143124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613" y="3238016"/>
            <a:ext cx="2693811" cy="2336359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7267" y="3321138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417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667250" y="6421439"/>
            <a:ext cx="2895600" cy="365125"/>
          </a:xfrm>
        </p:spPr>
        <p:txBody>
          <a:bodyPr/>
          <a:lstStyle/>
          <a:p>
            <a:pPr algn="ctr">
              <a:defRPr/>
            </a:pPr>
            <a:r>
              <a:rPr lang="hr-HR" dirty="0"/>
              <a:t>ALFA</a:t>
            </a:r>
          </a:p>
        </p:txBody>
      </p:sp>
      <p:grpSp>
        <p:nvGrpSpPr>
          <p:cNvPr id="16387" name="Group 24"/>
          <p:cNvGrpSpPr>
            <a:grpSpLocks/>
          </p:cNvGrpSpPr>
          <p:nvPr/>
        </p:nvGrpSpPr>
        <p:grpSpPr bwMode="auto">
          <a:xfrm>
            <a:off x="2971800" y="1454151"/>
            <a:ext cx="3143250" cy="2857500"/>
            <a:chOff x="3000364" y="1714488"/>
            <a:chExt cx="3143272" cy="2857520"/>
          </a:xfrm>
        </p:grpSpPr>
        <p:sp>
          <p:nvSpPr>
            <p:cNvPr id="5" name="Cube 4"/>
            <p:cNvSpPr/>
            <p:nvPr/>
          </p:nvSpPr>
          <p:spPr>
            <a:xfrm>
              <a:off x="3000364" y="1714488"/>
              <a:ext cx="3143272" cy="2857520"/>
            </a:xfrm>
            <a:prstGeom prst="cub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r-HR"/>
            </a:p>
          </p:txBody>
        </p:sp>
        <p:cxnSp>
          <p:nvCxnSpPr>
            <p:cNvPr id="8" name="Straight Connector 7"/>
            <p:cNvCxnSpPr>
              <a:stCxn id="5" idx="1"/>
              <a:endCxn id="5" idx="3"/>
            </p:cNvCxnSpPr>
            <p:nvPr/>
          </p:nvCxnSpPr>
          <p:spPr>
            <a:xfrm rot="16200000" flipH="1">
              <a:off x="3143240" y="3500439"/>
              <a:ext cx="214314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5" idx="2"/>
              <a:endCxn id="5" idx="4"/>
            </p:cNvCxnSpPr>
            <p:nvPr/>
          </p:nvCxnSpPr>
          <p:spPr>
            <a:xfrm rot="10800000" flipH="1">
              <a:off x="3000364" y="3500437"/>
              <a:ext cx="242889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5" idx="4"/>
              <a:endCxn id="5" idx="5"/>
            </p:cNvCxnSpPr>
            <p:nvPr/>
          </p:nvCxnSpPr>
          <p:spPr>
            <a:xfrm flipV="1">
              <a:off x="5429256" y="2786057"/>
              <a:ext cx="714380" cy="71438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5" idx="0"/>
              <a:endCxn id="5" idx="1"/>
            </p:cNvCxnSpPr>
            <p:nvPr/>
          </p:nvCxnSpPr>
          <p:spPr>
            <a:xfrm rot="16200000" flipH="1" flipV="1">
              <a:off x="4214811" y="1714488"/>
              <a:ext cx="714380" cy="71438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357555" y="2071677"/>
              <a:ext cx="242889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340000">
              <a:off x="4733132" y="3124992"/>
              <a:ext cx="2143140" cy="3651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388" name="TextBox 23"/>
          <p:cNvSpPr txBox="1">
            <a:spLocks noChangeArrowheads="1"/>
          </p:cNvSpPr>
          <p:nvPr/>
        </p:nvSpPr>
        <p:spPr bwMode="auto">
          <a:xfrm>
            <a:off x="1039019" y="695325"/>
            <a:ext cx="89677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3200" dirty="0">
                <a:cs typeface="Arial" panose="020B0604020202020204" pitchFamily="34" charset="0"/>
              </a:rPr>
              <a:t>Izmjerit ćemo obujam kocke duljine brida 2 cm. </a:t>
            </a:r>
          </a:p>
        </p:txBody>
      </p:sp>
      <p:sp>
        <p:nvSpPr>
          <p:cNvPr id="16389" name="TextBox 29"/>
          <p:cNvSpPr txBox="1">
            <a:spLocks noChangeArrowheads="1"/>
          </p:cNvSpPr>
          <p:nvPr/>
        </p:nvSpPr>
        <p:spPr bwMode="auto">
          <a:xfrm>
            <a:off x="4148226" y="4268104"/>
            <a:ext cx="150477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3200" dirty="0">
                <a:cs typeface="Arial" panose="020B0604020202020204" pitchFamily="34" charset="0"/>
              </a:rPr>
              <a:t>2 cm</a:t>
            </a:r>
          </a:p>
        </p:txBody>
      </p:sp>
      <p:sp>
        <p:nvSpPr>
          <p:cNvPr id="16390" name="TextBox 30"/>
          <p:cNvSpPr txBox="1">
            <a:spLocks noChangeArrowheads="1"/>
          </p:cNvSpPr>
          <p:nvPr/>
        </p:nvSpPr>
        <p:spPr bwMode="auto">
          <a:xfrm>
            <a:off x="6204656" y="3750470"/>
            <a:ext cx="1073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3200" dirty="0">
                <a:cs typeface="Arial" panose="020B0604020202020204" pitchFamily="34" charset="0"/>
              </a:rPr>
              <a:t>2 cm</a:t>
            </a:r>
          </a:p>
        </p:txBody>
      </p:sp>
      <p:sp>
        <p:nvSpPr>
          <p:cNvPr id="16391" name="TextBox 31"/>
          <p:cNvSpPr txBox="1">
            <a:spLocks noChangeArrowheads="1"/>
          </p:cNvSpPr>
          <p:nvPr/>
        </p:nvSpPr>
        <p:spPr bwMode="auto">
          <a:xfrm>
            <a:off x="1448595" y="2549525"/>
            <a:ext cx="1073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3200" dirty="0">
                <a:cs typeface="Arial" panose="020B0604020202020204" pitchFamily="34" charset="0"/>
              </a:rPr>
              <a:t>2 cm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826507" y="4932519"/>
            <a:ext cx="4643437" cy="584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3200">
                <a:cs typeface="Arial" panose="020B0604020202020204" pitchFamily="34" charset="0"/>
              </a:rPr>
              <a:t>(2 · 2) · 2 = 4 · 2 = 8 cm³ 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864518" y="5753413"/>
            <a:ext cx="4643437" cy="584200"/>
          </a:xfrm>
          <a:prstGeom prst="rect">
            <a:avLst/>
          </a:prstGeom>
          <a:noFill/>
          <a:ln w="19050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sr-Latn-RS" sz="3200" dirty="0">
                <a:solidFill>
                  <a:srgbClr val="00B0F0"/>
                </a:solidFill>
                <a:cs typeface="Arial" panose="020B0604020202020204" pitchFamily="34" charset="0"/>
              </a:rPr>
              <a:t>Obujam ili o = 8 cm³</a:t>
            </a:r>
          </a:p>
        </p:txBody>
      </p:sp>
    </p:spTree>
    <p:extLst>
      <p:ext uri="{BB962C8B-B14F-4D97-AF65-F5344CB8AC3E}">
        <p14:creationId xmlns:p14="http://schemas.microsoft.com/office/powerpoint/2010/main" val="86855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DOMAĆI URADAK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600" dirty="0"/>
              <a:t>Riješiti u udžbeniku zadane zadatke na strani od </a:t>
            </a:r>
            <a:r>
              <a:rPr lang="hr-HR" sz="3600" dirty="0" smtClean="0"/>
              <a:t>171. </a:t>
            </a:r>
            <a:r>
              <a:rPr lang="hr-HR" sz="3600" dirty="0"/>
              <a:t>– </a:t>
            </a:r>
            <a:r>
              <a:rPr lang="hr-HR" sz="3600" dirty="0" smtClean="0"/>
              <a:t>184.</a:t>
            </a:r>
            <a:endParaRPr lang="hr-HR" sz="36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6654" y="3921101"/>
            <a:ext cx="276225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322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629150" y="6421439"/>
            <a:ext cx="2895600" cy="365125"/>
          </a:xfrm>
        </p:spPr>
        <p:txBody>
          <a:bodyPr/>
          <a:lstStyle/>
          <a:p>
            <a:pPr algn="ctr">
              <a:defRPr/>
            </a:pPr>
            <a:r>
              <a:rPr lang="hr-HR" dirty="0"/>
              <a:t>ALFA</a:t>
            </a:r>
          </a:p>
        </p:txBody>
      </p:sp>
      <p:sp>
        <p:nvSpPr>
          <p:cNvPr id="17411" name="TextBox 29"/>
          <p:cNvSpPr txBox="1">
            <a:spLocks noChangeArrowheads="1"/>
          </p:cNvSpPr>
          <p:nvPr/>
        </p:nvSpPr>
        <p:spPr bwMode="auto">
          <a:xfrm>
            <a:off x="3283303" y="932535"/>
            <a:ext cx="3000375" cy="1016000"/>
          </a:xfrm>
          <a:prstGeom prst="rect">
            <a:avLst/>
          </a:prstGeom>
          <a:noFill/>
          <a:ln w="1905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sr-Latn-RS" sz="6000" dirty="0">
                <a:solidFill>
                  <a:srgbClr val="00B0F0"/>
                </a:solidFill>
                <a:cs typeface="Arial" panose="020B0604020202020204" pitchFamily="34" charset="0"/>
              </a:rPr>
              <a:t>8 cm³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rot="5400000">
            <a:off x="2783240" y="2581453"/>
            <a:ext cx="1000125" cy="10001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3" name="TextBox 32"/>
          <p:cNvSpPr txBox="1">
            <a:spLocks noChangeArrowheads="1"/>
          </p:cNvSpPr>
          <p:nvPr/>
        </p:nvSpPr>
        <p:spPr bwMode="auto">
          <a:xfrm>
            <a:off x="1211614" y="3771551"/>
            <a:ext cx="414337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sr-Latn-RS" sz="3200" dirty="0">
                <a:cs typeface="Arial" panose="020B0604020202020204" pitchFamily="34" charset="0"/>
              </a:rPr>
              <a:t>MJERNI BROJ OBUJMA</a:t>
            </a:r>
          </a:p>
          <a:p>
            <a:pPr algn="ctr" eaLnBrk="1" hangingPunct="1"/>
            <a:r>
              <a:rPr lang="hr-HR" altLang="sr-Latn-RS" sz="2800" dirty="0">
                <a:cs typeface="Arial" panose="020B0604020202020204" pitchFamily="34" charset="0"/>
              </a:rPr>
              <a:t>(pokazuje koliko kocaka “kocka-kutija” sadrži)</a:t>
            </a:r>
          </a:p>
        </p:txBody>
      </p:sp>
      <p:sp>
        <p:nvSpPr>
          <p:cNvPr id="17414" name="TextBox 33"/>
          <p:cNvSpPr txBox="1">
            <a:spLocks noChangeArrowheads="1"/>
          </p:cNvSpPr>
          <p:nvPr/>
        </p:nvSpPr>
        <p:spPr bwMode="auto">
          <a:xfrm>
            <a:off x="5953125" y="3771551"/>
            <a:ext cx="3143250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3200" dirty="0">
                <a:cs typeface="Arial" panose="020B0604020202020204" pitchFamily="34" charset="0"/>
              </a:rPr>
              <a:t>OZNAKA ZA VELIČINU JEDINIČNOG OBUJMA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rot="16200000" flipH="1">
            <a:off x="5462147" y="2775534"/>
            <a:ext cx="1071562" cy="5715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154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</TotalTime>
  <Words>201</Words>
  <Application>Microsoft Office PowerPoint</Application>
  <PresentationFormat>Široki zaslon</PresentationFormat>
  <Paragraphs>53</Paragraphs>
  <Slides>8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Calibri</vt:lpstr>
      <vt:lpstr>Trebuchet MS</vt:lpstr>
      <vt:lpstr>Wingdings 3</vt:lpstr>
      <vt:lpstr>Faseta</vt:lpstr>
      <vt:lpstr>KOCKA, MJERENJE OBUJMA KOCKE</vt:lpstr>
      <vt:lpstr>PowerPointova prezentacija</vt:lpstr>
      <vt:lpstr>S koliko strana je omeđen kvadar?</vt:lpstr>
      <vt:lpstr>PowerPointova prezentacija</vt:lpstr>
      <vt:lpstr>KOCKA</vt:lpstr>
      <vt:lpstr>PowerPointova prezentacija</vt:lpstr>
      <vt:lpstr>DOMAĆI URADAK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KOCKA, MJERENJE OBUJMA KOCKE</dc:title>
  <dc:creator>Kukas</dc:creator>
  <cp:lastModifiedBy>Kukas</cp:lastModifiedBy>
  <cp:revision>6</cp:revision>
  <dcterms:created xsi:type="dcterms:W3CDTF">2020-05-15T20:54:45Z</dcterms:created>
  <dcterms:modified xsi:type="dcterms:W3CDTF">2020-05-16T15:08:35Z</dcterms:modified>
</cp:coreProperties>
</file>