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  <p:sldId id="262" r:id="rId7"/>
    <p:sldId id="257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3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96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2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7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39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37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8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3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7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57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03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1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62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9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0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64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D790D2-02D3-4FC7-8432-21E5175D38D0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8A2F84-7164-4603-A80C-B9096C2B3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20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ast" TargetMode="External"/><Relationship Id="rId2" Type="http://schemas.openxmlformats.org/officeDocument/2006/relationships/hyperlink" Target="https://hr.wikipedia.org/wiki/Bol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/>
              <a:t>UZGOJ I POTROŠNJA HRANE KOD NAS I U SVIJETU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96000" y="5485573"/>
            <a:ext cx="6087412" cy="812196"/>
          </a:xfrm>
        </p:spPr>
        <p:txBody>
          <a:bodyPr/>
          <a:lstStyle/>
          <a:p>
            <a:r>
              <a:rPr lang="hr-HR" dirty="0" smtClean="0"/>
              <a:t>Kukas Bojana, </a:t>
            </a:r>
            <a:r>
              <a:rPr lang="hr-HR" dirty="0" err="1" smtClean="0"/>
              <a:t>prof.defektolog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28" y="369766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PROIZVODNJA HRANE U SVIJETU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7" y="2402558"/>
            <a:ext cx="3524516" cy="196338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66" y="2470669"/>
            <a:ext cx="2267420" cy="158027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49" y="2512259"/>
            <a:ext cx="2152350" cy="149709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1" y="4763685"/>
            <a:ext cx="2172974" cy="15144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76" y="4763684"/>
            <a:ext cx="2524259" cy="151447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62" y="4763684"/>
            <a:ext cx="2444500" cy="151447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02" y="4763684"/>
            <a:ext cx="2431623" cy="151447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62" y="2512260"/>
            <a:ext cx="2189409" cy="14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6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Glad</a:t>
            </a:r>
            <a:r>
              <a:rPr lang="hr-HR" dirty="0"/>
              <a:t> je česta pojava u nerazvijenim područjima svijeta u kojima je zbog zaostalosti u načinu obrade tla stanovništvo izvrgnuto </a:t>
            </a:r>
            <a:r>
              <a:rPr lang="hr-HR" dirty="0" smtClean="0"/>
              <a:t>gladovanju</a:t>
            </a:r>
            <a:r>
              <a:rPr lang="hr-HR" dirty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03" y="3511907"/>
            <a:ext cx="3028950" cy="21290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44" y="3511907"/>
            <a:ext cx="2667000" cy="212903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3" y="3511906"/>
            <a:ext cx="2700139" cy="21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POSLJEDICE GLADI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RAZNE BOLESTI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93" y="2947720"/>
            <a:ext cx="3459855" cy="24227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11" y="2947719"/>
            <a:ext cx="4203141" cy="24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PREKOMJERNO BACANJE HRANE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11" y="2459864"/>
            <a:ext cx="3023047" cy="243649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00" y="2459864"/>
            <a:ext cx="2857500" cy="243649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459865"/>
            <a:ext cx="2939872" cy="24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5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3577" y="768005"/>
            <a:ext cx="9601196" cy="1303867"/>
          </a:xfrm>
        </p:spPr>
        <p:txBody>
          <a:bodyPr/>
          <a:lstStyle/>
          <a:p>
            <a:r>
              <a:rPr lang="hr-HR" dirty="0" smtClean="0"/>
              <a:t>PRETILOST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8657" y="2599057"/>
            <a:ext cx="10515600" cy="4258943"/>
          </a:xfrm>
        </p:spPr>
        <p:txBody>
          <a:bodyPr/>
          <a:lstStyle/>
          <a:p>
            <a:r>
              <a:rPr lang="hr-HR" b="1" dirty="0"/>
              <a:t>Pretilost</a:t>
            </a:r>
            <a:r>
              <a:rPr lang="hr-HR" dirty="0"/>
              <a:t> (ili još </a:t>
            </a:r>
            <a:r>
              <a:rPr lang="hr-HR" b="1" dirty="0"/>
              <a:t>debljina</a:t>
            </a:r>
            <a:r>
              <a:rPr lang="hr-HR" dirty="0"/>
              <a:t> i </a:t>
            </a:r>
            <a:r>
              <a:rPr lang="hr-HR" b="1" dirty="0"/>
              <a:t>gojaznost</a:t>
            </a:r>
            <a:r>
              <a:rPr lang="hr-HR" dirty="0"/>
              <a:t>) </a:t>
            </a:r>
            <a:r>
              <a:rPr lang="hr-HR" dirty="0" smtClean="0"/>
              <a:t>, </a:t>
            </a:r>
            <a:r>
              <a:rPr lang="hr-HR" dirty="0"/>
              <a:t>kronična </a:t>
            </a:r>
            <a:r>
              <a:rPr lang="hr-HR" dirty="0">
                <a:hlinkClick r:id="rId2" tooltip="Bolest"/>
              </a:rPr>
              <a:t>bolest</a:t>
            </a:r>
            <a:r>
              <a:rPr lang="hr-HR" dirty="0"/>
              <a:t> koja nastaje prekomjernim nakupljanjem </a:t>
            </a:r>
            <a:r>
              <a:rPr lang="hr-HR" dirty="0">
                <a:hlinkClick r:id="rId3" tooltip="Mast"/>
              </a:rPr>
              <a:t>masti</a:t>
            </a:r>
            <a:r>
              <a:rPr lang="hr-HR" dirty="0"/>
              <a:t> u organizmu i povećanjem tjelesne </a:t>
            </a:r>
            <a:r>
              <a:rPr lang="hr-HR" dirty="0" smtClean="0"/>
              <a:t>težine.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0" y="3756978"/>
            <a:ext cx="3709184" cy="19431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2" y="670371"/>
            <a:ext cx="2650565" cy="14991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75" y="3803262"/>
            <a:ext cx="3386474" cy="18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862885"/>
            <a:ext cx="9601196" cy="107711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PROIZVODNJA HRANE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9467" y="1993899"/>
            <a:ext cx="9601196" cy="3454344"/>
          </a:xfrm>
        </p:spPr>
        <p:txBody>
          <a:bodyPr/>
          <a:lstStyle/>
          <a:p>
            <a:r>
              <a:rPr lang="hr-HR" dirty="0" smtClean="0"/>
              <a:t>Uz Bugarsku i Cipar, RH (23%) ima najveći trend rasta ekološke proizvodnje u EU. </a:t>
            </a:r>
          </a:p>
          <a:p>
            <a:r>
              <a:rPr lang="hr-HR" dirty="0" smtClean="0"/>
              <a:t>Struktura potrošnje – uglavnom voće i žitarice.</a:t>
            </a:r>
          </a:p>
          <a:p>
            <a:r>
              <a:rPr lang="hr-HR" dirty="0" smtClean="0"/>
              <a:t>Prodaja u zemlju EU - ekološke sirovine poput: uljane repice, pir, kukuruz, kamilica.</a:t>
            </a:r>
          </a:p>
          <a:p>
            <a:r>
              <a:rPr lang="hr-HR" dirty="0" smtClean="0"/>
              <a:t>Gotovo  nikakva poveznica s jadranskim turističkim destinacijama.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10636"/>
            <a:ext cx="2466975" cy="14436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29" y="4694348"/>
            <a:ext cx="2438736" cy="12762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58" y="4610635"/>
            <a:ext cx="1965505" cy="144368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56" y="4842165"/>
            <a:ext cx="2416667" cy="12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0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 URADAK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544053"/>
            <a:ext cx="9601196" cy="3318936"/>
          </a:xfrm>
        </p:spPr>
        <p:txBody>
          <a:bodyPr/>
          <a:lstStyle/>
          <a:p>
            <a:r>
              <a:rPr lang="hr-HR" dirty="0" smtClean="0"/>
              <a:t>PROČITATI U UDŽBENIKU NASTAVNU JEDINICU – UZGOJ I POTROŠNJA HRANE KOD NAS I U SVIJETU. RIJEŠITI ZADANE ZADATKE U UDŽBENIKU ( STR. 126.-127.)</a:t>
            </a:r>
          </a:p>
          <a:p>
            <a:r>
              <a:rPr lang="hr-HR" dirty="0" smtClean="0"/>
              <a:t>ODGOVORI NA SLIJEDEĆE PITANJA:</a:t>
            </a:r>
          </a:p>
          <a:p>
            <a:r>
              <a:rPr lang="hr-HR" dirty="0" smtClean="0"/>
              <a:t>1.ŠTO GLAD?</a:t>
            </a:r>
          </a:p>
          <a:p>
            <a:r>
              <a:rPr lang="hr-HR" dirty="0" smtClean="0"/>
              <a:t>2.ČIJI STANOVNICI NAJVIŠE TRPE GLAD?</a:t>
            </a:r>
          </a:p>
          <a:p>
            <a:r>
              <a:rPr lang="hr-HR" dirty="0" smtClean="0"/>
              <a:t>3.ŠTO JE PRETILOST?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7572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132</Words>
  <Application>Microsoft Office PowerPoint</Application>
  <PresentationFormat>Široki zaslon</PresentationFormat>
  <Paragraphs>21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Organski</vt:lpstr>
      <vt:lpstr>UZGOJ I POTROŠNJA HRANE KOD NAS I U SVIJETU</vt:lpstr>
      <vt:lpstr>PROIZVODNJA HRANE U SVIJETU</vt:lpstr>
      <vt:lpstr>GLAD</vt:lpstr>
      <vt:lpstr>POSLJEDICE GLADI</vt:lpstr>
      <vt:lpstr>PREKOMJERNO BACANJE HRANE</vt:lpstr>
      <vt:lpstr>PRETILOST</vt:lpstr>
      <vt:lpstr>PROIZVODNJA HRANE U HRVATSKOJ</vt:lpstr>
      <vt:lpstr>DOMAĆI URADAK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UZGOJ I POTROŠNJA HRANE KOD NAS I U SVIJETU</dc:title>
  <dc:creator>Kukas</dc:creator>
  <cp:lastModifiedBy>Kukas</cp:lastModifiedBy>
  <cp:revision>10</cp:revision>
  <dcterms:created xsi:type="dcterms:W3CDTF">2020-05-03T09:45:15Z</dcterms:created>
  <dcterms:modified xsi:type="dcterms:W3CDTF">2020-05-03T13:48:30Z</dcterms:modified>
</cp:coreProperties>
</file>