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697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901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759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6799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0463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2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0261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23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785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376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5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20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8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8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844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53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E7C42-C544-4DE9-8C88-83DFC0BA7133}" type="datetimeFigureOut">
              <a:rPr lang="hr-HR" smtClean="0"/>
              <a:t>13.5.2020.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4265185-CB74-4E6D-BEF2-4CAA3E68EA2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11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Novoro%C4%91en%C4%8De" TargetMode="External"/><Relationship Id="rId2" Type="http://schemas.openxmlformats.org/officeDocument/2006/relationships/hyperlink" Target="https://hr.wikipedia.org/wiki/%C5%BDiv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Spol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hr.wikipedia.org/wiki/%C4%8Covje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hr.wikipedia.org/wiki/Reprodukcij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hyperlink" Target="https://translate.googleusercontent.com/translate_c?depth=1&amp;hl=hr&amp;prev=search&amp;rurl=translate.google.com&amp;sl=sr&amp;sp=nmt4&amp;u=https://sh.m.wikipedia.org/wiki/Organizam&amp;usg=ALkJrhhz0AKB0TeFcl-ifjRUNQSpFXT_TA" TargetMode="External"/><Relationship Id="rId7" Type="http://schemas.openxmlformats.org/officeDocument/2006/relationships/image" Target="../media/image16.jpg"/><Relationship Id="rId2" Type="http://schemas.openxmlformats.org/officeDocument/2006/relationships/hyperlink" Target="https://translate.googleusercontent.com/translate_c?depth=1&amp;hl=hr&amp;prev=search&amp;rurl=translate.google.com&amp;sl=sr&amp;sp=nmt4&amp;u=https://sh.m.wikipedia.org/wiki/Biologija&amp;usg=ALkJrhjFP4f1qV9K20030HAqb_IilPO3_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usercontent.com/translate_c?depth=1&amp;hl=hr&amp;prev=search&amp;rurl=translate.google.com&amp;sl=sr&amp;sp=nmt4&amp;u=https://sh.m.wikipedia.org/wiki/Emocija&amp;usg=ALkJrhi_xVYxOUFH0Xlffqb4bzIa71AYcQ" TargetMode="External"/><Relationship Id="rId5" Type="http://schemas.openxmlformats.org/officeDocument/2006/relationships/hyperlink" Target="https://translate.googleusercontent.com/translate_c?depth=1&amp;hl=hr&amp;prev=search&amp;rurl=translate.google.com&amp;sl=sr&amp;sp=nmt4&amp;u=https://sh.m.wikipedia.org/wiki/Li%C4%8Dnost&amp;usg=ALkJrhiMKEj4IeWhK-2S8ydNLnCfulDSIQ" TargetMode="External"/><Relationship Id="rId4" Type="http://schemas.openxmlformats.org/officeDocument/2006/relationships/hyperlink" Target="https://translate.googleusercontent.com/translate_c?depth=1&amp;hl=hr&amp;prev=search&amp;rurl=translate.google.com&amp;sl=sr&amp;sp=nmt4&amp;u=https://sh.m.wikipedia.org/w/index.php?title%3DProces%26action%3Dedit%26redlink%3D1&amp;usg=ALkJrhiwQPgYVhsQsCjwJHQH_iVzfCI1bA" TargetMode="External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15543" y="1412861"/>
            <a:ext cx="7766936" cy="1646302"/>
          </a:xfrm>
        </p:spPr>
        <p:txBody>
          <a:bodyPr/>
          <a:lstStyle/>
          <a:p>
            <a:r>
              <a:rPr lang="hr-HR" dirty="0" smtClean="0"/>
              <a:t>TJELESNI RAZVOJ I SPOLNA ZRELOST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3200" dirty="0"/>
              <a:t> </a:t>
            </a:r>
            <a:r>
              <a:rPr lang="hr-HR" sz="3200" dirty="0" smtClean="0"/>
              <a:t>                                                                       Kukas Bojana, </a:t>
            </a:r>
            <a:r>
              <a:rPr lang="hr-HR" sz="3200" dirty="0" err="1" smtClean="0"/>
              <a:t>prof.defektolog</a:t>
            </a:r>
            <a:endParaRPr lang="hr-HR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81" y="3495153"/>
            <a:ext cx="3691944" cy="22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7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DJETINJSTVO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39372"/>
            <a:ext cx="8596668" cy="3880773"/>
          </a:xfrm>
        </p:spPr>
        <p:txBody>
          <a:bodyPr>
            <a:normAutofit/>
          </a:bodyPr>
          <a:lstStyle/>
          <a:p>
            <a:r>
              <a:rPr lang="hr-HR" sz="2400" dirty="0"/>
              <a:t>Od rođenja do prve godine </a:t>
            </a:r>
            <a:r>
              <a:rPr lang="hr-HR" sz="2400" dirty="0">
                <a:hlinkClick r:id="rId2" tooltip="Život"/>
              </a:rPr>
              <a:t>života</a:t>
            </a:r>
            <a:r>
              <a:rPr lang="hr-HR" sz="2400" dirty="0"/>
              <a:t> zovemo ih </a:t>
            </a:r>
            <a:r>
              <a:rPr lang="hr-HR" sz="2400" dirty="0">
                <a:hlinkClick r:id="rId3" tooltip="Novorođenče"/>
              </a:rPr>
              <a:t>novorođenčad</a:t>
            </a:r>
            <a:r>
              <a:rPr lang="hr-HR" sz="2400" dirty="0"/>
              <a:t>. U daljem njihovu djetinjstvu razlikujemo rano djetinjstvo (do 6. godine života), srednje djetinjstvo (do 9. godine života) i kasno djetinjstvo (do 12. godine života</a:t>
            </a:r>
            <a:r>
              <a:rPr lang="hr-HR" sz="2400" dirty="0" smtClean="0"/>
              <a:t>).</a:t>
            </a:r>
            <a:r>
              <a:rPr lang="hr-HR" sz="2400" b="1" dirty="0"/>
              <a:t> Djetinjstvo</a:t>
            </a:r>
            <a:r>
              <a:rPr lang="hr-HR" sz="2400" dirty="0"/>
              <a:t> je doba od 1. godine života do početka adolescencije. Po uzrastu djecu možemo podijeliti na </a:t>
            </a:r>
            <a:r>
              <a:rPr lang="hr-HR" sz="2400" b="1" dirty="0"/>
              <a:t>malu, </a:t>
            </a:r>
            <a:r>
              <a:rPr lang="hr-HR" sz="2400" b="1" dirty="0" err="1"/>
              <a:t>predšolsku</a:t>
            </a:r>
            <a:r>
              <a:rPr lang="hr-HR" sz="2400" b="1" dirty="0"/>
              <a:t> i školsku</a:t>
            </a:r>
            <a:r>
              <a:rPr lang="hr-HR" sz="2400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65" y="4220098"/>
            <a:ext cx="2952750" cy="19298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46" y="4220098"/>
            <a:ext cx="2619375" cy="192981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52" y="4220097"/>
            <a:ext cx="2733675" cy="192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DOBA SAZRIJEVANJA ILI  PUBERTET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556913"/>
            <a:ext cx="8596668" cy="3880773"/>
          </a:xfrm>
        </p:spPr>
        <p:txBody>
          <a:bodyPr/>
          <a:lstStyle/>
          <a:p>
            <a:r>
              <a:rPr lang="hr-HR" sz="2400" b="1" dirty="0"/>
              <a:t>Pubertet</a:t>
            </a:r>
            <a:r>
              <a:rPr lang="hr-HR" sz="2400" dirty="0"/>
              <a:t> </a:t>
            </a:r>
            <a:r>
              <a:rPr lang="hr-HR" sz="2400" dirty="0" smtClean="0"/>
              <a:t> </a:t>
            </a:r>
            <a:r>
              <a:rPr lang="hr-HR" sz="2400" dirty="0"/>
              <a:t>je vremensko razdoblje (proces) u </a:t>
            </a:r>
            <a:r>
              <a:rPr lang="hr-HR" sz="2400" dirty="0">
                <a:hlinkClick r:id="rId2" tooltip="Čovjek"/>
              </a:rPr>
              <a:t>čovjekovu</a:t>
            </a:r>
            <a:r>
              <a:rPr lang="hr-HR" sz="2400" dirty="0"/>
              <a:t> životu u kojem do tada </a:t>
            </a:r>
            <a:r>
              <a:rPr lang="hr-HR" sz="2400" dirty="0">
                <a:hlinkClick r:id="rId3" tooltip="Spol"/>
              </a:rPr>
              <a:t>spolno</a:t>
            </a:r>
            <a:r>
              <a:rPr lang="hr-HR" sz="2400" dirty="0"/>
              <a:t> nedozreli dječaci i djevojčice prolaze kroz promjene čiji je rezultat tijelo spolno sposobno za </a:t>
            </a:r>
            <a:r>
              <a:rPr lang="hr-HR" sz="2400" dirty="0">
                <a:hlinkClick r:id="rId4" tooltip="Reprodukcija"/>
              </a:rPr>
              <a:t>reprodukciju</a:t>
            </a:r>
            <a:r>
              <a:rPr lang="hr-HR" sz="2400" dirty="0"/>
              <a:t>, te fizičko sazrijevanje</a:t>
            </a:r>
            <a:r>
              <a:rPr lang="hr-HR" dirty="0"/>
              <a:t>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405" y="3711493"/>
            <a:ext cx="2143125" cy="21431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826" y="3845091"/>
            <a:ext cx="2847975" cy="214312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17" y="3850085"/>
            <a:ext cx="3018285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3" y="566670"/>
            <a:ext cx="7688687" cy="56795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1" y="2060620"/>
            <a:ext cx="2352675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1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55" y="711557"/>
            <a:ext cx="7443989" cy="540912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3" y="2360052"/>
            <a:ext cx="2446988" cy="211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143" y="785610"/>
            <a:ext cx="7044744" cy="526746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45" y="2099256"/>
            <a:ext cx="2619375" cy="236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19" y="785611"/>
            <a:ext cx="6877319" cy="528033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94" y="2609648"/>
            <a:ext cx="2498971" cy="22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9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DOBA ZRELOSTI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77334" y="1452251"/>
            <a:ext cx="8596668" cy="3880773"/>
          </a:xfrm>
        </p:spPr>
        <p:txBody>
          <a:bodyPr/>
          <a:lstStyle/>
          <a:p>
            <a:r>
              <a:rPr lang="hr-HR" sz="2400" b="1" dirty="0"/>
              <a:t>Zrelost</a:t>
            </a:r>
            <a:r>
              <a:rPr lang="hr-HR" sz="2400" dirty="0"/>
              <a:t> je u </a:t>
            </a:r>
            <a:r>
              <a:rPr lang="hr-HR" sz="2400" dirty="0">
                <a:hlinkClick r:id="rId2" tooltip="Biologija"/>
              </a:rPr>
              <a:t>biologiji</a:t>
            </a:r>
            <a:r>
              <a:rPr lang="hr-HR" sz="2400" dirty="0"/>
              <a:t> stanje potpunog anatomskog i funkcionalnog razvoja </a:t>
            </a:r>
            <a:r>
              <a:rPr lang="hr-HR" sz="2400" dirty="0">
                <a:hlinkClick r:id="rId3" tooltip="Organizam"/>
              </a:rPr>
              <a:t>organizma</a:t>
            </a:r>
            <a:r>
              <a:rPr lang="hr-HR" sz="2400" dirty="0"/>
              <a:t> , a rezultat </a:t>
            </a:r>
            <a:r>
              <a:rPr lang="hr-HR" sz="2400" dirty="0">
                <a:hlinkClick r:id="rId4" tooltip="Postupak (još nije napisan)"/>
              </a:rPr>
              <a:t>je procesa</a:t>
            </a:r>
            <a:r>
              <a:rPr lang="hr-HR" sz="2400" dirty="0"/>
              <a:t> sazrijevanja</a:t>
            </a:r>
            <a:r>
              <a:rPr lang="hr-HR" sz="2400" dirty="0" smtClean="0"/>
              <a:t>.</a:t>
            </a:r>
            <a:r>
              <a:rPr lang="hr-HR" sz="2400" dirty="0"/>
              <a:t> Zrela </a:t>
            </a:r>
            <a:r>
              <a:rPr lang="hr-HR" sz="2400" dirty="0">
                <a:hlinkClick r:id="rId5" tooltip="osoba"/>
              </a:rPr>
              <a:t>osoba</a:t>
            </a:r>
            <a:r>
              <a:rPr lang="hr-HR" sz="2400" dirty="0"/>
              <a:t> ima nekoliko različitih aspekata zrelosti, poput fizičke, seksualne, intelektualne, </a:t>
            </a:r>
            <a:r>
              <a:rPr lang="hr-HR" sz="2400" dirty="0">
                <a:hlinkClick r:id="rId6" tooltip="Emocija"/>
              </a:rPr>
              <a:t>emocionalne</a:t>
            </a:r>
            <a:r>
              <a:rPr lang="hr-HR" sz="2400" dirty="0"/>
              <a:t> , moralne i socijalne</a:t>
            </a:r>
            <a:r>
              <a:rPr lang="hr-HR" dirty="0"/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2" y="3755197"/>
            <a:ext cx="2619375" cy="20531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267" y="3733747"/>
            <a:ext cx="2619375" cy="20531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74" y="3755197"/>
            <a:ext cx="2457450" cy="20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7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1" y="621810"/>
            <a:ext cx="4539132" cy="568883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603" y="667288"/>
            <a:ext cx="5022225" cy="559788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90" y="4921742"/>
            <a:ext cx="2421229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6776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Plavo-zelena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</TotalTime>
  <Words>24</Words>
  <Application>Microsoft Office PowerPoint</Application>
  <PresentationFormat>Široki zaslon</PresentationFormat>
  <Paragraphs>11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Faseta</vt:lpstr>
      <vt:lpstr>TJELESNI RAZVOJ I SPOLNA ZRELOST</vt:lpstr>
      <vt:lpstr>DJETINJSTVO</vt:lpstr>
      <vt:lpstr>DOBA SAZRIJEVANJA ILI  PUBERTET</vt:lpstr>
      <vt:lpstr>PowerPointova prezentacija</vt:lpstr>
      <vt:lpstr>PowerPointova prezentacija</vt:lpstr>
      <vt:lpstr>PowerPointova prezentacija</vt:lpstr>
      <vt:lpstr>PowerPointova prezentacija</vt:lpstr>
      <vt:lpstr>DOBA ZRELOSTI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TJELESNI RAZVOJ I SPOLNA ZRELOST</dc:title>
  <dc:creator>Kukas</dc:creator>
  <cp:lastModifiedBy>Kukas</cp:lastModifiedBy>
  <cp:revision>8</cp:revision>
  <dcterms:created xsi:type="dcterms:W3CDTF">2020-05-13T15:09:29Z</dcterms:created>
  <dcterms:modified xsi:type="dcterms:W3CDTF">2020-05-13T16:02:00Z</dcterms:modified>
</cp:coreProperties>
</file>