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6" r:id="rId11"/>
    <p:sldId id="263" r:id="rId12"/>
    <p:sldId id="267" r:id="rId13"/>
    <p:sldId id="264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1C53-A1B0-4A4B-814D-F550AA9A567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9D5D-8836-487D-85B6-2AAF2E0678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5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9D5D-8836-487D-85B6-2AAF2E0678C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76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2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49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2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6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25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43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9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2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0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5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6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6F8A-5C85-43C6-9B70-6B7BE43CAC8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9AA4-42A6-4BD9-B770-1184B15B6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1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entar-sirius.hr/kako-poboljsati-paznju-i-koncentraciju-djece-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KAKO POBOLJŠATI PAŽNJU I KONCENTRACIJU DJETETA</a:t>
            </a:r>
            <a:endParaRPr lang="hr-H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4876943" cy="324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4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/>
              <a:t>usporena pažnja </a:t>
            </a:r>
            <a:r>
              <a:rPr lang="hr-HR" dirty="0" smtClean="0"/>
              <a:t>(dijete se predugo zadržava na jednom podražaju 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oscilirajuća </a:t>
            </a:r>
            <a:r>
              <a:rPr lang="hr-HR" b="1" dirty="0" smtClean="0"/>
              <a:t>pažnja </a:t>
            </a:r>
            <a:r>
              <a:rPr lang="hr-HR" dirty="0" smtClean="0"/>
              <a:t>(pažnja i koncentracija su nestalne, povremeno dobre a povremeno slabe</a:t>
            </a:r>
            <a:r>
              <a:rPr lang="hr-HR" dirty="0" smtClean="0"/>
              <a:t>)</a:t>
            </a:r>
            <a:endParaRPr lang="hr-HR" dirty="0" smtClean="0"/>
          </a:p>
          <a:p>
            <a:r>
              <a:rPr lang="hr-HR" b="1" dirty="0" smtClean="0"/>
              <a:t>vidna i slušna </a:t>
            </a:r>
            <a:r>
              <a:rPr lang="hr-HR" b="1" dirty="0" err="1" smtClean="0"/>
              <a:t>distraktibilnost</a:t>
            </a:r>
            <a:r>
              <a:rPr lang="hr-HR" b="1" dirty="0" smtClean="0"/>
              <a:t> </a:t>
            </a:r>
            <a:r>
              <a:rPr lang="hr-HR" dirty="0" smtClean="0"/>
              <a:t>(dijete privlače nevažne slike i zvukovi, zbog kojih se ne može usmjeriti na bitne sadržaje</a:t>
            </a:r>
            <a:r>
              <a:rPr lang="hr-HR" dirty="0" smtClean="0"/>
              <a:t>)</a:t>
            </a:r>
            <a:endParaRPr lang="hr-HR" dirty="0" smtClean="0"/>
          </a:p>
          <a:p>
            <a:r>
              <a:rPr lang="hr-HR" b="1" dirty="0" smtClean="0"/>
              <a:t>socijalna </a:t>
            </a:r>
            <a:r>
              <a:rPr lang="hr-HR" b="1" dirty="0" err="1" smtClean="0"/>
              <a:t>distraktibilnost</a:t>
            </a:r>
            <a:r>
              <a:rPr lang="hr-HR" b="1" dirty="0" smtClean="0"/>
              <a:t> </a:t>
            </a:r>
            <a:r>
              <a:rPr lang="hr-HR" dirty="0" smtClean="0"/>
              <a:t>(dijete smetaju uglavnom vršnjaci i grupa, pa pritom čini mnogo pogrešaka koje ne zapaža i ne može kontrolirati svoj rad</a:t>
            </a:r>
            <a:r>
              <a:rPr lang="hr-HR" dirty="0" smtClean="0"/>
              <a:t>)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28" y="2780928"/>
            <a:ext cx="34718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6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5240" cy="1872208"/>
          </a:xfrm>
        </p:spPr>
        <p:txBody>
          <a:bodyPr>
            <a:noAutofit/>
          </a:bodyPr>
          <a:lstStyle/>
          <a:p>
            <a:pPr algn="l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POMOĆI ŠKOLARCU SA SLABIJOM PAŽNJOM I KONCENTRACIJOM?</a:t>
            </a:r>
            <a: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4032448"/>
          </a:xfrm>
        </p:spPr>
        <p:txBody>
          <a:bodyPr>
            <a:norm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Stvaranjem svakodnevne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rutine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itno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 da dijete uvijek uči u otprilike isto doba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dana. </a:t>
            </a: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Navikavanjem djece da pripremaju i pospremaju svoje mjesto za učenje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svoj školski pribor, da pribilježe zadatke za zadaću, da sami pripreme knjige i bilježnice za idući školski dan .</a:t>
            </a:r>
          </a:p>
          <a:p>
            <a:endParaRPr lang="hr-HR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0298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5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Navikavanjem učenja i pisanja zadaća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uvijek na istom mjestu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Izradom plana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pomozite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djetetu da napravi plan za učenje i pisanje domaćih zadaća.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 flipH="1">
            <a:off x="10692680" y="6165304"/>
            <a:ext cx="576064" cy="100811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202368" cy="25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9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sz="3200" b="1" dirty="0"/>
              <a:t>u</a:t>
            </a:r>
            <a:r>
              <a:rPr lang="hr-HR" sz="3200" b="1" dirty="0" smtClean="0"/>
              <a:t>čenjem </a:t>
            </a:r>
            <a:r>
              <a:rPr lang="hr-HR" sz="3200" b="1" dirty="0" smtClean="0"/>
              <a:t>djeteta kako treba učiti.</a:t>
            </a:r>
          </a:p>
          <a:p>
            <a:r>
              <a:rPr lang="hr-HR" sz="3200" dirty="0" smtClean="0"/>
              <a:t>pokazati</a:t>
            </a:r>
            <a:r>
              <a:rPr lang="hr-HR" sz="3200" dirty="0" smtClean="0"/>
              <a:t> </a:t>
            </a:r>
            <a:r>
              <a:rPr lang="hr-HR" sz="3200" b="1" dirty="0" smtClean="0"/>
              <a:t>metode učenja</a:t>
            </a:r>
            <a:r>
              <a:rPr lang="hr-HR" sz="3200" dirty="0" smtClean="0"/>
              <a:t>, kao što su </a:t>
            </a:r>
            <a:r>
              <a:rPr lang="hr-HR" sz="3200" dirty="0" smtClean="0"/>
              <a:t> </a:t>
            </a:r>
            <a:r>
              <a:rPr lang="hr-HR" sz="3200" b="1" dirty="0" smtClean="0"/>
              <a:t>podcrtavanje bitnoga</a:t>
            </a:r>
            <a:r>
              <a:rPr lang="hr-HR" sz="3200" dirty="0" smtClean="0"/>
              <a:t>, </a:t>
            </a:r>
            <a:r>
              <a:rPr lang="hr-HR" sz="3200" b="1" dirty="0" smtClean="0"/>
              <a:t>ponavljanje</a:t>
            </a:r>
            <a:r>
              <a:rPr lang="hr-HR" sz="3200" dirty="0" smtClean="0"/>
              <a:t>, </a:t>
            </a:r>
            <a:r>
              <a:rPr lang="hr-HR" sz="3200" b="1" dirty="0" smtClean="0"/>
              <a:t>samostalno prepričavanje</a:t>
            </a:r>
            <a:r>
              <a:rPr lang="hr-HR" sz="3200" dirty="0" smtClean="0"/>
              <a:t>, </a:t>
            </a:r>
            <a:r>
              <a:rPr lang="hr-HR" sz="3200" b="1" dirty="0" smtClean="0"/>
              <a:t>učenje u manjih </a:t>
            </a:r>
            <a:r>
              <a:rPr lang="hr-HR" sz="3200" b="1" dirty="0" smtClean="0"/>
              <a:t>dijelovima.</a:t>
            </a:r>
          </a:p>
          <a:p>
            <a:r>
              <a:rPr lang="hr-HR" sz="3200" dirty="0"/>
              <a:t>b</a:t>
            </a:r>
            <a:r>
              <a:rPr lang="hr-HR" sz="3200" dirty="0" smtClean="0"/>
              <a:t>itno je </a:t>
            </a:r>
            <a:r>
              <a:rPr lang="hr-HR" sz="3200" b="1" dirty="0" smtClean="0"/>
              <a:t>napraviti </a:t>
            </a:r>
            <a:r>
              <a:rPr lang="hr-HR" sz="3200" b="1" dirty="0" smtClean="0"/>
              <a:t>malu pauzu i odmoriti </a:t>
            </a:r>
            <a:r>
              <a:rPr lang="hr-HR" sz="3200" b="1" dirty="0" smtClean="0"/>
              <a:t>se</a:t>
            </a:r>
            <a:r>
              <a:rPr lang="hr-HR" sz="3200" dirty="0" smtClean="0"/>
              <a:t> </a:t>
            </a:r>
            <a:r>
              <a:rPr lang="hr-HR" sz="3200" dirty="0" smtClean="0"/>
              <a:t>te zatim odmorniji pristupiti nastavku učenja.</a:t>
            </a:r>
          </a:p>
          <a:p>
            <a:r>
              <a:rPr lang="hr-HR" sz="3200" dirty="0"/>
              <a:t>p</a:t>
            </a:r>
            <a:r>
              <a:rPr lang="hr-HR" sz="3200" dirty="0" smtClean="0"/>
              <a:t>otaknite dijete </a:t>
            </a:r>
            <a:r>
              <a:rPr lang="hr-HR" sz="3200" b="1" dirty="0" smtClean="0"/>
              <a:t> </a:t>
            </a:r>
            <a:r>
              <a:rPr lang="hr-HR" sz="3200" dirty="0" smtClean="0"/>
              <a:t>da</a:t>
            </a:r>
            <a:r>
              <a:rPr lang="hr-HR" sz="3200" b="1" dirty="0" smtClean="0"/>
              <a:t> </a:t>
            </a:r>
            <a:r>
              <a:rPr lang="hr-HR" sz="3200" b="1" dirty="0" smtClean="0"/>
              <a:t>uči pomalo ali </a:t>
            </a:r>
            <a:r>
              <a:rPr lang="hr-HR" sz="3200" b="1" dirty="0" smtClean="0"/>
              <a:t>češće</a:t>
            </a:r>
            <a:endParaRPr lang="hr-HR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718184" cy="20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1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POHVALA, A NE KRITIKA!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/>
              <a:t>Pohvalite </a:t>
            </a:r>
            <a:r>
              <a:rPr lang="hr-HR" b="1" dirty="0" smtClean="0"/>
              <a:t>djetetov trud i napredak</a:t>
            </a:r>
            <a:r>
              <a:rPr lang="hr-HR" dirty="0" smtClean="0"/>
              <a:t>. Nemojte biti previše orijentirani na školske ocjene i školski uspjeh. </a:t>
            </a:r>
          </a:p>
          <a:p>
            <a:r>
              <a:rPr lang="hr-HR" dirty="0" smtClean="0"/>
              <a:t>U radu s djetetom slabije pažnje treba </a:t>
            </a:r>
            <a:r>
              <a:rPr lang="hr-HR" b="1" dirty="0" smtClean="0"/>
              <a:t>biti strpljiv i pripravan na sporiji napredak</a:t>
            </a:r>
            <a:r>
              <a:rPr lang="hr-HR" dirty="0" smtClean="0"/>
              <a:t>, a </a:t>
            </a:r>
            <a:r>
              <a:rPr lang="hr-HR" b="1" dirty="0" smtClean="0"/>
              <a:t>ne </a:t>
            </a:r>
            <a:r>
              <a:rPr lang="hr-HR" b="1" dirty="0" smtClean="0"/>
              <a:t>kritizirati</a:t>
            </a:r>
            <a:r>
              <a:rPr lang="hr-HR" dirty="0" smtClean="0"/>
              <a:t>, optuživati </a:t>
            </a:r>
            <a:r>
              <a:rPr lang="hr-HR" dirty="0" smtClean="0"/>
              <a:t>i </a:t>
            </a:r>
            <a:r>
              <a:rPr lang="hr-HR" dirty="0" smtClean="0"/>
              <a:t>moralizirati, </a:t>
            </a:r>
            <a:r>
              <a:rPr lang="hr-HR" b="1" dirty="0" smtClean="0"/>
              <a:t>ne kažnjavati</a:t>
            </a:r>
            <a:r>
              <a:rPr lang="hr-HR" dirty="0" smtClean="0"/>
              <a:t>. </a:t>
            </a:r>
            <a:endParaRPr lang="hr-HR" dirty="0" smtClean="0"/>
          </a:p>
          <a:p>
            <a:r>
              <a:rPr lang="hr-HR" b="1" u="sng" dirty="0" smtClean="0"/>
              <a:t>Zapamtite, slabija pažnja je velikim dijelom izvan voljne kontrole djeteta!</a:t>
            </a:r>
          </a:p>
          <a:p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048000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6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 NEKOLIKO ZANIMLJIVIH TEHNIKA</a:t>
            </a:r>
            <a:r>
              <a:rPr lang="vi-V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PRIČANJA PRIČA KOJE DJECI DRŽE PAŽNJU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vi-VN" sz="3200" b="1" dirty="0" smtClean="0"/>
              <a:t>IGRANJE ULOGA</a:t>
            </a:r>
            <a:endParaRPr lang="hr-HR" sz="3200" b="1" dirty="0" smtClean="0"/>
          </a:p>
          <a:p>
            <a:pPr fontAlgn="base"/>
            <a:r>
              <a:rPr lang="vi-VN" sz="3200" dirty="0" smtClean="0"/>
              <a:t>ovaj </a:t>
            </a:r>
            <a:r>
              <a:rPr lang="vi-VN" sz="3200" dirty="0"/>
              <a:t>način pričanja garantira djetetovu pažnju jer se u njemu čitalac stavlja u ulogu junaka priče čime djecu navodi da zamišljaju ljude i događaje koji se događaju u knjizi. </a:t>
            </a:r>
            <a:endParaRPr lang="hr-HR" sz="3200" dirty="0" smtClean="0"/>
          </a:p>
          <a:p>
            <a:pPr fontAlgn="base"/>
            <a:r>
              <a:rPr lang="vi-VN" sz="3200" dirty="0" smtClean="0"/>
              <a:t>Možete </a:t>
            </a:r>
            <a:r>
              <a:rPr lang="vi-VN" sz="3200" dirty="0"/>
              <a:t>očekivati smijeh, povike, malo straha i sve reakcije koje prate materijal koji čitate</a:t>
            </a:r>
            <a:r>
              <a:rPr lang="vi-VN" sz="3200" dirty="0" smtClean="0"/>
              <a:t>.</a:t>
            </a:r>
            <a:endParaRPr lang="hr-HR" sz="3200" dirty="0" smtClean="0"/>
          </a:p>
          <a:p>
            <a:pPr fontAlgn="base"/>
            <a:r>
              <a:rPr lang="vi-VN" sz="3200" dirty="0" smtClean="0"/>
              <a:t> </a:t>
            </a:r>
            <a:r>
              <a:rPr lang="vi-VN" sz="3200" dirty="0"/>
              <a:t>Mijenjajte glasove, oponašajte zvukove i uživajte!</a:t>
            </a:r>
          </a:p>
          <a:p>
            <a:pPr fontAlgn="base"/>
            <a:endParaRPr lang="hr-HR" b="1" dirty="0" smtClean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vi-VN" b="1" dirty="0"/>
              <a:t>CRTANJE I PRIČANJE</a:t>
            </a:r>
            <a:r>
              <a:rPr lang="vi-VN" dirty="0"/>
              <a:t> </a:t>
            </a:r>
            <a:endParaRPr lang="hr-HR" dirty="0" smtClean="0"/>
          </a:p>
          <a:p>
            <a:pPr fontAlgn="base"/>
            <a:r>
              <a:rPr lang="vi-VN" dirty="0"/>
              <a:t> </a:t>
            </a:r>
            <a:r>
              <a:rPr lang="hr-HR" dirty="0" smtClean="0"/>
              <a:t>j</a:t>
            </a:r>
            <a:r>
              <a:rPr lang="vi-VN" dirty="0" smtClean="0"/>
              <a:t>oš </a:t>
            </a:r>
            <a:r>
              <a:rPr lang="vi-VN" dirty="0"/>
              <a:t>jedan divan način da vježbate i svoju i maštu svog djeteta je da dok crtate pričate što će se sljedeće dogoditi. </a:t>
            </a:r>
            <a:endParaRPr lang="hr-HR" dirty="0" smtClean="0"/>
          </a:p>
          <a:p>
            <a:pPr fontAlgn="base"/>
            <a:r>
              <a:rPr lang="vi-VN" dirty="0" smtClean="0"/>
              <a:t>Uzmite </a:t>
            </a:r>
            <a:r>
              <a:rPr lang="vi-VN" dirty="0"/>
              <a:t>bojice i flomastere i vidjet ćete kako će dijete oduševljeno pratiti priču i iščekivati u što će se pretvoriti prvobitni </a:t>
            </a:r>
            <a:r>
              <a:rPr lang="vi-VN" dirty="0" smtClean="0"/>
              <a:t>crtež.</a:t>
            </a:r>
            <a:endParaRPr lang="vi-V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771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vi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IZREZIVANJE I PRIČANJE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tehnika je slična prethodno opisanoj samo što podrazumijeva izrezivanje oblika kako teče priča. 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Oblici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treba imati veze s onim što se priča. Možda zahtjeva malo vježbe ali je odličan način da se uključe djeca. 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kraju, kada se izrezane stvarčice sakupe, trebali biste dobiti divan kolaž. Zato koristite više materijala i boja.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vi-VN" sz="2200" b="1" dirty="0"/>
              <a:t>KUTIJA ILI TORBA ZA </a:t>
            </a:r>
            <a:r>
              <a:rPr lang="vi-VN" sz="2200" b="1" dirty="0" smtClean="0"/>
              <a:t>PRIČU</a:t>
            </a:r>
            <a:endParaRPr lang="hr-HR" sz="2200" b="1" dirty="0" smtClean="0"/>
          </a:p>
          <a:p>
            <a:r>
              <a:rPr lang="vi-VN" sz="2200" dirty="0" smtClean="0"/>
              <a:t>Ovo </a:t>
            </a:r>
            <a:r>
              <a:rPr lang="vi-VN" sz="2200" dirty="0"/>
              <a:t>je lako, a jako zanimljivo jer sve što trebate napraviti je da sve elemente iz priče stavite u jednu kutiju ili torbu i onda vadite kako priča odmiče. </a:t>
            </a:r>
            <a:endParaRPr lang="hr-HR" sz="2200" dirty="0" smtClean="0"/>
          </a:p>
          <a:p>
            <a:r>
              <a:rPr lang="vi-VN" sz="2200" dirty="0" smtClean="0"/>
              <a:t>Potrebno </a:t>
            </a:r>
            <a:r>
              <a:rPr lang="vi-VN" sz="2200" dirty="0"/>
              <a:t>je samo malo pripreme kao biste bili sigurni da predmeti u torbi odgovaraju priči.</a:t>
            </a:r>
          </a:p>
          <a:p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5112"/>
            <a:ext cx="2506985" cy="15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05759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I za </a:t>
            </a:r>
            <a:r>
              <a:rPr lang="hr-HR" dirty="0">
                <a:solidFill>
                  <a:srgbClr val="FF0000"/>
                </a:solidFill>
              </a:rPr>
              <a:t>kraj zadatak za vas roditelje…</a:t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2708920"/>
            <a:ext cx="8003232" cy="341724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Pročitajte djetetu jednu kratku priču prema jednoj od navedenih tehnika pričanja priča.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Pokušajte zajedno poigrati se, vidjet ćete koliko će vaše dijete uživati u interakciji s vama.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Čitanje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ima i veliki utjecaj na razvoj djetetove mašte i kreativnost. Iako možemo čitati tako da samo prenosimo sadržaj knjige, valja imati na umu da je puno učinkovitije čitati zajedno s djetetom.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Uključivanjem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djeteta dajemo mu aktivnu ulogu, za razliku od pasivne uloge slušača.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875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85000" lnSpcReduction="10000"/>
          </a:bodyPr>
          <a:lstStyle/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http://centar-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sirius.hr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/kako-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poboljsati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paznju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-i-koncentraciju-djece-2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Pripremila: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Martina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Rajačić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prof.defektolog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rehabilitator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Centar za odgoj i obrazovanje Krapinske Toplice</a:t>
            </a:r>
          </a:p>
          <a:p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/>
          <p:cNvSpPr>
            <a:spLocks noGrp="1"/>
          </p:cNvSpPr>
          <p:nvPr>
            <p:ph type="title"/>
          </p:nvPr>
        </p:nvSpPr>
        <p:spPr>
          <a:xfrm>
            <a:off x="841248" y="1124712"/>
            <a:ext cx="6991800" cy="1215040"/>
          </a:xfrm>
        </p:spPr>
        <p:txBody>
          <a:bodyPr>
            <a:normAutofit fontScale="90000"/>
          </a:bodyPr>
          <a:lstStyle/>
          <a:p>
            <a:pPr algn="l"/>
            <a:r>
              <a:rPr lang="hr-H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JE PAŽNJA I KAKVA SVE MOŽE BITI</a:t>
            </a:r>
            <a:r>
              <a:rPr lang="vi-V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/>
          </a:p>
        </p:txBody>
      </p:sp>
      <p:sp>
        <p:nvSpPr>
          <p:cNvPr id="17" name="Rezervirano mjesto sadržaja 1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endParaRPr lang="hr-HR" i="1" dirty="0" smtClean="0"/>
          </a:p>
          <a:p>
            <a:pPr fontAlgn="base"/>
            <a:r>
              <a:rPr lang="vi-VN" b="1" i="1" dirty="0" smtClean="0"/>
              <a:t>“</a:t>
            </a:r>
            <a:r>
              <a:rPr lang="vi-VN" b="1" i="1" dirty="0"/>
              <a:t>Budi pažljiv, usredotoči se!</a:t>
            </a:r>
            <a:r>
              <a:rPr lang="vi-VN" b="1" dirty="0"/>
              <a:t>” </a:t>
            </a:r>
            <a:endParaRPr lang="hr-HR" b="1" dirty="0" smtClean="0"/>
          </a:p>
          <a:p>
            <a:pPr fontAlgn="base"/>
            <a:endParaRPr lang="hr-H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magična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je fraza koja nas prati još od djetinjstva.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AŽNJA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je usmjerenost mentalne aktivnosti na određene podražaje.  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Često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se koristi i izraz </a:t>
            </a: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koncentracija”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226306" cy="24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41568" cy="1872208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RAZLIKUJEMO USMJERAVANJE I ZADRŽAVANJE PAŽNJE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endParaRPr lang="hr-HR" dirty="0" smtClean="0"/>
          </a:p>
          <a:p>
            <a:pPr fontAlgn="base"/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sposobnost usmjeravanja pažnje na neki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događaj.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ZADRŽAVANJE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sposobnost da zadržimo pažnju na nekom događaju.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406465" cy="202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3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SKRETANJE PAŽNJE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/>
          </a:bodyPr>
          <a:lstStyle/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 imamo iskustva sa skretanjem pažnje.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događa nam se da nam misli odlutaju dok nešto radimo, odsutni smo.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primjer, čitamo neku knjigu, a ne znamo što smo pročitali.</a:t>
            </a:r>
            <a:endParaRPr lang="hr-HR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294886" cy="21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6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 PAŽNJE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24847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pažnje je najčešće dijagnosticiran poremećaj ponašanja kod djece školske dobi.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Bitno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 znati da je poremećaj pažnje u velikoj mjeri organski utemeljen, odnosno javlja se kao posljedica bioloških i organskih disfunkcija. 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520420" cy="238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0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UZROCI POREMEĆAJA PAŽNJE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3949899"/>
          </a:xfrm>
        </p:spPr>
        <p:txBody>
          <a:bodyPr>
            <a:norm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iološki uzroci</a:t>
            </a: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razvojna hiperaktivnost </a:t>
            </a: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djetetov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temperament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živo,zainteresirano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pokretno dijete koje stalno traži nove poticaje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obitelj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sredina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kojoj se dijete kreće (negativna obiteljska atmosfera, nedosljedan stil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roditeljstva)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722612" cy="27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SIMPTOMI POREMEĆAJA PAŽNJE:</a:t>
            </a:r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kratkotrajni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opseg pažnje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(dijete je lako omesti u onome što radi);</a:t>
            </a: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rastresenost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(djetetu je lako odvratiti pažnju, djeluje odsutno);</a:t>
            </a: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nedostatak upornosti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(dijete vrlo brzo odustaje od zadatka);</a:t>
            </a: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stalni pokret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(dijete ne sjedi mirno, stalno je ubrzano, govori bez poticaja, pokreti su mu istrzani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475136" cy="25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slabo raspolaganje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vremenom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slaba organiziranost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oklijevanje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 loša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prosudba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slabija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sposobnost učenja metodom „vlastite kože“ </a:t>
            </a:r>
          </a:p>
          <a:p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kratkotrajno pamćenje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738703" cy="207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5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  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LUTAJUĆA PAŽNJA”</a:t>
            </a:r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o</a:t>
            </a:r>
            <a:r>
              <a:rPr lang="hr-HR" dirty="0" smtClean="0"/>
              <a:t>dnosi se na </a:t>
            </a:r>
            <a:r>
              <a:rPr lang="hr-HR" b="1" dirty="0" smtClean="0"/>
              <a:t>slabiju </a:t>
            </a:r>
            <a:r>
              <a:rPr lang="hr-HR" b="1" dirty="0"/>
              <a:t>sposobnost djeteta školske dobi </a:t>
            </a:r>
            <a:r>
              <a:rPr lang="hr-HR" b="1" dirty="0" smtClean="0"/>
              <a:t>da usmjeri</a:t>
            </a:r>
            <a:r>
              <a:rPr lang="hr-HR" b="1" dirty="0" smtClean="0"/>
              <a:t> pažnju </a:t>
            </a:r>
            <a:r>
              <a:rPr lang="hr-HR" b="1" dirty="0"/>
              <a:t>na bitne </a:t>
            </a:r>
            <a:r>
              <a:rPr lang="hr-HR" b="1" dirty="0" smtClean="0"/>
              <a:t>podražaje</a:t>
            </a:r>
          </a:p>
          <a:p>
            <a:r>
              <a:rPr lang="hr-HR" dirty="0" smtClean="0"/>
              <a:t> manifestira se u </a:t>
            </a:r>
            <a:r>
              <a:rPr lang="hr-HR" dirty="0"/>
              <a:t>obliku slijedećih razvojnih disfunkcija:</a:t>
            </a:r>
          </a:p>
          <a:p>
            <a:r>
              <a:rPr lang="hr-HR" b="1" dirty="0"/>
              <a:t>poteškoće s detaljima </a:t>
            </a:r>
            <a:r>
              <a:rPr lang="hr-HR" dirty="0"/>
              <a:t>(dijete ne uočava detalje ili „miješa“ slične podražaje, npr. b i d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b="1" dirty="0"/>
              <a:t>zapažanje sporednih i nebitnih </a:t>
            </a:r>
            <a:r>
              <a:rPr lang="hr-HR" b="1" dirty="0" smtClean="0"/>
              <a:t>stvari/podražaja</a:t>
            </a:r>
            <a:endParaRPr lang="hr-HR" b="1" dirty="0"/>
          </a:p>
          <a:p>
            <a:r>
              <a:rPr lang="hr-HR" b="1" dirty="0"/>
              <a:t>poremećaji spavanja </a:t>
            </a:r>
            <a:r>
              <a:rPr lang="hr-HR" dirty="0"/>
              <a:t>(</a:t>
            </a:r>
            <a:r>
              <a:rPr lang="hr-HR" dirty="0" smtClean="0"/>
              <a:t>dijete </a:t>
            </a:r>
            <a:r>
              <a:rPr lang="hr-HR" dirty="0"/>
              <a:t>noću ne spava dobro ili postoji neravnoteža spavanja i budnosti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b="1" dirty="0"/>
              <a:t>kratko trajanje pažnje </a:t>
            </a:r>
            <a:r>
              <a:rPr lang="hr-HR" dirty="0"/>
              <a:t>(dijete gubi interes i pažnju prije očekivanog vremena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803936" cy="15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2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1138</TotalTime>
  <Words>855</Words>
  <Application>Microsoft Office PowerPoint</Application>
  <PresentationFormat>Prikaz na zaslonu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KAKO POBOLJŠATI PAŽNJU I KONCENTRACIJU DJETETA</vt:lpstr>
      <vt:lpstr>ŠTO JE PAŽNJA I KAKVA SVE MOŽE BITI?  </vt:lpstr>
      <vt:lpstr>RAZLIKUJEMO USMJERAVANJE I ZADRŽAVANJE PAŽNJE</vt:lpstr>
      <vt:lpstr>   SKRETANJE PAŽNJE</vt:lpstr>
      <vt:lpstr>   POREMEĆAJ PAŽNJE</vt:lpstr>
      <vt:lpstr>    UZROCI POREMEĆAJA PAŽNJE</vt:lpstr>
      <vt:lpstr>    SIMPTOMI POREMEĆAJA PAŽNJE:</vt:lpstr>
      <vt:lpstr>PowerPointova prezentacija</vt:lpstr>
      <vt:lpstr>   LUTAJUĆA PAŽNJA”</vt:lpstr>
      <vt:lpstr>PowerPointova prezentacija</vt:lpstr>
      <vt:lpstr>KAKO POMOĆI ŠKOLARCU SA SLABIJOM PAŽNJOM I KONCENTRACIJOM? </vt:lpstr>
      <vt:lpstr>PowerPointova prezentacija</vt:lpstr>
      <vt:lpstr>PowerPointova prezentacija</vt:lpstr>
      <vt:lpstr>POHVALA, A NE KRITIKA!</vt:lpstr>
      <vt:lpstr>EVO NEKOLIKO ZANIMLJIVIH TEHNIKA PRIČANJA PRIČA KOJE DJECI DRŽE PAŽNJU </vt:lpstr>
      <vt:lpstr>PowerPointova prezentacija</vt:lpstr>
      <vt:lpstr>   I za kraj zadatak za vas roditelje… </vt:lpstr>
      <vt:lpstr>PowerPointova prezentacija</vt:lpstr>
    </vt:vector>
  </TitlesOfParts>
  <Company>MPRH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pobljšati pažnju i koncentraciju djeteta?</dc:title>
  <dc:creator>Krunoslav Stjepan Rajačić</dc:creator>
  <cp:lastModifiedBy>Krunoslav Stjepan Rajačić</cp:lastModifiedBy>
  <cp:revision>31</cp:revision>
  <dcterms:created xsi:type="dcterms:W3CDTF">2020-04-27T10:20:14Z</dcterms:created>
  <dcterms:modified xsi:type="dcterms:W3CDTF">2020-04-29T21:17:55Z</dcterms:modified>
</cp:coreProperties>
</file>