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B81513-8336-47ED-B2D7-502034C85EBA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C0F65C-2A63-49DC-8938-232BCD5F94E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hyperlink" Target="https://www.savjetnikuspjeha.com/zajednicke-vizije-i-ciljevi-vazni-su-za-sklad-obitelji/" TargetMode="External"/><Relationship Id="rId5" Type="http://schemas.openxmlformats.org/officeDocument/2006/relationships/hyperlink" Target="https://www.e-sfera.hr/dodatni-digitalni-sadrzaji" TargetMode="External"/><Relationship Id="rId4" Type="http://schemas.openxmlformats.org/officeDocument/2006/relationships/hyperlink" Target="https://hr.wikipedia.org/wiki/Obitel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OBITELJ</a:t>
            </a:r>
            <a:endParaRPr lang="hr-HR" dirty="0"/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71">
        <p14:reveal/>
      </p:transition>
    </mc:Choice>
    <mc:Fallback>
      <p:transition spd="slow" advTm="6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Nisu sve obitelji jednake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Postoje obitelji u kojima svi članovi ne žive zajedno.</a:t>
            </a:r>
          </a:p>
          <a:p>
            <a:r>
              <a:rPr lang="hr-HR" dirty="0" smtClean="0"/>
              <a:t>Neki roditelji žive razdvojeno pa djeca žive s jednim od roditelja.</a:t>
            </a:r>
          </a:p>
          <a:p>
            <a:r>
              <a:rPr lang="hr-HR" dirty="0" smtClean="0"/>
              <a:t>I ti roditelji dužni su brinuti se za svoju djecu i pružiti im ljubav.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68" y="4221088"/>
            <a:ext cx="28134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78" y="1988840"/>
            <a:ext cx="2861493" cy="19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3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3932">
        <p14:reveal/>
      </p:transition>
    </mc:Choice>
    <mc:Fallback>
      <p:transition spd="slow" advTm="23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teksta 2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Izvori: </a:t>
            </a: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hr.wikipedia.org/wiki/Obitelj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www.e-sfera.hr/dodatni-digitalni-sadrzaji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https://www.savjetnikuspjeha.com/zajednicke-vizije-i-ciljevi-vazni-su-za-sklad-obitelji/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6" name="Naslov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200" dirty="0" smtClean="0"/>
              <a:t>Pripremila: </a:t>
            </a:r>
            <a:r>
              <a:rPr lang="hr-HR" sz="1200" dirty="0" err="1" smtClean="0"/>
              <a:t>martina</a:t>
            </a:r>
            <a:r>
              <a:rPr lang="hr-HR" sz="1200" dirty="0" smtClean="0"/>
              <a:t> </a:t>
            </a:r>
            <a:r>
              <a:rPr lang="hr-HR" sz="1200" dirty="0" err="1" smtClean="0"/>
              <a:t>rajačić</a:t>
            </a:r>
            <a:r>
              <a:rPr lang="hr-HR" sz="1200" dirty="0" smtClean="0"/>
              <a:t>, prof. defektolog</a:t>
            </a:r>
            <a:br>
              <a:rPr lang="hr-HR" sz="1200" dirty="0" smtClean="0"/>
            </a:br>
            <a:r>
              <a:rPr lang="hr-HR" sz="1200" dirty="0" err="1" smtClean="0"/>
              <a:t>cookt</a:t>
            </a:r>
            <a:endParaRPr lang="hr-HR" sz="12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9191"/>
            <a:ext cx="4572000" cy="47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udiozapis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458">
        <p14:reveal/>
      </p:transition>
    </mc:Choice>
    <mc:Fallback>
      <p:transition spd="slow" advTm="2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obitelj?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b="1" dirty="0" smtClean="0"/>
              <a:t>OBITELJ</a:t>
            </a:r>
            <a:r>
              <a:rPr lang="hr-HR" dirty="0" smtClean="0"/>
              <a:t> </a:t>
            </a:r>
            <a:r>
              <a:rPr lang="hr-HR" dirty="0"/>
              <a:t> je osnovna društvena </a:t>
            </a:r>
            <a:r>
              <a:rPr lang="hr-HR" dirty="0" smtClean="0"/>
              <a:t>zajednica</a:t>
            </a:r>
            <a:r>
              <a:rPr lang="hr-HR" dirty="0" smtClean="0"/>
              <a:t> </a:t>
            </a:r>
            <a:r>
              <a:rPr lang="hr-HR" dirty="0"/>
              <a:t>zasnovana na zajedničkom životu užeg kruga krvnih </a:t>
            </a:r>
            <a:r>
              <a:rPr lang="hr-HR" dirty="0" smtClean="0"/>
              <a:t>srodnika.</a:t>
            </a:r>
          </a:p>
          <a:p>
            <a:r>
              <a:rPr lang="hr-HR" dirty="0" smtClean="0"/>
              <a:t>Obično </a:t>
            </a:r>
            <a:r>
              <a:rPr lang="hr-HR" dirty="0"/>
              <a:t>se sastoji od jednog ili dva roditelja i njihove </a:t>
            </a:r>
            <a:r>
              <a:rPr lang="hr-HR" dirty="0" smtClean="0"/>
              <a:t>djece.</a:t>
            </a:r>
            <a:r>
              <a:rPr lang="hr-HR" dirty="0"/>
              <a:t> 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526150" cy="22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437">
        <p14:reveal/>
      </p:transition>
    </mc:Choice>
    <mc:Fallback>
      <p:transition spd="slow" advTm="18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Uža obitelj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Užu </a:t>
            </a:r>
            <a:r>
              <a:rPr lang="hr-HR" dirty="0" smtClean="0"/>
              <a:t>obitelj čine </a:t>
            </a:r>
            <a:r>
              <a:rPr lang="hr-HR" b="1" dirty="0" smtClean="0"/>
              <a:t>djeca</a:t>
            </a:r>
            <a:r>
              <a:rPr lang="hr-HR" dirty="0" smtClean="0"/>
              <a:t> i </a:t>
            </a:r>
            <a:r>
              <a:rPr lang="hr-HR" b="1" dirty="0" smtClean="0"/>
              <a:t>roditelji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Razmisli i odgovori na pitanje:</a:t>
            </a:r>
            <a:endParaRPr lang="hr-HR" dirty="0" smtClean="0"/>
          </a:p>
          <a:p>
            <a:r>
              <a:rPr lang="hr-HR" b="1" dirty="0" smtClean="0"/>
              <a:t>Tko </a:t>
            </a:r>
            <a:r>
              <a:rPr lang="hr-HR" b="1" dirty="0"/>
              <a:t>čini tvoju užu obitelj? </a:t>
            </a:r>
          </a:p>
          <a:p>
            <a:pPr marL="11430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Pogledaj fotografiju </a:t>
            </a:r>
            <a:r>
              <a:rPr lang="hr-HR" sz="2000" dirty="0"/>
              <a:t>i objasni kakvu obitelj vidiš </a:t>
            </a:r>
            <a:r>
              <a:rPr lang="hr-HR" sz="2000" dirty="0" smtClean="0"/>
              <a:t>na slici.</a:t>
            </a:r>
            <a:r>
              <a:rPr lang="hr-HR" sz="2000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929938" cy="20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3856">
        <p14:reveal/>
      </p:transition>
    </mc:Choice>
    <mc:Fallback>
      <p:transition spd="slow" advTm="23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Šira obitelj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Širu </a:t>
            </a:r>
            <a:r>
              <a:rPr lang="hr-HR" dirty="0"/>
              <a:t>obitelj čine </a:t>
            </a:r>
            <a:r>
              <a:rPr lang="hr-HR" b="1" dirty="0"/>
              <a:t>djeca</a:t>
            </a:r>
            <a:r>
              <a:rPr lang="hr-HR" dirty="0"/>
              <a:t>, </a:t>
            </a:r>
            <a:r>
              <a:rPr lang="hr-HR" b="1" dirty="0"/>
              <a:t>roditelji</a:t>
            </a:r>
            <a:r>
              <a:rPr lang="hr-HR" dirty="0"/>
              <a:t>, </a:t>
            </a:r>
            <a:r>
              <a:rPr lang="hr-HR" b="1" dirty="0"/>
              <a:t>bake</a:t>
            </a:r>
            <a:r>
              <a:rPr lang="hr-HR" dirty="0"/>
              <a:t> i </a:t>
            </a:r>
            <a:r>
              <a:rPr lang="hr-HR" b="1" dirty="0"/>
              <a:t>djedovi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Razmisli i odgovori na pitanje: </a:t>
            </a:r>
          </a:p>
          <a:p>
            <a:r>
              <a:rPr lang="hr-HR" b="1" dirty="0" smtClean="0"/>
              <a:t>Tko </a:t>
            </a:r>
            <a:r>
              <a:rPr lang="hr-HR" b="1" dirty="0"/>
              <a:t>čini tvoju širu obitelj?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sz="2000" dirty="0" smtClean="0"/>
          </a:p>
          <a:p>
            <a:r>
              <a:rPr lang="hr-HR" sz="2000" dirty="0" smtClean="0"/>
              <a:t>Pogledaj fotografiju </a:t>
            </a:r>
            <a:r>
              <a:rPr lang="hr-HR" sz="2000" dirty="0"/>
              <a:t>i </a:t>
            </a:r>
            <a:r>
              <a:rPr lang="hr-HR" sz="2000" dirty="0" smtClean="0"/>
              <a:t>objasni kakvu </a:t>
            </a:r>
            <a:r>
              <a:rPr lang="hr-HR" sz="2000" dirty="0"/>
              <a:t>obitelj vidiš na slici.</a:t>
            </a:r>
            <a:r>
              <a:rPr lang="hr-HR" dirty="0"/>
              <a:t> 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267447" cy="21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610">
        <p14:reveal/>
      </p:transition>
    </mc:Choice>
    <mc:Fallback>
      <p:transition spd="slow" advTm="26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Obveze roditelja u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pt-BR" dirty="0" smtClean="0"/>
              <a:t>Roditelji </a:t>
            </a:r>
            <a:r>
              <a:rPr lang="pt-BR" dirty="0"/>
              <a:t>se brinu o svojoj djeci. </a:t>
            </a:r>
            <a:endParaRPr lang="hr-HR" dirty="0" smtClean="0"/>
          </a:p>
          <a:p>
            <a:r>
              <a:rPr lang="pt-BR" dirty="0" smtClean="0"/>
              <a:t>Brinu </a:t>
            </a:r>
            <a:r>
              <a:rPr lang="pt-BR" dirty="0"/>
              <a:t>se o njihovoj sigurnosti, obrazovanju, zdravlju i razvoju.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287266" cy="21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580">
        <p14:reveal/>
      </p:transition>
    </mc:Choice>
    <mc:Fallback>
      <p:transition spd="slow" advTm="14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Obveze djece u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Djeca poštuju obiteljske dogovore. </a:t>
            </a:r>
            <a:endParaRPr lang="hr-HR" dirty="0" smtClean="0"/>
          </a:p>
          <a:p>
            <a:r>
              <a:rPr lang="hr-HR" dirty="0" smtClean="0"/>
              <a:t>Brinu </a:t>
            </a:r>
            <a:r>
              <a:rPr lang="hr-HR" dirty="0"/>
              <a:t>se o svojem zdravlju. </a:t>
            </a:r>
            <a:endParaRPr lang="hr-HR" dirty="0" smtClean="0"/>
          </a:p>
          <a:p>
            <a:r>
              <a:rPr lang="hr-HR" dirty="0" smtClean="0"/>
              <a:t>Obavljaju </a:t>
            </a:r>
            <a:r>
              <a:rPr lang="hr-HR" dirty="0"/>
              <a:t>svoje školske i ostale obveze</a:t>
            </a:r>
            <a:r>
              <a:rPr lang="hr-HR" dirty="0" smtClean="0"/>
              <a:t>.</a:t>
            </a:r>
          </a:p>
          <a:p>
            <a:r>
              <a:rPr lang="hr-HR" dirty="0" smtClean="0"/>
              <a:t>Iskreni </a:t>
            </a:r>
            <a:r>
              <a:rPr lang="hr-HR" dirty="0"/>
              <a:t>su prema roditeljima.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621507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798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6077">
        <p14:reveal/>
      </p:transition>
    </mc:Choice>
    <mc:Fallback>
      <p:transition spd="slow" advTm="16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Obveze u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Članovi obitelji međusobno si pomažu i brinu  se jedni o drugima.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863330" cy="257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673">
        <p14:reveal/>
      </p:transition>
    </mc:Choice>
    <mc:Fallback>
      <p:transition spd="slow" advTm="10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Moje obveze u obitelji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b="1" dirty="0" smtClean="0"/>
          </a:p>
          <a:p>
            <a:r>
              <a:rPr lang="hr-HR" b="1" dirty="0" smtClean="0"/>
              <a:t>Razmisli </a:t>
            </a:r>
            <a:r>
              <a:rPr lang="hr-HR" b="1" dirty="0" smtClean="0"/>
              <a:t>i odgovori na pitanja:</a:t>
            </a:r>
          </a:p>
          <a:p>
            <a:r>
              <a:rPr lang="hr-HR" dirty="0" smtClean="0"/>
              <a:t>Koje </a:t>
            </a:r>
            <a:r>
              <a:rPr lang="hr-HR" dirty="0"/>
              <a:t>su tvoje obveze u obitelji?</a:t>
            </a:r>
          </a:p>
          <a:p>
            <a:r>
              <a:rPr lang="hr-HR" dirty="0" smtClean="0"/>
              <a:t>Kako </a:t>
            </a:r>
            <a:r>
              <a:rPr lang="hr-HR" dirty="0" smtClean="0"/>
              <a:t>ti možeš </a:t>
            </a:r>
            <a:r>
              <a:rPr lang="hr-HR" dirty="0"/>
              <a:t>pomagati ostalim </a:t>
            </a:r>
            <a:r>
              <a:rPr lang="hr-HR" dirty="0" smtClean="0"/>
              <a:t>članovima svoje </a:t>
            </a:r>
            <a:r>
              <a:rPr lang="hr-HR" dirty="0" smtClean="0"/>
              <a:t>obitelji?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57642" cy="252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569">
        <p14:reveal/>
      </p:transition>
    </mc:Choice>
    <mc:Fallback>
      <p:transition spd="slow" advTm="22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rodbina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Rodbinu</a:t>
            </a:r>
            <a:r>
              <a:rPr lang="hr-HR" dirty="0" smtClean="0"/>
              <a:t> čine braća i sestre tvojih roditelja i njihova djeca:</a:t>
            </a:r>
          </a:p>
          <a:p>
            <a:r>
              <a:rPr lang="hr-HR" dirty="0" smtClean="0"/>
              <a:t>teta, tetak, ujak, ujna, stric, strina, bratići, sestrične, nećak, nećakinja.</a:t>
            </a:r>
            <a:endParaRPr lang="hr-H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004300" cy="28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189">
        <p14:reveal/>
      </p:transition>
    </mc:Choice>
    <mc:Fallback>
      <p:transition spd="slow" advTm="22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</TotalTime>
  <Words>256</Words>
  <Application>Microsoft Office PowerPoint</Application>
  <PresentationFormat>Prikaz na zaslonu (4:3)</PresentationFormat>
  <Paragraphs>58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Apotekarska</vt:lpstr>
      <vt:lpstr>OBITELJ</vt:lpstr>
      <vt:lpstr>Što je obitelj?</vt:lpstr>
      <vt:lpstr>Uža obitelj</vt:lpstr>
      <vt:lpstr>Šira obitelj</vt:lpstr>
      <vt:lpstr>Obveze roditelja u obitelji</vt:lpstr>
      <vt:lpstr>Obveze djece u obitelji</vt:lpstr>
      <vt:lpstr>Obveze u obitelji</vt:lpstr>
      <vt:lpstr>Moje obveze u obitelji</vt:lpstr>
      <vt:lpstr>rodbina</vt:lpstr>
      <vt:lpstr>Nisu sve obitelji jednake</vt:lpstr>
      <vt:lpstr>Pripremila: martina rajačić, prof. defektolog cookt</vt:lpstr>
    </vt:vector>
  </TitlesOfParts>
  <Company>MPRH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OBITELJ</dc:title>
  <dc:creator>ODOZG</dc:creator>
  <cp:lastModifiedBy>ODOZG</cp:lastModifiedBy>
  <cp:revision>18</cp:revision>
  <dcterms:created xsi:type="dcterms:W3CDTF">2020-05-10T17:34:51Z</dcterms:created>
  <dcterms:modified xsi:type="dcterms:W3CDTF">2020-05-10T22:26:56Z</dcterms:modified>
</cp:coreProperties>
</file>