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8E71C1-5B62-4ACF-B795-6FD924080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5"/>
            <a:ext cx="8635585" cy="1544774"/>
          </a:xfrm>
        </p:spPr>
        <p:txBody>
          <a:bodyPr>
            <a:normAutofit/>
          </a:bodyPr>
          <a:lstStyle/>
          <a:p>
            <a:r>
              <a:rPr lang="hr-H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Svjetski dan kornjača</a:t>
            </a:r>
            <a:b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DC62C4F-3C07-4111-9E9D-DE6B870D56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1395" y="3906266"/>
            <a:ext cx="8673427" cy="1322587"/>
          </a:xfrm>
        </p:spPr>
        <p:txBody>
          <a:bodyPr>
            <a:normAutofit/>
          </a:bodyPr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III PSP – Mirjana </a:t>
            </a:r>
            <a:r>
              <a:rPr lang="hr-H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Bogadi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dipl.soc.ped</a:t>
            </a:r>
            <a:r>
              <a:rPr lang="hr-HR" sz="20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Izvori: fotografije preuzete sa interneta; pinterest.com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492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71EA1B-62BF-4985-8A37-999451EFA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 svibnja – </a:t>
            </a:r>
            <a:r>
              <a:rPr lang="hr-HR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Svjetski</a:t>
            </a:r>
            <a:r>
              <a:rPr lang="hr-HR" sz="2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 kornjača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A25609E-7A71-4F71-8270-0B30C225C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Kornjače 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ubrajaju </a:t>
            </a:r>
            <a:r>
              <a:rPr lang="hr-HR" sz="2800">
                <a:latin typeface="Times New Roman" panose="02020603050405020304" pitchFamily="18" charset="0"/>
                <a:cs typeface="Times New Roman" panose="02020603050405020304" pitchFamily="18" charset="0"/>
              </a:rPr>
              <a:t>u najstarije</a:t>
            </a:r>
            <a:r>
              <a:rPr lang="hr-HR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gmazove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Bile su na Zemlji još prije dinosaura. </a:t>
            </a:r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Žive na kopnu, u slatkoj vodi (rijeci, bari) i u moru. 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Danas su jako ugrožene, zato ih čuvajte, ne uzimajte ih kući. Ostavite ih tamo gdje žive. To je njihovo prirodno stanište.</a:t>
            </a:r>
          </a:p>
          <a:p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Pogledaj koje vrste kornjača žive u Hrvatskoj!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661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like 5" descr="Slika na kojoj se prikazuje trava, reptil, životinja, kornjača&#10;&#10;Opis je automatski generiran">
            <a:extLst>
              <a:ext uri="{FF2B5EF4-FFF2-40B4-BE49-F238E27FC236}">
                <a16:creationId xmlns:a16="http://schemas.microsoft.com/office/drawing/2014/main" id="{84A6F4EE-BF09-49CD-A3DC-ED17D0F794E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10471" r="1" b="10471"/>
          <a:stretch/>
        </p:blipFill>
        <p:spPr>
          <a:xfrm>
            <a:off x="3233788" y="1120792"/>
            <a:ext cx="5760720" cy="3099816"/>
          </a:xfrm>
          <a:prstGeom prst="rect">
            <a:avLst/>
          </a:prstGeom>
          <a:ln w="12700">
            <a:noFill/>
          </a:ln>
        </p:spPr>
      </p:pic>
      <p:sp>
        <p:nvSpPr>
          <p:cNvPr id="3" name="Naslov 2">
            <a:extLst>
              <a:ext uri="{FF2B5EF4-FFF2-40B4-BE49-F238E27FC236}">
                <a16:creationId xmlns:a16="http://schemas.microsoft.com/office/drawing/2014/main" id="{F578B20B-E75C-46BD-B6A9-29CAE445E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793" y="4614902"/>
            <a:ext cx="8081960" cy="943954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000">
                <a:solidFill>
                  <a:schemeClr val="tx2"/>
                </a:solidFill>
              </a:rPr>
              <a:t>Kopnena kornjača – čančara.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138CA75-AB16-44CE-9856-E4CDB469D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0416" y="1935668"/>
            <a:ext cx="5776646" cy="2196834"/>
          </a:xfrm>
        </p:spPr>
        <p:txBody>
          <a:bodyPr>
            <a:normAutofit fontScale="92500" lnSpcReduction="10000"/>
          </a:bodyPr>
          <a:lstStyle/>
          <a:p>
            <a:endParaRPr lang="hr-HR" dirty="0"/>
          </a:p>
          <a:p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Živi na kopnu.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82766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F999BA57-17E6-48F5-B4E7-24B28A833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793" y="4614902"/>
            <a:ext cx="8081960" cy="943954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000" dirty="0" err="1">
                <a:solidFill>
                  <a:schemeClr val="tx2"/>
                </a:solidFill>
              </a:rPr>
              <a:t>Barska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kornjača</a:t>
            </a:r>
            <a:endParaRPr lang="en-US" sz="4000" dirty="0">
              <a:solidFill>
                <a:schemeClr val="tx2"/>
              </a:solidFill>
            </a:endParaRPr>
          </a:p>
        </p:txBody>
      </p:sp>
      <p:pic>
        <p:nvPicPr>
          <p:cNvPr id="6" name="Rezervirano mjesto slike 5" descr="Slika na kojoj se prikazuje trava, reptil, životinja, kornjača&#10;&#10;Opis je automatski generiran">
            <a:extLst>
              <a:ext uri="{FF2B5EF4-FFF2-40B4-BE49-F238E27FC236}">
                <a16:creationId xmlns:a16="http://schemas.microsoft.com/office/drawing/2014/main" id="{6E5D9218-8A43-4511-ADC1-9F4C0B36280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9569" b="9569"/>
          <a:stretch/>
        </p:blipFill>
        <p:spPr>
          <a:xfrm>
            <a:off x="3215640" y="1120792"/>
            <a:ext cx="5760720" cy="3099816"/>
          </a:xfrm>
          <a:prstGeom prst="rect">
            <a:avLst/>
          </a:prstGeom>
          <a:ln w="12700">
            <a:noFill/>
          </a:ln>
        </p:spPr>
      </p:pic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A822ADD-DA4D-4AC0-AAC0-B69C11083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r-HR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Živi u bari.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06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" name="Group 239">
            <a:extLst>
              <a:ext uri="{FF2B5EF4-FFF2-40B4-BE49-F238E27FC236}">
                <a16:creationId xmlns:a16="http://schemas.microsoft.com/office/drawing/2014/main" id="{15366C72-D7F6-4E8E-9050-596B79093B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41" name="Freeform 5">
              <a:extLst>
                <a:ext uri="{FF2B5EF4-FFF2-40B4-BE49-F238E27FC236}">
                  <a16:creationId xmlns:a16="http://schemas.microsoft.com/office/drawing/2014/main" id="{95593905-FD51-4091-B72D-58CB89CEF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2" name="Freeform 6">
              <a:extLst>
                <a:ext uri="{FF2B5EF4-FFF2-40B4-BE49-F238E27FC236}">
                  <a16:creationId xmlns:a16="http://schemas.microsoft.com/office/drawing/2014/main" id="{2A55DE88-4421-4967-9967-5D268EC714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3" name="Freeform 7">
              <a:extLst>
                <a:ext uri="{FF2B5EF4-FFF2-40B4-BE49-F238E27FC236}">
                  <a16:creationId xmlns:a16="http://schemas.microsoft.com/office/drawing/2014/main" id="{C123E89E-02F9-40E7-9C1A-B333EE305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4" name="Freeform 8">
              <a:extLst>
                <a:ext uri="{FF2B5EF4-FFF2-40B4-BE49-F238E27FC236}">
                  <a16:creationId xmlns:a16="http://schemas.microsoft.com/office/drawing/2014/main" id="{204DFB5A-6C46-49CD-A933-C1784DC4DE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5" name="Freeform 9">
              <a:extLst>
                <a:ext uri="{FF2B5EF4-FFF2-40B4-BE49-F238E27FC236}">
                  <a16:creationId xmlns:a16="http://schemas.microsoft.com/office/drawing/2014/main" id="{87129E18-7EFC-477E-8715-16D60CF577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6" name="Freeform 10">
              <a:extLst>
                <a:ext uri="{FF2B5EF4-FFF2-40B4-BE49-F238E27FC236}">
                  <a16:creationId xmlns:a16="http://schemas.microsoft.com/office/drawing/2014/main" id="{9C70C325-27F3-44CB-A631-EF11CE6E5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7" name="Freeform 11">
              <a:extLst>
                <a:ext uri="{FF2B5EF4-FFF2-40B4-BE49-F238E27FC236}">
                  <a16:creationId xmlns:a16="http://schemas.microsoft.com/office/drawing/2014/main" id="{481F435D-0591-44D2-AA3F-501EEC6B1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8" name="Freeform 12">
              <a:extLst>
                <a:ext uri="{FF2B5EF4-FFF2-40B4-BE49-F238E27FC236}">
                  <a16:creationId xmlns:a16="http://schemas.microsoft.com/office/drawing/2014/main" id="{9534ECD9-9339-4965-9B60-C0ED1D9D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9" name="Freeform 13">
              <a:extLst>
                <a:ext uri="{FF2B5EF4-FFF2-40B4-BE49-F238E27FC236}">
                  <a16:creationId xmlns:a16="http://schemas.microsoft.com/office/drawing/2014/main" id="{18F7199B-CBCA-4A0F-8EEE-056A664CDF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0" name="Freeform 14">
              <a:extLst>
                <a:ext uri="{FF2B5EF4-FFF2-40B4-BE49-F238E27FC236}">
                  <a16:creationId xmlns:a16="http://schemas.microsoft.com/office/drawing/2014/main" id="{1EA6137C-88AC-47E7-A2B9-F06EE2EF7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1" name="Freeform 15">
              <a:extLst>
                <a:ext uri="{FF2B5EF4-FFF2-40B4-BE49-F238E27FC236}">
                  <a16:creationId xmlns:a16="http://schemas.microsoft.com/office/drawing/2014/main" id="{31A037B1-7B29-4E4D-BAA8-B529A19C71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2" name="Freeform 16">
              <a:extLst>
                <a:ext uri="{FF2B5EF4-FFF2-40B4-BE49-F238E27FC236}">
                  <a16:creationId xmlns:a16="http://schemas.microsoft.com/office/drawing/2014/main" id="{8DE7357B-0B91-4813-8631-902632739A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3" name="Freeform 17">
              <a:extLst>
                <a:ext uri="{FF2B5EF4-FFF2-40B4-BE49-F238E27FC236}">
                  <a16:creationId xmlns:a16="http://schemas.microsoft.com/office/drawing/2014/main" id="{21B3BA74-3139-4AD3-81E2-7174428B9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4" name="Freeform 18">
              <a:extLst>
                <a:ext uri="{FF2B5EF4-FFF2-40B4-BE49-F238E27FC236}">
                  <a16:creationId xmlns:a16="http://schemas.microsoft.com/office/drawing/2014/main" id="{1922388D-FDAE-4997-9A81-4C10FB1FF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5" name="Freeform 19">
              <a:extLst>
                <a:ext uri="{FF2B5EF4-FFF2-40B4-BE49-F238E27FC236}">
                  <a16:creationId xmlns:a16="http://schemas.microsoft.com/office/drawing/2014/main" id="{44B1128D-CBF9-4E8E-B5FD-16EA618557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6" name="Freeform 20">
              <a:extLst>
                <a:ext uri="{FF2B5EF4-FFF2-40B4-BE49-F238E27FC236}">
                  <a16:creationId xmlns:a16="http://schemas.microsoft.com/office/drawing/2014/main" id="{8C3554E6-630F-4BE1-AAEB-4E8FC61D0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7" name="Freeform 21">
              <a:extLst>
                <a:ext uri="{FF2B5EF4-FFF2-40B4-BE49-F238E27FC236}">
                  <a16:creationId xmlns:a16="http://schemas.microsoft.com/office/drawing/2014/main" id="{7881672B-061D-44D8-B8E4-2B1E18D53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8" name="Freeform 22">
              <a:extLst>
                <a:ext uri="{FF2B5EF4-FFF2-40B4-BE49-F238E27FC236}">
                  <a16:creationId xmlns:a16="http://schemas.microsoft.com/office/drawing/2014/main" id="{8552A74A-C2FB-4456-846D-1D9EC32CA5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9" name="Freeform 23">
              <a:extLst>
                <a:ext uri="{FF2B5EF4-FFF2-40B4-BE49-F238E27FC236}">
                  <a16:creationId xmlns:a16="http://schemas.microsoft.com/office/drawing/2014/main" id="{E676335D-0545-4393-B422-6CE6DAD2D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0" name="Freeform 24">
              <a:extLst>
                <a:ext uri="{FF2B5EF4-FFF2-40B4-BE49-F238E27FC236}">
                  <a16:creationId xmlns:a16="http://schemas.microsoft.com/office/drawing/2014/main" id="{7CEA87AD-1702-42DE-976E-FA16A931C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1" name="Freeform 25">
              <a:extLst>
                <a:ext uri="{FF2B5EF4-FFF2-40B4-BE49-F238E27FC236}">
                  <a16:creationId xmlns:a16="http://schemas.microsoft.com/office/drawing/2014/main" id="{F2C7457F-2E86-475E-82C3-D878D941B6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F8761412-8BC8-4A0D-B0F2-A8BA1D1B6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F15E8D14-1E49-46AE-84D9-D09CD884C5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5" name="Isosceles Triangle 22">
              <a:extLst>
                <a:ext uri="{FF2B5EF4-FFF2-40B4-BE49-F238E27FC236}">
                  <a16:creationId xmlns:a16="http://schemas.microsoft.com/office/drawing/2014/main" id="{23FBD707-EE6F-41CA-8E71-4DE4C60A3E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A124152A-1F75-47D7-8320-AD15AADE8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68" name="Rectangle 267">
            <a:extLst>
              <a:ext uri="{FF2B5EF4-FFF2-40B4-BE49-F238E27FC236}">
                <a16:creationId xmlns:a16="http://schemas.microsoft.com/office/drawing/2014/main" id="{CFEE7756-70B0-4597-A7F3-EA8E59D3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197070F0-AAF6-4E6E-AD25-7077800F34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71" name="Freeform 5">
              <a:extLst>
                <a:ext uri="{FF2B5EF4-FFF2-40B4-BE49-F238E27FC236}">
                  <a16:creationId xmlns:a16="http://schemas.microsoft.com/office/drawing/2014/main" id="{1A50A508-D47A-4A26-898C-A7B5E46FD6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6">
              <a:extLst>
                <a:ext uri="{FF2B5EF4-FFF2-40B4-BE49-F238E27FC236}">
                  <a16:creationId xmlns:a16="http://schemas.microsoft.com/office/drawing/2014/main" id="{E10EF1CE-F57E-4349-8554-BC4713B86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7">
              <a:extLst>
                <a:ext uri="{FF2B5EF4-FFF2-40B4-BE49-F238E27FC236}">
                  <a16:creationId xmlns:a16="http://schemas.microsoft.com/office/drawing/2014/main" id="{BCB169BB-0D21-4A5D-8985-2F00AE4FA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8">
              <a:extLst>
                <a:ext uri="{FF2B5EF4-FFF2-40B4-BE49-F238E27FC236}">
                  <a16:creationId xmlns:a16="http://schemas.microsoft.com/office/drawing/2014/main" id="{F731C221-A1AF-4763-A53F-85D3AF9C91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9">
              <a:extLst>
                <a:ext uri="{FF2B5EF4-FFF2-40B4-BE49-F238E27FC236}">
                  <a16:creationId xmlns:a16="http://schemas.microsoft.com/office/drawing/2014/main" id="{D5454DC5-D9BF-43CC-B802-8A4B250ECE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10">
              <a:extLst>
                <a:ext uri="{FF2B5EF4-FFF2-40B4-BE49-F238E27FC236}">
                  <a16:creationId xmlns:a16="http://schemas.microsoft.com/office/drawing/2014/main" id="{306E8FCC-4E88-4664-BA01-AE0EEA60D1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11">
              <a:extLst>
                <a:ext uri="{FF2B5EF4-FFF2-40B4-BE49-F238E27FC236}">
                  <a16:creationId xmlns:a16="http://schemas.microsoft.com/office/drawing/2014/main" id="{8944BF5D-8091-4550-8B5B-352106012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12">
              <a:extLst>
                <a:ext uri="{FF2B5EF4-FFF2-40B4-BE49-F238E27FC236}">
                  <a16:creationId xmlns:a16="http://schemas.microsoft.com/office/drawing/2014/main" id="{20811992-1118-4ECF-A474-6273D0B170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13">
              <a:extLst>
                <a:ext uri="{FF2B5EF4-FFF2-40B4-BE49-F238E27FC236}">
                  <a16:creationId xmlns:a16="http://schemas.microsoft.com/office/drawing/2014/main" id="{C979EF25-17F7-4740-9087-3A30D785CE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14">
              <a:extLst>
                <a:ext uri="{FF2B5EF4-FFF2-40B4-BE49-F238E27FC236}">
                  <a16:creationId xmlns:a16="http://schemas.microsoft.com/office/drawing/2014/main" id="{E17E720D-59F4-400E-856D-9F8DF64826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15">
              <a:extLst>
                <a:ext uri="{FF2B5EF4-FFF2-40B4-BE49-F238E27FC236}">
                  <a16:creationId xmlns:a16="http://schemas.microsoft.com/office/drawing/2014/main" id="{576ADF45-1DB3-47A7-8C77-FE1D6248C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16">
              <a:extLst>
                <a:ext uri="{FF2B5EF4-FFF2-40B4-BE49-F238E27FC236}">
                  <a16:creationId xmlns:a16="http://schemas.microsoft.com/office/drawing/2014/main" id="{173DA7F8-0F36-42E3-85EC-647593110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17">
              <a:extLst>
                <a:ext uri="{FF2B5EF4-FFF2-40B4-BE49-F238E27FC236}">
                  <a16:creationId xmlns:a16="http://schemas.microsoft.com/office/drawing/2014/main" id="{E3500DB7-6C84-43A7-AFFC-85095E545A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18">
              <a:extLst>
                <a:ext uri="{FF2B5EF4-FFF2-40B4-BE49-F238E27FC236}">
                  <a16:creationId xmlns:a16="http://schemas.microsoft.com/office/drawing/2014/main" id="{8522CCEC-B7C3-493C-8ED0-701A41624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19">
              <a:extLst>
                <a:ext uri="{FF2B5EF4-FFF2-40B4-BE49-F238E27FC236}">
                  <a16:creationId xmlns:a16="http://schemas.microsoft.com/office/drawing/2014/main" id="{C7A0BA9A-818E-446C-8F48-10E9FFBF8D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20">
              <a:extLst>
                <a:ext uri="{FF2B5EF4-FFF2-40B4-BE49-F238E27FC236}">
                  <a16:creationId xmlns:a16="http://schemas.microsoft.com/office/drawing/2014/main" id="{A0AF077E-C307-4483-977D-B2AD3C673D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21">
              <a:extLst>
                <a:ext uri="{FF2B5EF4-FFF2-40B4-BE49-F238E27FC236}">
                  <a16:creationId xmlns:a16="http://schemas.microsoft.com/office/drawing/2014/main" id="{6B6AC289-DEC9-42DB-B50E-AABD64600A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22">
              <a:extLst>
                <a:ext uri="{FF2B5EF4-FFF2-40B4-BE49-F238E27FC236}">
                  <a16:creationId xmlns:a16="http://schemas.microsoft.com/office/drawing/2014/main" id="{C8036CEF-7B9E-40E2-8DD4-0DA1F3479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23">
              <a:extLst>
                <a:ext uri="{FF2B5EF4-FFF2-40B4-BE49-F238E27FC236}">
                  <a16:creationId xmlns:a16="http://schemas.microsoft.com/office/drawing/2014/main" id="{0F9DBE8A-B69D-4EB1-8999-6BFA8B404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Freeform 24">
              <a:extLst>
                <a:ext uri="{FF2B5EF4-FFF2-40B4-BE49-F238E27FC236}">
                  <a16:creationId xmlns:a16="http://schemas.microsoft.com/office/drawing/2014/main" id="{C33FBFC5-C14F-4802-8ABA-3B0ACD314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25">
              <a:extLst>
                <a:ext uri="{FF2B5EF4-FFF2-40B4-BE49-F238E27FC236}">
                  <a16:creationId xmlns:a16="http://schemas.microsoft.com/office/drawing/2014/main" id="{BE781FF5-4F8A-4C09-9AE6-0CB7643A3E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0" name="Group 292">
            <a:extLst>
              <a:ext uri="{FF2B5EF4-FFF2-40B4-BE49-F238E27FC236}">
                <a16:creationId xmlns:a16="http://schemas.microsoft.com/office/drawing/2014/main" id="{5544C9FA-A532-4468-8F7F-66A4B4F6DA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21" name="Rectangle 293">
              <a:extLst>
                <a:ext uri="{FF2B5EF4-FFF2-40B4-BE49-F238E27FC236}">
                  <a16:creationId xmlns:a16="http://schemas.microsoft.com/office/drawing/2014/main" id="{93C94D01-B763-4D39-AB7D-D88B8B179B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Isosceles Triangle 22">
              <a:extLst>
                <a:ext uri="{FF2B5EF4-FFF2-40B4-BE49-F238E27FC236}">
                  <a16:creationId xmlns:a16="http://schemas.microsoft.com/office/drawing/2014/main" id="{39F835B2-364A-413B-A119-BA65FEA68B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Rectangle 295">
              <a:extLst>
                <a:ext uri="{FF2B5EF4-FFF2-40B4-BE49-F238E27FC236}">
                  <a16:creationId xmlns:a16="http://schemas.microsoft.com/office/drawing/2014/main" id="{0FDC3692-D3B0-447C-A42E-C77A4828D6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Naslov 2">
            <a:extLst>
              <a:ext uri="{FF2B5EF4-FFF2-40B4-BE49-F238E27FC236}">
                <a16:creationId xmlns:a16="http://schemas.microsoft.com/office/drawing/2014/main" id="{3AEDC4DC-7D09-48C1-9842-E3A1F14D2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hr-HR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Glavata </a:t>
            </a:r>
            <a:r>
              <a:rPr lang="hr-HR" sz="4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želva</a:t>
            </a:r>
            <a:r>
              <a:rPr lang="hr-HR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r-HR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morska kornjača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Rezervirano mjesto slike 5" descr="Slika na kojoj se prikazuje životinja, reptil, kornjača, voda&#10;&#10;Opis je automatski generiran">
            <a:extLst>
              <a:ext uri="{FF2B5EF4-FFF2-40B4-BE49-F238E27FC236}">
                <a16:creationId xmlns:a16="http://schemas.microsoft.com/office/drawing/2014/main" id="{609D87BC-1E5D-4F2D-A744-275BD641149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2887" r="2" b="20975"/>
          <a:stretch/>
        </p:blipFill>
        <p:spPr>
          <a:xfrm>
            <a:off x="4266415" y="1155803"/>
            <a:ext cx="7041059" cy="43480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517F64CB-71DB-4438-9B3F-D7CA564D1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18447" y="4267830"/>
            <a:ext cx="6281873" cy="178397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Wingdings" panose="05000000000000000000" pitchFamily="2" charset="2"/>
              <a:buChar char="§"/>
            </a:pPr>
            <a:r>
              <a:rPr lang="hr-HR" dirty="0">
                <a:solidFill>
                  <a:schemeClr val="bg1"/>
                </a:solidFill>
              </a:rPr>
              <a:t>Živi u Jadranskom moru.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778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Group 142">
            <a:extLst>
              <a:ext uri="{FF2B5EF4-FFF2-40B4-BE49-F238E27FC236}">
                <a16:creationId xmlns:a16="http://schemas.microsoft.com/office/drawing/2014/main" id="{5BD46425-1A1D-4A85-8298-B2D306740C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33" name="Freeform 5">
              <a:extLst>
                <a:ext uri="{FF2B5EF4-FFF2-40B4-BE49-F238E27FC236}">
                  <a16:creationId xmlns:a16="http://schemas.microsoft.com/office/drawing/2014/main" id="{32D4BA3B-71CF-47E6-B1B4-F609DE0D3F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4" name="Freeform 6">
              <a:extLst>
                <a:ext uri="{FF2B5EF4-FFF2-40B4-BE49-F238E27FC236}">
                  <a16:creationId xmlns:a16="http://schemas.microsoft.com/office/drawing/2014/main" id="{58551517-8828-4A3F-A12C-9737076538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5" name="Freeform 7">
              <a:extLst>
                <a:ext uri="{FF2B5EF4-FFF2-40B4-BE49-F238E27FC236}">
                  <a16:creationId xmlns:a16="http://schemas.microsoft.com/office/drawing/2014/main" id="{BB07D1FC-7636-46B3-B3FD-ED176FC55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6" name="Freeform 8">
              <a:extLst>
                <a:ext uri="{FF2B5EF4-FFF2-40B4-BE49-F238E27FC236}">
                  <a16:creationId xmlns:a16="http://schemas.microsoft.com/office/drawing/2014/main" id="{1F8F0514-0BF8-4767-8041-02C5EB5E6D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7" name="Freeform 9">
              <a:extLst>
                <a:ext uri="{FF2B5EF4-FFF2-40B4-BE49-F238E27FC236}">
                  <a16:creationId xmlns:a16="http://schemas.microsoft.com/office/drawing/2014/main" id="{10C4D70D-CC7C-469A-8112-6751D7C5C4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8" name="Freeform 10">
              <a:extLst>
                <a:ext uri="{FF2B5EF4-FFF2-40B4-BE49-F238E27FC236}">
                  <a16:creationId xmlns:a16="http://schemas.microsoft.com/office/drawing/2014/main" id="{9B22CD3A-9DEF-4CA7-BCEA-A8FDEE1F51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9" name="Freeform 11">
              <a:extLst>
                <a:ext uri="{FF2B5EF4-FFF2-40B4-BE49-F238E27FC236}">
                  <a16:creationId xmlns:a16="http://schemas.microsoft.com/office/drawing/2014/main" id="{51D97B61-0DD7-406B-AA26-7D18AC60A8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0" name="Freeform 12">
              <a:extLst>
                <a:ext uri="{FF2B5EF4-FFF2-40B4-BE49-F238E27FC236}">
                  <a16:creationId xmlns:a16="http://schemas.microsoft.com/office/drawing/2014/main" id="{6E02D9B0-F1F5-4F02-933A-23444ADD8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1" name="Freeform 13">
              <a:extLst>
                <a:ext uri="{FF2B5EF4-FFF2-40B4-BE49-F238E27FC236}">
                  <a16:creationId xmlns:a16="http://schemas.microsoft.com/office/drawing/2014/main" id="{75CED5D4-541F-42BD-A0EC-684012EB8A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2" name="Freeform 14">
              <a:extLst>
                <a:ext uri="{FF2B5EF4-FFF2-40B4-BE49-F238E27FC236}">
                  <a16:creationId xmlns:a16="http://schemas.microsoft.com/office/drawing/2014/main" id="{445A774D-6566-4A15-B81A-74407F6158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3" name="Freeform 15">
              <a:extLst>
                <a:ext uri="{FF2B5EF4-FFF2-40B4-BE49-F238E27FC236}">
                  <a16:creationId xmlns:a16="http://schemas.microsoft.com/office/drawing/2014/main" id="{E548AE79-DD11-479E-9279-8E116D2B0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5" name="Freeform 16">
              <a:extLst>
                <a:ext uri="{FF2B5EF4-FFF2-40B4-BE49-F238E27FC236}">
                  <a16:creationId xmlns:a16="http://schemas.microsoft.com/office/drawing/2014/main" id="{FCADD9C5-9C65-4CD4-96E1-C3581938E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4" name="Freeform 17">
              <a:extLst>
                <a:ext uri="{FF2B5EF4-FFF2-40B4-BE49-F238E27FC236}">
                  <a16:creationId xmlns:a16="http://schemas.microsoft.com/office/drawing/2014/main" id="{A645A873-E20B-46FC-B9BB-C36CF251E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5" name="Freeform 18">
              <a:extLst>
                <a:ext uri="{FF2B5EF4-FFF2-40B4-BE49-F238E27FC236}">
                  <a16:creationId xmlns:a16="http://schemas.microsoft.com/office/drawing/2014/main" id="{3C6EB4E3-4CBF-4658-8CA4-C8EAA0726F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6" name="Freeform 19">
              <a:extLst>
                <a:ext uri="{FF2B5EF4-FFF2-40B4-BE49-F238E27FC236}">
                  <a16:creationId xmlns:a16="http://schemas.microsoft.com/office/drawing/2014/main" id="{B6A95A13-3252-4058-8B4E-D86819FBB6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7" name="Freeform 20">
              <a:extLst>
                <a:ext uri="{FF2B5EF4-FFF2-40B4-BE49-F238E27FC236}">
                  <a16:creationId xmlns:a16="http://schemas.microsoft.com/office/drawing/2014/main" id="{5F42D653-69CC-49B0-BED9-97FB6A2B60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0" name="Freeform 21">
              <a:extLst>
                <a:ext uri="{FF2B5EF4-FFF2-40B4-BE49-F238E27FC236}">
                  <a16:creationId xmlns:a16="http://schemas.microsoft.com/office/drawing/2014/main" id="{4B356AFF-E927-4EA2-91B4-2CA411483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8" name="Freeform 22">
              <a:extLst>
                <a:ext uri="{FF2B5EF4-FFF2-40B4-BE49-F238E27FC236}">
                  <a16:creationId xmlns:a16="http://schemas.microsoft.com/office/drawing/2014/main" id="{54A60266-1E66-4523-AF44-990090BF4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2" name="Freeform 23">
              <a:extLst>
                <a:ext uri="{FF2B5EF4-FFF2-40B4-BE49-F238E27FC236}">
                  <a16:creationId xmlns:a16="http://schemas.microsoft.com/office/drawing/2014/main" id="{3FA49AC4-8840-4C3B-AE22-2BD2787EC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49" name="Group 163">
            <a:extLst>
              <a:ext uri="{FF2B5EF4-FFF2-40B4-BE49-F238E27FC236}">
                <a16:creationId xmlns:a16="http://schemas.microsoft.com/office/drawing/2014/main" id="{5B00B80E-0BE0-4C6D-8BD5-FD0874C52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50" name="Rectangle 164">
              <a:extLst>
                <a:ext uri="{FF2B5EF4-FFF2-40B4-BE49-F238E27FC236}">
                  <a16:creationId xmlns:a16="http://schemas.microsoft.com/office/drawing/2014/main" id="{9B24B417-22EA-421E-90D7-844E04D55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1" name="Isosceles Triangle 165">
              <a:extLst>
                <a:ext uri="{FF2B5EF4-FFF2-40B4-BE49-F238E27FC236}">
                  <a16:creationId xmlns:a16="http://schemas.microsoft.com/office/drawing/2014/main" id="{CCA2A386-3A2C-45AA-BDED-530C2E0E7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2" name="Rectangle 166">
              <a:extLst>
                <a:ext uri="{FF2B5EF4-FFF2-40B4-BE49-F238E27FC236}">
                  <a16:creationId xmlns:a16="http://schemas.microsoft.com/office/drawing/2014/main" id="{39C281C3-AA5C-41EA-97D0-7C7124152C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53" name="Rectangle 168">
            <a:extLst>
              <a:ext uri="{FF2B5EF4-FFF2-40B4-BE49-F238E27FC236}">
                <a16:creationId xmlns:a16="http://schemas.microsoft.com/office/drawing/2014/main" id="{47AE9CCB-1DEA-4274-9B27-9B3DA21A20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4" name="Group 170">
            <a:extLst>
              <a:ext uri="{FF2B5EF4-FFF2-40B4-BE49-F238E27FC236}">
                <a16:creationId xmlns:a16="http://schemas.microsoft.com/office/drawing/2014/main" id="{3ACB76DB-FB0C-4E62-AF93-D8E390AEF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55" name="Freeform 5">
              <a:extLst>
                <a:ext uri="{FF2B5EF4-FFF2-40B4-BE49-F238E27FC236}">
                  <a16:creationId xmlns:a16="http://schemas.microsoft.com/office/drawing/2014/main" id="{DBC87249-2EC8-46AB-983D-8DDB3DE93C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Freeform 6">
              <a:extLst>
                <a:ext uri="{FF2B5EF4-FFF2-40B4-BE49-F238E27FC236}">
                  <a16:creationId xmlns:a16="http://schemas.microsoft.com/office/drawing/2014/main" id="{3F3951F4-B650-433C-8DA9-19B79B941F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Freeform 7">
              <a:extLst>
                <a:ext uri="{FF2B5EF4-FFF2-40B4-BE49-F238E27FC236}">
                  <a16:creationId xmlns:a16="http://schemas.microsoft.com/office/drawing/2014/main" id="{AD441202-D3FE-4A67-A18D-7AA8223989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Freeform 8">
              <a:extLst>
                <a:ext uri="{FF2B5EF4-FFF2-40B4-BE49-F238E27FC236}">
                  <a16:creationId xmlns:a16="http://schemas.microsoft.com/office/drawing/2014/main" id="{779C3FD9-134A-4DCB-A34D-C11863F00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Freeform 9">
              <a:extLst>
                <a:ext uri="{FF2B5EF4-FFF2-40B4-BE49-F238E27FC236}">
                  <a16:creationId xmlns:a16="http://schemas.microsoft.com/office/drawing/2014/main" id="{73C98639-C438-4600-85E3-D5E86D5EC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Freeform 10">
              <a:extLst>
                <a:ext uri="{FF2B5EF4-FFF2-40B4-BE49-F238E27FC236}">
                  <a16:creationId xmlns:a16="http://schemas.microsoft.com/office/drawing/2014/main" id="{AA6417D7-DDAD-445F-875E-E857A9797D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Freeform 11">
              <a:extLst>
                <a:ext uri="{FF2B5EF4-FFF2-40B4-BE49-F238E27FC236}">
                  <a16:creationId xmlns:a16="http://schemas.microsoft.com/office/drawing/2014/main" id="{24DF818C-D52E-436A-9229-5746F4D9E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Freeform 12">
              <a:extLst>
                <a:ext uri="{FF2B5EF4-FFF2-40B4-BE49-F238E27FC236}">
                  <a16:creationId xmlns:a16="http://schemas.microsoft.com/office/drawing/2014/main" id="{5EB959D5-F630-4898-843B-84F6FBDC4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Freeform 13">
              <a:extLst>
                <a:ext uri="{FF2B5EF4-FFF2-40B4-BE49-F238E27FC236}">
                  <a16:creationId xmlns:a16="http://schemas.microsoft.com/office/drawing/2014/main" id="{56DA2AAF-F7B7-4C38-8409-DA0E93B1A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Freeform 14">
              <a:extLst>
                <a:ext uri="{FF2B5EF4-FFF2-40B4-BE49-F238E27FC236}">
                  <a16:creationId xmlns:a16="http://schemas.microsoft.com/office/drawing/2014/main" id="{05CF5626-C89B-4479-93CC-507D44ACF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Freeform 15">
              <a:extLst>
                <a:ext uri="{FF2B5EF4-FFF2-40B4-BE49-F238E27FC236}">
                  <a16:creationId xmlns:a16="http://schemas.microsoft.com/office/drawing/2014/main" id="{F5C1C150-6C7F-4345-95BB-B1F53CB4C7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6">
              <a:extLst>
                <a:ext uri="{FF2B5EF4-FFF2-40B4-BE49-F238E27FC236}">
                  <a16:creationId xmlns:a16="http://schemas.microsoft.com/office/drawing/2014/main" id="{4DC09465-0CF5-422E-874F-9C41C2A2D5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Freeform 17">
              <a:extLst>
                <a:ext uri="{FF2B5EF4-FFF2-40B4-BE49-F238E27FC236}">
                  <a16:creationId xmlns:a16="http://schemas.microsoft.com/office/drawing/2014/main" id="{0D73C780-C19E-4D7C-9DCF-8B8B73C48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Freeform 18">
              <a:extLst>
                <a:ext uri="{FF2B5EF4-FFF2-40B4-BE49-F238E27FC236}">
                  <a16:creationId xmlns:a16="http://schemas.microsoft.com/office/drawing/2014/main" id="{FDFA5936-78C6-4B8E-A0AB-1697131B7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Freeform 19">
              <a:extLst>
                <a:ext uri="{FF2B5EF4-FFF2-40B4-BE49-F238E27FC236}">
                  <a16:creationId xmlns:a16="http://schemas.microsoft.com/office/drawing/2014/main" id="{BBEB8B2C-08CB-4937-95F5-37A5AAA36D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20">
              <a:extLst>
                <a:ext uri="{FF2B5EF4-FFF2-40B4-BE49-F238E27FC236}">
                  <a16:creationId xmlns:a16="http://schemas.microsoft.com/office/drawing/2014/main" id="{707B4F5E-2587-4B02-8B78-26187BE870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Freeform 21">
              <a:extLst>
                <a:ext uri="{FF2B5EF4-FFF2-40B4-BE49-F238E27FC236}">
                  <a16:creationId xmlns:a16="http://schemas.microsoft.com/office/drawing/2014/main" id="{B82232A3-F584-4A22-BA8D-DBBD3BDBE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Freeform 22">
              <a:extLst>
                <a:ext uri="{FF2B5EF4-FFF2-40B4-BE49-F238E27FC236}">
                  <a16:creationId xmlns:a16="http://schemas.microsoft.com/office/drawing/2014/main" id="{6244B538-78CC-4B9E-BD37-043ED1A62D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Freeform 23">
              <a:extLst>
                <a:ext uri="{FF2B5EF4-FFF2-40B4-BE49-F238E27FC236}">
                  <a16:creationId xmlns:a16="http://schemas.microsoft.com/office/drawing/2014/main" id="{6042FFF9-B85D-4A28-B373-0261C41E1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Naslov 2">
            <a:extLst>
              <a:ext uri="{FF2B5EF4-FFF2-40B4-BE49-F238E27FC236}">
                <a16:creationId xmlns:a16="http://schemas.microsoft.com/office/drawing/2014/main" id="{BD5613CE-A8BF-4303-BAD5-3D9A0AD42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1834" y="1227192"/>
            <a:ext cx="4282294" cy="3592250"/>
          </a:xfrm>
        </p:spPr>
        <p:txBody>
          <a:bodyPr vert="horz" lIns="228600" tIns="228600" rIns="228600" bIns="0" rtlCol="0" anchor="b"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Riječna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kornjača</a:t>
            </a:r>
            <a:r>
              <a:rPr lang="hr-HR" b="1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.</a:t>
            </a:r>
            <a:br>
              <a:rPr lang="hr-HR" sz="3600" b="1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</a:br>
            <a:br>
              <a:rPr lang="hr-HR" sz="3600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hr-HR" sz="3600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		Živi u rijeci.</a:t>
            </a:r>
            <a:br>
              <a:rPr lang="hr-HR" sz="36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</a:br>
            <a:br>
              <a:rPr lang="hr-HR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hr-HR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I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znimno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rijetka</a:t>
            </a:r>
            <a:r>
              <a:rPr lang="hr-HR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.</a:t>
            </a:r>
            <a:endParaRPr lang="en-US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72" name="Rectangle 191">
            <a:extLst>
              <a:ext uri="{FF2B5EF4-FFF2-40B4-BE49-F238E27FC236}">
                <a16:creationId xmlns:a16="http://schemas.microsoft.com/office/drawing/2014/main" id="{C8CA0C52-5ACA-4F17-AA4A-312E0E110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720" y="795527"/>
            <a:ext cx="5970638" cy="5248847"/>
          </a:xfrm>
          <a:prstGeom prst="rect">
            <a:avLst/>
          </a:prstGeom>
          <a:solidFill>
            <a:schemeClr val="bg1"/>
          </a:solidFill>
          <a:ln w="19050">
            <a:solidFill>
              <a:srgbClr val="A1825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Rezervirano mjesto slike 5">
            <a:extLst>
              <a:ext uri="{FF2B5EF4-FFF2-40B4-BE49-F238E27FC236}">
                <a16:creationId xmlns:a16="http://schemas.microsoft.com/office/drawing/2014/main" id="{AECCCE71-89BA-40DA-AC3E-4249DDD6B6A3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 rotWithShape="1">
          <a:blip r:embed="rId2"/>
          <a:srcRect r="14097"/>
          <a:stretch/>
        </p:blipFill>
        <p:spPr>
          <a:xfrm>
            <a:off x="972115" y="960214"/>
            <a:ext cx="5641848" cy="491947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73" name="Isosceles Triangle 39">
            <a:extLst>
              <a:ext uri="{FF2B5EF4-FFF2-40B4-BE49-F238E27FC236}">
                <a16:creationId xmlns:a16="http://schemas.microsoft.com/office/drawing/2014/main" id="{4F37E7FB-7372-47E3-914E-7CF7E94B1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750273" y="3291386"/>
            <a:ext cx="407233" cy="3510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24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5B086A34-FC67-46FF-985D-90EF59B7B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756" y="2205702"/>
            <a:ext cx="3501197" cy="1223298"/>
          </a:xfrm>
        </p:spPr>
        <p:txBody>
          <a:bodyPr/>
          <a:lstStyle/>
          <a:p>
            <a:r>
              <a:rPr lang="hr-HR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za kraj: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6B55D08-D813-48D6-B1E1-DE2534453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983" y="0"/>
            <a:ext cx="6275035" cy="6052749"/>
          </a:xfrm>
        </p:spPr>
        <p:txBody>
          <a:bodyPr>
            <a:normAutofit/>
          </a:bodyPr>
          <a:lstStyle/>
          <a:p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Svakoj kornjači na prethodnim slajdovima nadjeni ime!</a:t>
            </a:r>
          </a:p>
          <a:p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Zapiši u svoju bilježnicu!</a:t>
            </a:r>
          </a:p>
          <a:p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Nacrtaj i oboji kornjaču drvenim bojama, flomasterima ili tehnikom točkica kao na ovoj slici!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CD5C0E42-291E-4CAC-9FF5-14B084919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7756" y="3429000"/>
            <a:ext cx="3585624" cy="1456325"/>
          </a:xfrm>
        </p:spPr>
        <p:txBody>
          <a:bodyPr>
            <a:normAutofit/>
          </a:bodyPr>
          <a:lstStyle/>
          <a:p>
            <a:r>
              <a:rPr lang="hr-H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Kornjače spavaju zimski san.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Slika 5" descr="Slika na kojoj se prikazuje tkanina, hrana, sag&#10;&#10;Opis je automatski generiran">
            <a:extLst>
              <a:ext uri="{FF2B5EF4-FFF2-40B4-BE49-F238E27FC236}">
                <a16:creationId xmlns:a16="http://schemas.microsoft.com/office/drawing/2014/main" id="{A9974A37-D5D8-4A34-8B44-CF57AFA01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0939" y="4416285"/>
            <a:ext cx="2855167" cy="225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6811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191</Words>
  <Application>Microsoft Office PowerPoint</Application>
  <PresentationFormat>Široki zaslon</PresentationFormat>
  <Paragraphs>22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Calibri Light</vt:lpstr>
      <vt:lpstr>Rockwell</vt:lpstr>
      <vt:lpstr>Times New Roman</vt:lpstr>
      <vt:lpstr>Wingdings</vt:lpstr>
      <vt:lpstr>Atlas</vt:lpstr>
      <vt:lpstr>Svjetski dan kornjača  </vt:lpstr>
      <vt:lpstr>23. svibnja – Svjetski dan kornjača</vt:lpstr>
      <vt:lpstr>Kopnena kornjača – čančara.</vt:lpstr>
      <vt:lpstr>Barska kornjača</vt:lpstr>
      <vt:lpstr>Glavata želva – morska kornjača</vt:lpstr>
      <vt:lpstr>Riječna kornjača.    Živi u rijeci.   Iznimno rijetka.</vt:lpstr>
      <vt:lpstr>I za kraj: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Svjetski dan kornjača        III PSP  -  Mirjana Bogadi, dipl. soc. ped.</dc:title>
  <dc:creator>mbogadi0@gmail.com</dc:creator>
  <cp:lastModifiedBy>mbogadi0@gmail.com</cp:lastModifiedBy>
  <cp:revision>30</cp:revision>
  <dcterms:created xsi:type="dcterms:W3CDTF">2020-05-14T19:47:37Z</dcterms:created>
  <dcterms:modified xsi:type="dcterms:W3CDTF">2020-05-19T07:18:13Z</dcterms:modified>
</cp:coreProperties>
</file>