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2" r:id="rId5"/>
    <p:sldId id="261" r:id="rId6"/>
    <p:sldId id="260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5/19/2020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5/19/2020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5/19/2020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5/19/2020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5/19/2020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5/19/2020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5/19/2020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38E71C1-5B62-4ACF-B795-6FD9240808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9236" y="2075505"/>
            <a:ext cx="8635585" cy="1544774"/>
          </a:xfrm>
        </p:spPr>
        <p:txBody>
          <a:bodyPr>
            <a:normAutofit/>
          </a:bodyPr>
          <a:lstStyle/>
          <a:p>
            <a:r>
              <a:rPr lang="hr-HR" sz="32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Svjetski dan kornjača</a:t>
            </a:r>
            <a:br>
              <a:rPr lang="hr-H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hr-H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9DC62C4F-3C07-4111-9E9D-DE6B870D56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21395" y="3906266"/>
            <a:ext cx="8673427" cy="1322587"/>
          </a:xfrm>
        </p:spPr>
        <p:txBody>
          <a:bodyPr>
            <a:normAutofit/>
          </a:bodyPr>
          <a:lstStyle/>
          <a:p>
            <a:r>
              <a:rPr lang="hr-H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III PSP – Mirjana </a:t>
            </a:r>
            <a:r>
              <a:rPr lang="hr-H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Bogadi</a:t>
            </a:r>
            <a:r>
              <a:rPr lang="hr-H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r-H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dipl.soc.ped</a:t>
            </a:r>
            <a:r>
              <a:rPr lang="hr-HR" sz="20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hr-H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Izvori: fotografije preuzete sa interneta; pinterest.com</a:t>
            </a: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1492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971EA1B-62BF-4985-8A37-999451EFA2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23. svibnja – </a:t>
            </a:r>
            <a:r>
              <a:rPr lang="hr-HR" sz="2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Svjetski</a:t>
            </a:r>
            <a:r>
              <a:rPr lang="hr-HR" sz="2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 kornjača</a:t>
            </a:r>
            <a:endParaRPr lang="en-US" sz="28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A25609E-7A71-4F71-8270-0B30C225CC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Kornjače </a:t>
            </a:r>
            <a:r>
              <a:rPr lang="hr-H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ubrajaju </a:t>
            </a:r>
            <a:r>
              <a:rPr lang="hr-HR" sz="2800">
                <a:latin typeface="Times New Roman" panose="02020603050405020304" pitchFamily="18" charset="0"/>
                <a:cs typeface="Times New Roman" panose="02020603050405020304" pitchFamily="18" charset="0"/>
              </a:rPr>
              <a:t>u najstarije</a:t>
            </a:r>
            <a:r>
              <a:rPr lang="hr-HR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gmazove</a:t>
            </a:r>
            <a:r>
              <a:rPr lang="hr-H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Bile su na Zemlji još prije dinosaura. </a:t>
            </a:r>
            <a:r>
              <a:rPr lang="hr-H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Žive na kopnu, u slatkoj vodi (rijeci, bari) i u moru. </a:t>
            </a:r>
            <a:r>
              <a:rPr lang="hr-H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Danas su jako ugrožene, zato ih čuvajte, ne uzimajte ih kući. Ostavite ih tamo gdje žive. To je njihovo prirodno stanište.</a:t>
            </a:r>
          </a:p>
          <a:p>
            <a:r>
              <a:rPr lang="hr-H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Pogledaj koje vrste kornjača žive u Hrvatskoj!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7661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Rezervirano mjesto slike 5" descr="Slika na kojoj se prikazuje trava, reptil, životinja, kornjača&#10;&#10;Opis je automatski generiran">
            <a:extLst>
              <a:ext uri="{FF2B5EF4-FFF2-40B4-BE49-F238E27FC236}">
                <a16:creationId xmlns:a16="http://schemas.microsoft.com/office/drawing/2014/main" id="{84A6F4EE-BF09-49CD-A3DC-ED17D0F794E6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/>
          <a:srcRect t="10471" r="1" b="10471"/>
          <a:stretch/>
        </p:blipFill>
        <p:spPr>
          <a:xfrm>
            <a:off x="3233788" y="1120792"/>
            <a:ext cx="5760720" cy="3099816"/>
          </a:xfrm>
          <a:prstGeom prst="rect">
            <a:avLst/>
          </a:prstGeom>
          <a:ln w="12700">
            <a:noFill/>
          </a:ln>
        </p:spPr>
      </p:pic>
      <p:sp>
        <p:nvSpPr>
          <p:cNvPr id="3" name="Naslov 2">
            <a:extLst>
              <a:ext uri="{FF2B5EF4-FFF2-40B4-BE49-F238E27FC236}">
                <a16:creationId xmlns:a16="http://schemas.microsoft.com/office/drawing/2014/main" id="{F578B20B-E75C-46BD-B6A9-29CAE445E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7793" y="4614902"/>
            <a:ext cx="8081960" cy="943954"/>
          </a:xfrm>
        </p:spPr>
        <p:txBody>
          <a:bodyPr vert="horz" lIns="228600" tIns="228600" rIns="228600" bIns="0" rtlCol="0" anchor="b">
            <a:normAutofit/>
          </a:bodyPr>
          <a:lstStyle/>
          <a:p>
            <a:pPr>
              <a:lnSpc>
                <a:spcPct val="80000"/>
              </a:lnSpc>
            </a:pPr>
            <a:r>
              <a:rPr lang="en-US" sz="4000">
                <a:solidFill>
                  <a:schemeClr val="tx2"/>
                </a:solidFill>
              </a:rPr>
              <a:t>Kopnena kornjača – čančara.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7138CA75-AB16-44CE-9856-E4CDB469D2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80416" y="1935668"/>
            <a:ext cx="5776646" cy="2196834"/>
          </a:xfrm>
        </p:spPr>
        <p:txBody>
          <a:bodyPr>
            <a:normAutofit fontScale="92500" lnSpcReduction="10000"/>
          </a:bodyPr>
          <a:lstStyle/>
          <a:p>
            <a:endParaRPr lang="hr-HR" dirty="0"/>
          </a:p>
          <a:p>
            <a:endParaRPr lang="hr-H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H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H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Živi na kopnu.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982766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>
            <a:extLst>
              <a:ext uri="{FF2B5EF4-FFF2-40B4-BE49-F238E27FC236}">
                <a16:creationId xmlns:a16="http://schemas.microsoft.com/office/drawing/2014/main" id="{F999BA57-17E6-48F5-B4E7-24B28A8336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7793" y="4614902"/>
            <a:ext cx="8081960" cy="943954"/>
          </a:xfrm>
        </p:spPr>
        <p:txBody>
          <a:bodyPr vert="horz" lIns="228600" tIns="228600" rIns="228600" bIns="0" rtlCol="0" anchor="b">
            <a:normAutofit/>
          </a:bodyPr>
          <a:lstStyle/>
          <a:p>
            <a:pPr>
              <a:lnSpc>
                <a:spcPct val="80000"/>
              </a:lnSpc>
            </a:pPr>
            <a:r>
              <a:rPr lang="en-US" sz="4000" dirty="0" err="1">
                <a:solidFill>
                  <a:schemeClr val="tx2"/>
                </a:solidFill>
              </a:rPr>
              <a:t>Barska</a:t>
            </a:r>
            <a:r>
              <a:rPr lang="en-US" sz="4000" dirty="0">
                <a:solidFill>
                  <a:schemeClr val="tx2"/>
                </a:solidFill>
              </a:rPr>
              <a:t> </a:t>
            </a:r>
            <a:r>
              <a:rPr lang="en-US" sz="4000" dirty="0" err="1">
                <a:solidFill>
                  <a:schemeClr val="tx2"/>
                </a:solidFill>
              </a:rPr>
              <a:t>kornjača</a:t>
            </a:r>
            <a:endParaRPr lang="en-US" sz="4000" dirty="0">
              <a:solidFill>
                <a:schemeClr val="tx2"/>
              </a:solidFill>
            </a:endParaRPr>
          </a:p>
        </p:txBody>
      </p:sp>
      <p:pic>
        <p:nvPicPr>
          <p:cNvPr id="6" name="Rezervirano mjesto slike 5" descr="Slika na kojoj se prikazuje trava, reptil, životinja, kornjača&#10;&#10;Opis je automatski generiran">
            <a:extLst>
              <a:ext uri="{FF2B5EF4-FFF2-40B4-BE49-F238E27FC236}">
                <a16:creationId xmlns:a16="http://schemas.microsoft.com/office/drawing/2014/main" id="{6E5D9218-8A43-4511-ADC1-9F4C0B362808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/>
          <a:srcRect t="9569" b="9569"/>
          <a:stretch/>
        </p:blipFill>
        <p:spPr>
          <a:xfrm>
            <a:off x="3215640" y="1120792"/>
            <a:ext cx="5760720" cy="3099816"/>
          </a:xfrm>
          <a:prstGeom prst="rect">
            <a:avLst/>
          </a:prstGeom>
          <a:ln w="12700">
            <a:noFill/>
          </a:ln>
        </p:spPr>
      </p:pic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4A822ADD-DA4D-4AC0-AAC0-B69C1108307F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hr-HR" sz="20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Živi u bari.</a:t>
            </a:r>
            <a:endParaRPr lang="en-US" sz="2000" dirty="0">
              <a:solidFill>
                <a:schemeClr val="bg1">
                  <a:lumMod val="9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0061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0" name="Group 239">
            <a:extLst>
              <a:ext uri="{FF2B5EF4-FFF2-40B4-BE49-F238E27FC236}">
                <a16:creationId xmlns:a16="http://schemas.microsoft.com/office/drawing/2014/main" id="{15366C72-D7F6-4E8E-9050-596B79093B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241" name="Freeform 5">
              <a:extLst>
                <a:ext uri="{FF2B5EF4-FFF2-40B4-BE49-F238E27FC236}">
                  <a16:creationId xmlns:a16="http://schemas.microsoft.com/office/drawing/2014/main" id="{95593905-FD51-4091-B72D-58CB89CEFA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2" name="Freeform 6">
              <a:extLst>
                <a:ext uri="{FF2B5EF4-FFF2-40B4-BE49-F238E27FC236}">
                  <a16:creationId xmlns:a16="http://schemas.microsoft.com/office/drawing/2014/main" id="{2A55DE88-4421-4967-9967-5D268EC714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3" name="Freeform 7">
              <a:extLst>
                <a:ext uri="{FF2B5EF4-FFF2-40B4-BE49-F238E27FC236}">
                  <a16:creationId xmlns:a16="http://schemas.microsoft.com/office/drawing/2014/main" id="{C123E89E-02F9-40E7-9C1A-B333EE305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4" name="Freeform 8">
              <a:extLst>
                <a:ext uri="{FF2B5EF4-FFF2-40B4-BE49-F238E27FC236}">
                  <a16:creationId xmlns:a16="http://schemas.microsoft.com/office/drawing/2014/main" id="{204DFB5A-6C46-49CD-A933-C1784DC4DE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5" name="Freeform 9">
              <a:extLst>
                <a:ext uri="{FF2B5EF4-FFF2-40B4-BE49-F238E27FC236}">
                  <a16:creationId xmlns:a16="http://schemas.microsoft.com/office/drawing/2014/main" id="{87129E18-7EFC-477E-8715-16D60CF577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6" name="Freeform 10">
              <a:extLst>
                <a:ext uri="{FF2B5EF4-FFF2-40B4-BE49-F238E27FC236}">
                  <a16:creationId xmlns:a16="http://schemas.microsoft.com/office/drawing/2014/main" id="{9C70C325-27F3-44CB-A631-EF11CE6E5E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7" name="Freeform 11">
              <a:extLst>
                <a:ext uri="{FF2B5EF4-FFF2-40B4-BE49-F238E27FC236}">
                  <a16:creationId xmlns:a16="http://schemas.microsoft.com/office/drawing/2014/main" id="{481F435D-0591-44D2-AA3F-501EEC6B1C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8" name="Freeform 12">
              <a:extLst>
                <a:ext uri="{FF2B5EF4-FFF2-40B4-BE49-F238E27FC236}">
                  <a16:creationId xmlns:a16="http://schemas.microsoft.com/office/drawing/2014/main" id="{9534ECD9-9339-4965-9B60-C0ED1D9D99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9" name="Freeform 13">
              <a:extLst>
                <a:ext uri="{FF2B5EF4-FFF2-40B4-BE49-F238E27FC236}">
                  <a16:creationId xmlns:a16="http://schemas.microsoft.com/office/drawing/2014/main" id="{18F7199B-CBCA-4A0F-8EEE-056A664CDF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0" name="Freeform 14">
              <a:extLst>
                <a:ext uri="{FF2B5EF4-FFF2-40B4-BE49-F238E27FC236}">
                  <a16:creationId xmlns:a16="http://schemas.microsoft.com/office/drawing/2014/main" id="{1EA6137C-88AC-47E7-A2B9-F06EE2EF77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1" name="Freeform 15">
              <a:extLst>
                <a:ext uri="{FF2B5EF4-FFF2-40B4-BE49-F238E27FC236}">
                  <a16:creationId xmlns:a16="http://schemas.microsoft.com/office/drawing/2014/main" id="{31A037B1-7B29-4E4D-BAA8-B529A19C71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2" name="Freeform 16">
              <a:extLst>
                <a:ext uri="{FF2B5EF4-FFF2-40B4-BE49-F238E27FC236}">
                  <a16:creationId xmlns:a16="http://schemas.microsoft.com/office/drawing/2014/main" id="{8DE7357B-0B91-4813-8631-902632739A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3" name="Freeform 17">
              <a:extLst>
                <a:ext uri="{FF2B5EF4-FFF2-40B4-BE49-F238E27FC236}">
                  <a16:creationId xmlns:a16="http://schemas.microsoft.com/office/drawing/2014/main" id="{21B3BA74-3139-4AD3-81E2-7174428B93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4" name="Freeform 18">
              <a:extLst>
                <a:ext uri="{FF2B5EF4-FFF2-40B4-BE49-F238E27FC236}">
                  <a16:creationId xmlns:a16="http://schemas.microsoft.com/office/drawing/2014/main" id="{1922388D-FDAE-4997-9A81-4C10FB1FF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5" name="Freeform 19">
              <a:extLst>
                <a:ext uri="{FF2B5EF4-FFF2-40B4-BE49-F238E27FC236}">
                  <a16:creationId xmlns:a16="http://schemas.microsoft.com/office/drawing/2014/main" id="{44B1128D-CBF9-4E8E-B5FD-16EA618557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6" name="Freeform 20">
              <a:extLst>
                <a:ext uri="{FF2B5EF4-FFF2-40B4-BE49-F238E27FC236}">
                  <a16:creationId xmlns:a16="http://schemas.microsoft.com/office/drawing/2014/main" id="{8C3554E6-630F-4BE1-AAEB-4E8FC61D00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7" name="Freeform 21">
              <a:extLst>
                <a:ext uri="{FF2B5EF4-FFF2-40B4-BE49-F238E27FC236}">
                  <a16:creationId xmlns:a16="http://schemas.microsoft.com/office/drawing/2014/main" id="{7881672B-061D-44D8-B8E4-2B1E18D535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8" name="Freeform 22">
              <a:extLst>
                <a:ext uri="{FF2B5EF4-FFF2-40B4-BE49-F238E27FC236}">
                  <a16:creationId xmlns:a16="http://schemas.microsoft.com/office/drawing/2014/main" id="{8552A74A-C2FB-4456-846D-1D9EC32CA5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9" name="Freeform 23">
              <a:extLst>
                <a:ext uri="{FF2B5EF4-FFF2-40B4-BE49-F238E27FC236}">
                  <a16:creationId xmlns:a16="http://schemas.microsoft.com/office/drawing/2014/main" id="{E676335D-0545-4393-B422-6CE6DAD2DA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0" name="Freeform 24">
              <a:extLst>
                <a:ext uri="{FF2B5EF4-FFF2-40B4-BE49-F238E27FC236}">
                  <a16:creationId xmlns:a16="http://schemas.microsoft.com/office/drawing/2014/main" id="{7CEA87AD-1702-42DE-976E-FA16A931C6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1" name="Freeform 25">
              <a:extLst>
                <a:ext uri="{FF2B5EF4-FFF2-40B4-BE49-F238E27FC236}">
                  <a16:creationId xmlns:a16="http://schemas.microsoft.com/office/drawing/2014/main" id="{F2C7457F-2E86-475E-82C3-D878D941B6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63" name="Group 262">
            <a:extLst>
              <a:ext uri="{FF2B5EF4-FFF2-40B4-BE49-F238E27FC236}">
                <a16:creationId xmlns:a16="http://schemas.microsoft.com/office/drawing/2014/main" id="{F8761412-8BC8-4A0D-B0F2-A8BA1D1B6A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64" name="Rectangle 263">
              <a:extLst>
                <a:ext uri="{FF2B5EF4-FFF2-40B4-BE49-F238E27FC236}">
                  <a16:creationId xmlns:a16="http://schemas.microsoft.com/office/drawing/2014/main" id="{F15E8D14-1E49-46AE-84D9-D09CD884C5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5" name="Isosceles Triangle 22">
              <a:extLst>
                <a:ext uri="{FF2B5EF4-FFF2-40B4-BE49-F238E27FC236}">
                  <a16:creationId xmlns:a16="http://schemas.microsoft.com/office/drawing/2014/main" id="{23FBD707-EE6F-41CA-8E71-4DE4C60A3E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6" name="Rectangle 265">
              <a:extLst>
                <a:ext uri="{FF2B5EF4-FFF2-40B4-BE49-F238E27FC236}">
                  <a16:creationId xmlns:a16="http://schemas.microsoft.com/office/drawing/2014/main" id="{A124152A-1F75-47D7-8320-AD15AADE88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268" name="Rectangle 267">
            <a:extLst>
              <a:ext uri="{FF2B5EF4-FFF2-40B4-BE49-F238E27FC236}">
                <a16:creationId xmlns:a16="http://schemas.microsoft.com/office/drawing/2014/main" id="{CFEE7756-70B0-4597-A7F3-EA8E59D3B3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70" name="Group 269">
            <a:extLst>
              <a:ext uri="{FF2B5EF4-FFF2-40B4-BE49-F238E27FC236}">
                <a16:creationId xmlns:a16="http://schemas.microsoft.com/office/drawing/2014/main" id="{197070F0-AAF6-4E6E-AD25-7077800F34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271" name="Freeform 5">
              <a:extLst>
                <a:ext uri="{FF2B5EF4-FFF2-40B4-BE49-F238E27FC236}">
                  <a16:creationId xmlns:a16="http://schemas.microsoft.com/office/drawing/2014/main" id="{1A50A508-D47A-4A26-898C-A7B5E46FD6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2" name="Freeform 6">
              <a:extLst>
                <a:ext uri="{FF2B5EF4-FFF2-40B4-BE49-F238E27FC236}">
                  <a16:creationId xmlns:a16="http://schemas.microsoft.com/office/drawing/2014/main" id="{E10EF1CE-F57E-4349-8554-BC4713B862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" name="Freeform 7">
              <a:extLst>
                <a:ext uri="{FF2B5EF4-FFF2-40B4-BE49-F238E27FC236}">
                  <a16:creationId xmlns:a16="http://schemas.microsoft.com/office/drawing/2014/main" id="{BCB169BB-0D21-4A5D-8985-2F00AE4FA7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" name="Freeform 8">
              <a:extLst>
                <a:ext uri="{FF2B5EF4-FFF2-40B4-BE49-F238E27FC236}">
                  <a16:creationId xmlns:a16="http://schemas.microsoft.com/office/drawing/2014/main" id="{F731C221-A1AF-4763-A53F-85D3AF9C91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5" name="Freeform 9">
              <a:extLst>
                <a:ext uri="{FF2B5EF4-FFF2-40B4-BE49-F238E27FC236}">
                  <a16:creationId xmlns:a16="http://schemas.microsoft.com/office/drawing/2014/main" id="{D5454DC5-D9BF-43CC-B802-8A4B250ECE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" name="Freeform 10">
              <a:extLst>
                <a:ext uri="{FF2B5EF4-FFF2-40B4-BE49-F238E27FC236}">
                  <a16:creationId xmlns:a16="http://schemas.microsoft.com/office/drawing/2014/main" id="{306E8FCC-4E88-4664-BA01-AE0EEA60D1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7" name="Freeform 11">
              <a:extLst>
                <a:ext uri="{FF2B5EF4-FFF2-40B4-BE49-F238E27FC236}">
                  <a16:creationId xmlns:a16="http://schemas.microsoft.com/office/drawing/2014/main" id="{8944BF5D-8091-4550-8B5B-3521060127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" name="Freeform 12">
              <a:extLst>
                <a:ext uri="{FF2B5EF4-FFF2-40B4-BE49-F238E27FC236}">
                  <a16:creationId xmlns:a16="http://schemas.microsoft.com/office/drawing/2014/main" id="{20811992-1118-4ECF-A474-6273D0B170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" name="Freeform 13">
              <a:extLst>
                <a:ext uri="{FF2B5EF4-FFF2-40B4-BE49-F238E27FC236}">
                  <a16:creationId xmlns:a16="http://schemas.microsoft.com/office/drawing/2014/main" id="{C979EF25-17F7-4740-9087-3A30D785CE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" name="Freeform 14">
              <a:extLst>
                <a:ext uri="{FF2B5EF4-FFF2-40B4-BE49-F238E27FC236}">
                  <a16:creationId xmlns:a16="http://schemas.microsoft.com/office/drawing/2014/main" id="{E17E720D-59F4-400E-856D-9F8DF64826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" name="Freeform 15">
              <a:extLst>
                <a:ext uri="{FF2B5EF4-FFF2-40B4-BE49-F238E27FC236}">
                  <a16:creationId xmlns:a16="http://schemas.microsoft.com/office/drawing/2014/main" id="{576ADF45-1DB3-47A7-8C77-FE1D6248C5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" name="Freeform 16">
              <a:extLst>
                <a:ext uri="{FF2B5EF4-FFF2-40B4-BE49-F238E27FC236}">
                  <a16:creationId xmlns:a16="http://schemas.microsoft.com/office/drawing/2014/main" id="{173DA7F8-0F36-42E3-85EC-6475931100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" name="Freeform 17">
              <a:extLst>
                <a:ext uri="{FF2B5EF4-FFF2-40B4-BE49-F238E27FC236}">
                  <a16:creationId xmlns:a16="http://schemas.microsoft.com/office/drawing/2014/main" id="{E3500DB7-6C84-43A7-AFFC-85095E545A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4" name="Freeform 18">
              <a:extLst>
                <a:ext uri="{FF2B5EF4-FFF2-40B4-BE49-F238E27FC236}">
                  <a16:creationId xmlns:a16="http://schemas.microsoft.com/office/drawing/2014/main" id="{8522CCEC-B7C3-493C-8ED0-701A416246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5" name="Freeform 19">
              <a:extLst>
                <a:ext uri="{FF2B5EF4-FFF2-40B4-BE49-F238E27FC236}">
                  <a16:creationId xmlns:a16="http://schemas.microsoft.com/office/drawing/2014/main" id="{C7A0BA9A-818E-446C-8F48-10E9FFBF8D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6" name="Freeform 20">
              <a:extLst>
                <a:ext uri="{FF2B5EF4-FFF2-40B4-BE49-F238E27FC236}">
                  <a16:creationId xmlns:a16="http://schemas.microsoft.com/office/drawing/2014/main" id="{A0AF077E-C307-4483-977D-B2AD3C673D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7" name="Freeform 21">
              <a:extLst>
                <a:ext uri="{FF2B5EF4-FFF2-40B4-BE49-F238E27FC236}">
                  <a16:creationId xmlns:a16="http://schemas.microsoft.com/office/drawing/2014/main" id="{6B6AC289-DEC9-42DB-B50E-AABD64600A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8" name="Freeform 22">
              <a:extLst>
                <a:ext uri="{FF2B5EF4-FFF2-40B4-BE49-F238E27FC236}">
                  <a16:creationId xmlns:a16="http://schemas.microsoft.com/office/drawing/2014/main" id="{C8036CEF-7B9E-40E2-8DD4-0DA1F34794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9" name="Freeform 23">
              <a:extLst>
                <a:ext uri="{FF2B5EF4-FFF2-40B4-BE49-F238E27FC236}">
                  <a16:creationId xmlns:a16="http://schemas.microsoft.com/office/drawing/2014/main" id="{0F9DBE8A-B69D-4EB1-8999-6BFA8B404A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0" name="Freeform 24">
              <a:extLst>
                <a:ext uri="{FF2B5EF4-FFF2-40B4-BE49-F238E27FC236}">
                  <a16:creationId xmlns:a16="http://schemas.microsoft.com/office/drawing/2014/main" id="{C33FBFC5-C14F-4802-8ABA-3B0ACD3147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1" name="Freeform 25">
              <a:extLst>
                <a:ext uri="{FF2B5EF4-FFF2-40B4-BE49-F238E27FC236}">
                  <a16:creationId xmlns:a16="http://schemas.microsoft.com/office/drawing/2014/main" id="{BE781FF5-4F8A-4C09-9AE6-0CB7643A3E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20" name="Group 292">
            <a:extLst>
              <a:ext uri="{FF2B5EF4-FFF2-40B4-BE49-F238E27FC236}">
                <a16:creationId xmlns:a16="http://schemas.microsoft.com/office/drawing/2014/main" id="{5544C9FA-A532-4468-8F7F-66A4B4F6DA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321" name="Rectangle 293">
              <a:extLst>
                <a:ext uri="{FF2B5EF4-FFF2-40B4-BE49-F238E27FC236}">
                  <a16:creationId xmlns:a16="http://schemas.microsoft.com/office/drawing/2014/main" id="{93C94D01-B763-4D39-AB7D-D88B8B179B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2" name="Isosceles Triangle 22">
              <a:extLst>
                <a:ext uri="{FF2B5EF4-FFF2-40B4-BE49-F238E27FC236}">
                  <a16:creationId xmlns:a16="http://schemas.microsoft.com/office/drawing/2014/main" id="{39F835B2-364A-413B-A119-BA65FEA68B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3" name="Rectangle 295">
              <a:extLst>
                <a:ext uri="{FF2B5EF4-FFF2-40B4-BE49-F238E27FC236}">
                  <a16:creationId xmlns:a16="http://schemas.microsoft.com/office/drawing/2014/main" id="{0FDC3692-D3B0-447C-A42E-C77A4828D6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Naslov 2">
            <a:extLst>
              <a:ext uri="{FF2B5EF4-FFF2-40B4-BE49-F238E27FC236}">
                <a16:creationId xmlns:a16="http://schemas.microsoft.com/office/drawing/2014/main" id="{3AEDC4DC-7D09-48C1-9842-E3A1F14D2D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2358391"/>
            <a:ext cx="3498979" cy="2453676"/>
          </a:xfr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hr-HR" sz="4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Glavata </a:t>
            </a:r>
            <a:r>
              <a:rPr lang="hr-HR" sz="40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želva</a:t>
            </a:r>
            <a:r>
              <a:rPr lang="hr-HR" sz="4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hr-HR" sz="4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– morska kornjača</a:t>
            </a:r>
            <a:endParaRPr lang="en-US" sz="4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6" name="Rezervirano mjesto slike 5" descr="Slika na kojoj se prikazuje životinja, reptil, kornjača, voda&#10;&#10;Opis je automatski generiran">
            <a:extLst>
              <a:ext uri="{FF2B5EF4-FFF2-40B4-BE49-F238E27FC236}">
                <a16:creationId xmlns:a16="http://schemas.microsoft.com/office/drawing/2014/main" id="{609D87BC-1E5D-4F2D-A744-275BD641149B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/>
          <a:srcRect t="2887" r="2" b="20975"/>
          <a:stretch/>
        </p:blipFill>
        <p:spPr>
          <a:xfrm>
            <a:off x="4266415" y="1155803"/>
            <a:ext cx="7041059" cy="434806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517F64CB-71DB-4438-9B3F-D7CA564D11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118447" y="4267830"/>
            <a:ext cx="6281873" cy="178397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 algn="l">
              <a:buFont typeface="Wingdings" panose="05000000000000000000" pitchFamily="2" charset="2"/>
              <a:buChar char="§"/>
            </a:pPr>
            <a:r>
              <a:rPr lang="hr-HR" dirty="0">
                <a:solidFill>
                  <a:schemeClr val="bg1"/>
                </a:solidFill>
              </a:rPr>
              <a:t>Živi u Jadranskom moru.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8778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2" name="Group 142">
            <a:extLst>
              <a:ext uri="{FF2B5EF4-FFF2-40B4-BE49-F238E27FC236}">
                <a16:creationId xmlns:a16="http://schemas.microsoft.com/office/drawing/2014/main" id="{5BD46425-1A1D-4A85-8298-B2D306740C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333" name="Freeform 5">
              <a:extLst>
                <a:ext uri="{FF2B5EF4-FFF2-40B4-BE49-F238E27FC236}">
                  <a16:creationId xmlns:a16="http://schemas.microsoft.com/office/drawing/2014/main" id="{32D4BA3B-71CF-47E6-B1B4-F609DE0D3F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34" name="Freeform 6">
              <a:extLst>
                <a:ext uri="{FF2B5EF4-FFF2-40B4-BE49-F238E27FC236}">
                  <a16:creationId xmlns:a16="http://schemas.microsoft.com/office/drawing/2014/main" id="{58551517-8828-4A3F-A12C-9737076538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35" name="Freeform 7">
              <a:extLst>
                <a:ext uri="{FF2B5EF4-FFF2-40B4-BE49-F238E27FC236}">
                  <a16:creationId xmlns:a16="http://schemas.microsoft.com/office/drawing/2014/main" id="{BB07D1FC-7636-46B3-B3FD-ED176FC55D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36" name="Freeform 8">
              <a:extLst>
                <a:ext uri="{FF2B5EF4-FFF2-40B4-BE49-F238E27FC236}">
                  <a16:creationId xmlns:a16="http://schemas.microsoft.com/office/drawing/2014/main" id="{1F8F0514-0BF8-4767-8041-02C5EB5E6D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37" name="Freeform 9">
              <a:extLst>
                <a:ext uri="{FF2B5EF4-FFF2-40B4-BE49-F238E27FC236}">
                  <a16:creationId xmlns:a16="http://schemas.microsoft.com/office/drawing/2014/main" id="{10C4D70D-CC7C-469A-8112-6751D7C5C4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38" name="Freeform 10">
              <a:extLst>
                <a:ext uri="{FF2B5EF4-FFF2-40B4-BE49-F238E27FC236}">
                  <a16:creationId xmlns:a16="http://schemas.microsoft.com/office/drawing/2014/main" id="{9B22CD3A-9DEF-4CA7-BCEA-A8FDEE1F51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39" name="Freeform 11">
              <a:extLst>
                <a:ext uri="{FF2B5EF4-FFF2-40B4-BE49-F238E27FC236}">
                  <a16:creationId xmlns:a16="http://schemas.microsoft.com/office/drawing/2014/main" id="{51D97B61-0DD7-406B-AA26-7D18AC60A8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40" name="Freeform 12">
              <a:extLst>
                <a:ext uri="{FF2B5EF4-FFF2-40B4-BE49-F238E27FC236}">
                  <a16:creationId xmlns:a16="http://schemas.microsoft.com/office/drawing/2014/main" id="{6E02D9B0-F1F5-4F02-933A-23444ADD82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41" name="Freeform 13">
              <a:extLst>
                <a:ext uri="{FF2B5EF4-FFF2-40B4-BE49-F238E27FC236}">
                  <a16:creationId xmlns:a16="http://schemas.microsoft.com/office/drawing/2014/main" id="{75CED5D4-541F-42BD-A0EC-684012EB8A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42" name="Freeform 14">
              <a:extLst>
                <a:ext uri="{FF2B5EF4-FFF2-40B4-BE49-F238E27FC236}">
                  <a16:creationId xmlns:a16="http://schemas.microsoft.com/office/drawing/2014/main" id="{445A774D-6566-4A15-B81A-74407F6158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43" name="Freeform 15">
              <a:extLst>
                <a:ext uri="{FF2B5EF4-FFF2-40B4-BE49-F238E27FC236}">
                  <a16:creationId xmlns:a16="http://schemas.microsoft.com/office/drawing/2014/main" id="{E548AE79-DD11-479E-9279-8E116D2B0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5" name="Freeform 16">
              <a:extLst>
                <a:ext uri="{FF2B5EF4-FFF2-40B4-BE49-F238E27FC236}">
                  <a16:creationId xmlns:a16="http://schemas.microsoft.com/office/drawing/2014/main" id="{FCADD9C5-9C65-4CD4-96E1-C3581938ED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44" name="Freeform 17">
              <a:extLst>
                <a:ext uri="{FF2B5EF4-FFF2-40B4-BE49-F238E27FC236}">
                  <a16:creationId xmlns:a16="http://schemas.microsoft.com/office/drawing/2014/main" id="{A645A873-E20B-46FC-B9BB-C36CF251E2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45" name="Freeform 18">
              <a:extLst>
                <a:ext uri="{FF2B5EF4-FFF2-40B4-BE49-F238E27FC236}">
                  <a16:creationId xmlns:a16="http://schemas.microsoft.com/office/drawing/2014/main" id="{3C6EB4E3-4CBF-4658-8CA4-C8EAA0726F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46" name="Freeform 19">
              <a:extLst>
                <a:ext uri="{FF2B5EF4-FFF2-40B4-BE49-F238E27FC236}">
                  <a16:creationId xmlns:a16="http://schemas.microsoft.com/office/drawing/2014/main" id="{B6A95A13-3252-4058-8B4E-D86819FBB6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47" name="Freeform 20">
              <a:extLst>
                <a:ext uri="{FF2B5EF4-FFF2-40B4-BE49-F238E27FC236}">
                  <a16:creationId xmlns:a16="http://schemas.microsoft.com/office/drawing/2014/main" id="{5F42D653-69CC-49B0-BED9-97FB6A2B60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0" name="Freeform 21">
              <a:extLst>
                <a:ext uri="{FF2B5EF4-FFF2-40B4-BE49-F238E27FC236}">
                  <a16:creationId xmlns:a16="http://schemas.microsoft.com/office/drawing/2014/main" id="{4B356AFF-E927-4EA2-91B4-2CA411483B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48" name="Freeform 22">
              <a:extLst>
                <a:ext uri="{FF2B5EF4-FFF2-40B4-BE49-F238E27FC236}">
                  <a16:creationId xmlns:a16="http://schemas.microsoft.com/office/drawing/2014/main" id="{54A60266-1E66-4523-AF44-990090BF45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2" name="Freeform 23">
              <a:extLst>
                <a:ext uri="{FF2B5EF4-FFF2-40B4-BE49-F238E27FC236}">
                  <a16:creationId xmlns:a16="http://schemas.microsoft.com/office/drawing/2014/main" id="{3FA49AC4-8840-4C3B-AE22-2BD2787EC0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349" name="Group 163">
            <a:extLst>
              <a:ext uri="{FF2B5EF4-FFF2-40B4-BE49-F238E27FC236}">
                <a16:creationId xmlns:a16="http://schemas.microsoft.com/office/drawing/2014/main" id="{5B00B80E-0BE0-4C6D-8BD5-FD0874C527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50" name="Rectangle 164">
              <a:extLst>
                <a:ext uri="{FF2B5EF4-FFF2-40B4-BE49-F238E27FC236}">
                  <a16:creationId xmlns:a16="http://schemas.microsoft.com/office/drawing/2014/main" id="{9B24B417-22EA-421E-90D7-844E04D551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51" name="Isosceles Triangle 165">
              <a:extLst>
                <a:ext uri="{FF2B5EF4-FFF2-40B4-BE49-F238E27FC236}">
                  <a16:creationId xmlns:a16="http://schemas.microsoft.com/office/drawing/2014/main" id="{CCA2A386-3A2C-45AA-BDED-530C2E0E7D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52" name="Rectangle 166">
              <a:extLst>
                <a:ext uri="{FF2B5EF4-FFF2-40B4-BE49-F238E27FC236}">
                  <a16:creationId xmlns:a16="http://schemas.microsoft.com/office/drawing/2014/main" id="{39C281C3-AA5C-41EA-97D0-7C7124152C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353" name="Rectangle 168">
            <a:extLst>
              <a:ext uri="{FF2B5EF4-FFF2-40B4-BE49-F238E27FC236}">
                <a16:creationId xmlns:a16="http://schemas.microsoft.com/office/drawing/2014/main" id="{47AE9CCB-1DEA-4274-9B27-9B3DA21A20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54" name="Group 170">
            <a:extLst>
              <a:ext uri="{FF2B5EF4-FFF2-40B4-BE49-F238E27FC236}">
                <a16:creationId xmlns:a16="http://schemas.microsoft.com/office/drawing/2014/main" id="{3ACB76DB-FB0C-4E62-AF93-D8E390AEF0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355" name="Freeform 5">
              <a:extLst>
                <a:ext uri="{FF2B5EF4-FFF2-40B4-BE49-F238E27FC236}">
                  <a16:creationId xmlns:a16="http://schemas.microsoft.com/office/drawing/2014/main" id="{DBC87249-2EC8-46AB-983D-8DDB3DE93C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>
                <a:gd name="T0" fmla="*/ 1752 w 2038"/>
                <a:gd name="T1" fmla="*/ 1169 h 1169"/>
                <a:gd name="T2" fmla="*/ 1487 w 2038"/>
                <a:gd name="T3" fmla="*/ 334 h 1169"/>
                <a:gd name="T4" fmla="*/ 860 w 2038"/>
                <a:gd name="T5" fmla="*/ 22 h 1169"/>
                <a:gd name="T6" fmla="*/ 199 w 2038"/>
                <a:gd name="T7" fmla="*/ 318 h 1169"/>
                <a:gd name="T8" fmla="*/ 399 w 2038"/>
                <a:gd name="T9" fmla="*/ 1165 h 1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6" name="Freeform 6">
              <a:extLst>
                <a:ext uri="{FF2B5EF4-FFF2-40B4-BE49-F238E27FC236}">
                  <a16:creationId xmlns:a16="http://schemas.microsoft.com/office/drawing/2014/main" id="{3F3951F4-B650-433C-8DA9-19B79B941F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>
                <a:gd name="T0" fmla="*/ 1025 w 1549"/>
                <a:gd name="T1" fmla="*/ 1016 h 1017"/>
                <a:gd name="T2" fmla="*/ 1443 w 1549"/>
                <a:gd name="T3" fmla="*/ 592 h 1017"/>
                <a:gd name="T4" fmla="*/ 782 w 1549"/>
                <a:gd name="T5" fmla="*/ 53 h 1017"/>
                <a:gd name="T6" fmla="*/ 150 w 1549"/>
                <a:gd name="T7" fmla="*/ 329 h 1017"/>
                <a:gd name="T8" fmla="*/ 477 w 1549"/>
                <a:gd name="T9" fmla="*/ 1017 h 1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7" name="Freeform 7">
              <a:extLst>
                <a:ext uri="{FF2B5EF4-FFF2-40B4-BE49-F238E27FC236}">
                  <a16:creationId xmlns:a16="http://schemas.microsoft.com/office/drawing/2014/main" id="{AD441202-D3FE-4A67-A18D-7AA8223989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>
                <a:gd name="T0" fmla="*/ 1302 w 1688"/>
                <a:gd name="T1" fmla="*/ 1066 h 1066"/>
                <a:gd name="T2" fmla="*/ 1613 w 1688"/>
                <a:gd name="T3" fmla="*/ 850 h 1066"/>
                <a:gd name="T4" fmla="*/ 1517 w 1688"/>
                <a:gd name="T5" fmla="*/ 471 h 1066"/>
                <a:gd name="T6" fmla="*/ 798 w 1688"/>
                <a:gd name="T7" fmla="*/ 28 h 1066"/>
                <a:gd name="T8" fmla="*/ 181 w 1688"/>
                <a:gd name="T9" fmla="*/ 333 h 1066"/>
                <a:gd name="T10" fmla="*/ 420 w 1688"/>
                <a:gd name="T11" fmla="*/ 1066 h 1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" name="Freeform 8">
              <a:extLst>
                <a:ext uri="{FF2B5EF4-FFF2-40B4-BE49-F238E27FC236}">
                  <a16:creationId xmlns:a16="http://schemas.microsoft.com/office/drawing/2014/main" id="{779C3FD9-134A-4DCB-A34D-C11863F003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>
                <a:gd name="T0" fmla="*/ 1873 w 2171"/>
                <a:gd name="T1" fmla="*/ 1326 h 1326"/>
                <a:gd name="T2" fmla="*/ 1609 w 2171"/>
                <a:gd name="T3" fmla="*/ 473 h 1326"/>
                <a:gd name="T4" fmla="*/ 880 w 2171"/>
                <a:gd name="T5" fmla="*/ 63 h 1326"/>
                <a:gd name="T6" fmla="*/ 0 w 2171"/>
                <a:gd name="T7" fmla="*/ 423 h 1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9" name="Freeform 9">
              <a:extLst>
                <a:ext uri="{FF2B5EF4-FFF2-40B4-BE49-F238E27FC236}">
                  <a16:creationId xmlns:a16="http://schemas.microsoft.com/office/drawing/2014/main" id="{73C98639-C438-4600-85E3-D5E86D5EC3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>
                <a:gd name="T0" fmla="*/ 0 w 106"/>
                <a:gd name="T1" fmla="*/ 0 h 143"/>
                <a:gd name="T2" fmla="*/ 106 w 106"/>
                <a:gd name="T3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0" name="Freeform 10">
              <a:extLst>
                <a:ext uri="{FF2B5EF4-FFF2-40B4-BE49-F238E27FC236}">
                  <a16:creationId xmlns:a16="http://schemas.microsoft.com/office/drawing/2014/main" id="{AA6417D7-DDAD-445F-875E-E857A9797D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>
                <a:gd name="T0" fmla="*/ 2046 w 2330"/>
                <a:gd name="T1" fmla="*/ 1452 h 1452"/>
                <a:gd name="T2" fmla="*/ 1813 w 2330"/>
                <a:gd name="T3" fmla="*/ 601 h 1452"/>
                <a:gd name="T4" fmla="*/ 956 w 2330"/>
                <a:gd name="T5" fmla="*/ 97 h 1452"/>
                <a:gd name="T6" fmla="*/ 0 w 2330"/>
                <a:gd name="T7" fmla="*/ 366 h 1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1" name="Freeform 11">
              <a:extLst>
                <a:ext uri="{FF2B5EF4-FFF2-40B4-BE49-F238E27FC236}">
                  <a16:creationId xmlns:a16="http://schemas.microsoft.com/office/drawing/2014/main" id="{24DF818C-D52E-436A-9229-5746F4D9ED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>
                <a:gd name="T0" fmla="*/ 1094 w 1216"/>
                <a:gd name="T1" fmla="*/ 1436 h 1436"/>
                <a:gd name="T2" fmla="*/ 709 w 1216"/>
                <a:gd name="T3" fmla="*/ 551 h 1436"/>
                <a:gd name="T4" fmla="*/ 0 w 1216"/>
                <a:gd name="T5" fmla="*/ 0 h 1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2" name="Freeform 12">
              <a:extLst>
                <a:ext uri="{FF2B5EF4-FFF2-40B4-BE49-F238E27FC236}">
                  <a16:creationId xmlns:a16="http://schemas.microsoft.com/office/drawing/2014/main" id="{5EB959D5-F630-4898-843B-84F6FBDC40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>
                <a:gd name="T0" fmla="*/ 222 w 222"/>
                <a:gd name="T1" fmla="*/ 0 h 129"/>
                <a:gd name="T2" fmla="*/ 0 w 222"/>
                <a:gd name="T3" fmla="*/ 12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3" name="Freeform 13">
              <a:extLst>
                <a:ext uri="{FF2B5EF4-FFF2-40B4-BE49-F238E27FC236}">
                  <a16:creationId xmlns:a16="http://schemas.microsoft.com/office/drawing/2014/main" id="{56DA2AAF-F7B7-4C38-8409-DA0E93B1A5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>
                <a:gd name="T0" fmla="*/ 1067 w 1174"/>
                <a:gd name="T1" fmla="*/ 1440 h 1440"/>
                <a:gd name="T2" fmla="*/ 698 w 1174"/>
                <a:gd name="T3" fmla="*/ 577 h 1440"/>
                <a:gd name="T4" fmla="*/ 0 w 1174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4" name="Freeform 14">
              <a:extLst>
                <a:ext uri="{FF2B5EF4-FFF2-40B4-BE49-F238E27FC236}">
                  <a16:creationId xmlns:a16="http://schemas.microsoft.com/office/drawing/2014/main" id="{05CF5626-C89B-4479-93CC-507D44ACF6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>
                <a:gd name="T0" fmla="*/ 125 w 125"/>
                <a:gd name="T1" fmla="*/ 0 h 74"/>
                <a:gd name="T2" fmla="*/ 0 w 125"/>
                <a:gd name="T3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5" name="Freeform 15">
              <a:extLst>
                <a:ext uri="{FF2B5EF4-FFF2-40B4-BE49-F238E27FC236}">
                  <a16:creationId xmlns:a16="http://schemas.microsoft.com/office/drawing/2014/main" id="{F5C1C150-6C7F-4345-95BB-B1F53CB4C7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>
                <a:gd name="T0" fmla="*/ 1056 w 1155"/>
                <a:gd name="T1" fmla="*/ 1440 h 1440"/>
                <a:gd name="T2" fmla="*/ 686 w 1155"/>
                <a:gd name="T3" fmla="*/ 580 h 1440"/>
                <a:gd name="T4" fmla="*/ 0 w 1155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3" name="Freeform 16">
              <a:extLst>
                <a:ext uri="{FF2B5EF4-FFF2-40B4-BE49-F238E27FC236}">
                  <a16:creationId xmlns:a16="http://schemas.microsoft.com/office/drawing/2014/main" id="{4DC09465-0CF5-422E-874F-9C41C2A2D5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>
                <a:gd name="T0" fmla="*/ 75 w 75"/>
                <a:gd name="T1" fmla="*/ 0 h 45"/>
                <a:gd name="T2" fmla="*/ 0 w 75"/>
                <a:gd name="T3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6" name="Freeform 17">
              <a:extLst>
                <a:ext uri="{FF2B5EF4-FFF2-40B4-BE49-F238E27FC236}">
                  <a16:creationId xmlns:a16="http://schemas.microsoft.com/office/drawing/2014/main" id="{0D73C780-C19E-4D7C-9DCF-8B8B73C48D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>
                <a:gd name="T0" fmla="*/ 1053 w 1160"/>
                <a:gd name="T1" fmla="*/ 1441 h 1441"/>
                <a:gd name="T2" fmla="*/ 705 w 1160"/>
                <a:gd name="T3" fmla="*/ 599 h 1441"/>
                <a:gd name="T4" fmla="*/ 0 w 1160"/>
                <a:gd name="T5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7" name="Freeform 18">
              <a:extLst>
                <a:ext uri="{FF2B5EF4-FFF2-40B4-BE49-F238E27FC236}">
                  <a16:creationId xmlns:a16="http://schemas.microsoft.com/office/drawing/2014/main" id="{FDFA5936-78C6-4B8E-A0AB-1697131B71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>
                <a:gd name="T0" fmla="*/ 1040 w 1137"/>
                <a:gd name="T1" fmla="*/ 1440 h 1440"/>
                <a:gd name="T2" fmla="*/ 698 w 1137"/>
                <a:gd name="T3" fmla="*/ 611 h 1440"/>
                <a:gd name="T4" fmla="*/ 0 w 1137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" name="Freeform 19">
              <a:extLst>
                <a:ext uri="{FF2B5EF4-FFF2-40B4-BE49-F238E27FC236}">
                  <a16:creationId xmlns:a16="http://schemas.microsoft.com/office/drawing/2014/main" id="{BBEB8B2C-08CB-4937-95F5-37A5AAA36D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>
                <a:gd name="T0" fmla="*/ 1011 w 1058"/>
                <a:gd name="T1" fmla="*/ 1439 h 1439"/>
                <a:gd name="T2" fmla="*/ 648 w 1058"/>
                <a:gd name="T3" fmla="*/ 617 h 1439"/>
                <a:gd name="T4" fmla="*/ 0 w 1058"/>
                <a:gd name="T5" fmla="*/ 0 h 1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" name="Freeform 20">
              <a:extLst>
                <a:ext uri="{FF2B5EF4-FFF2-40B4-BE49-F238E27FC236}">
                  <a16:creationId xmlns:a16="http://schemas.microsoft.com/office/drawing/2014/main" id="{707B4F5E-2587-4B02-8B78-26187BE870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>
                <a:gd name="T0" fmla="*/ 718 w 718"/>
                <a:gd name="T1" fmla="*/ 575 h 575"/>
                <a:gd name="T2" fmla="*/ 0 w 718"/>
                <a:gd name="T3" fmla="*/ 0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9" name="Freeform 21">
              <a:extLst>
                <a:ext uri="{FF2B5EF4-FFF2-40B4-BE49-F238E27FC236}">
                  <a16:creationId xmlns:a16="http://schemas.microsoft.com/office/drawing/2014/main" id="{B82232A3-F584-4A22-BA8D-DBBD3BDBEB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>
                <a:gd name="T0" fmla="*/ 620 w 620"/>
                <a:gd name="T1" fmla="*/ 536 h 536"/>
                <a:gd name="T2" fmla="*/ 0 w 620"/>
                <a:gd name="T3" fmla="*/ 0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0" name="Freeform 22">
              <a:extLst>
                <a:ext uri="{FF2B5EF4-FFF2-40B4-BE49-F238E27FC236}">
                  <a16:creationId xmlns:a16="http://schemas.microsoft.com/office/drawing/2014/main" id="{6244B538-78CC-4B9E-BD37-043ED1A62D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>
                <a:gd name="T0" fmla="*/ 0 w 455"/>
                <a:gd name="T1" fmla="*/ 0 h 285"/>
                <a:gd name="T2" fmla="*/ 455 w 455"/>
                <a:gd name="T3" fmla="*/ 285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1" name="Freeform 23">
              <a:extLst>
                <a:ext uri="{FF2B5EF4-FFF2-40B4-BE49-F238E27FC236}">
                  <a16:creationId xmlns:a16="http://schemas.microsoft.com/office/drawing/2014/main" id="{6042FFF9-B85D-4A28-B373-0261C41E16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>
                <a:gd name="T0" fmla="*/ 0 w 188"/>
                <a:gd name="T1" fmla="*/ 0 h 112"/>
                <a:gd name="T2" fmla="*/ 188 w 188"/>
                <a:gd name="T3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" name="Naslov 2">
            <a:extLst>
              <a:ext uri="{FF2B5EF4-FFF2-40B4-BE49-F238E27FC236}">
                <a16:creationId xmlns:a16="http://schemas.microsoft.com/office/drawing/2014/main" id="{BD5613CE-A8BF-4303-BAD5-3D9A0AD42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81834" y="1227192"/>
            <a:ext cx="4282294" cy="3592250"/>
          </a:xfrm>
        </p:spPr>
        <p:txBody>
          <a:bodyPr vert="horz" lIns="228600" tIns="228600" rIns="228600" bIns="0" rtlCol="0" anchor="b">
            <a:normAutofit/>
          </a:bodyPr>
          <a:lstStyle/>
          <a:p>
            <a:pPr algn="l">
              <a:lnSpc>
                <a:spcPct val="80000"/>
              </a:lnSpc>
            </a:pPr>
            <a:r>
              <a:rPr lang="en-US" b="1" dirty="0" err="1">
                <a:solidFill>
                  <a:schemeClr val="accent2">
                    <a:lumMod val="50000"/>
                  </a:schemeClr>
                </a:solidFill>
                <a:cs typeface="Times New Roman" panose="02020603050405020304" pitchFamily="18" charset="0"/>
              </a:rPr>
              <a:t>Riječna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chemeClr val="accent2">
                    <a:lumMod val="50000"/>
                  </a:schemeClr>
                </a:solidFill>
                <a:cs typeface="Times New Roman" panose="02020603050405020304" pitchFamily="18" charset="0"/>
              </a:rPr>
              <a:t>kornjača</a:t>
            </a:r>
            <a:r>
              <a:rPr lang="hr-HR" b="1" dirty="0">
                <a:solidFill>
                  <a:schemeClr val="accent2">
                    <a:lumMod val="50000"/>
                  </a:schemeClr>
                </a:solidFill>
                <a:cs typeface="Times New Roman" panose="02020603050405020304" pitchFamily="18" charset="0"/>
              </a:rPr>
              <a:t>.</a:t>
            </a:r>
            <a:br>
              <a:rPr lang="hr-HR" sz="3600" b="1" dirty="0">
                <a:solidFill>
                  <a:schemeClr val="accent2">
                    <a:lumMod val="50000"/>
                  </a:schemeClr>
                </a:solidFill>
                <a:cs typeface="Times New Roman" panose="02020603050405020304" pitchFamily="18" charset="0"/>
              </a:rPr>
            </a:br>
            <a:br>
              <a:rPr lang="hr-HR" sz="3600" dirty="0">
                <a:solidFill>
                  <a:schemeClr val="accent2">
                    <a:lumMod val="50000"/>
                  </a:schemeClr>
                </a:solidFill>
                <a:cs typeface="Times New Roman" panose="02020603050405020304" pitchFamily="18" charset="0"/>
              </a:rPr>
            </a:br>
            <a:r>
              <a:rPr lang="hr-HR" sz="3600" dirty="0">
                <a:solidFill>
                  <a:schemeClr val="accent2">
                    <a:lumMod val="50000"/>
                  </a:schemeClr>
                </a:solidFill>
                <a:cs typeface="Times New Roman" panose="02020603050405020304" pitchFamily="18" charset="0"/>
              </a:rPr>
              <a:t>		Živi u rijeci.</a:t>
            </a:r>
            <a:br>
              <a:rPr lang="hr-HR" sz="36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</a:br>
            <a:br>
              <a:rPr lang="hr-HR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</a:br>
            <a:r>
              <a:rPr lang="en-US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hr-HR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I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znimno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rijetka</a:t>
            </a:r>
            <a:r>
              <a:rPr lang="hr-HR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.</a:t>
            </a:r>
            <a:endParaRPr lang="en-US" b="1" dirty="0">
              <a:solidFill>
                <a:schemeClr val="accent1">
                  <a:lumMod val="50000"/>
                </a:schemeClr>
              </a:solidFill>
              <a:cs typeface="Times New Roman" panose="02020603050405020304" pitchFamily="18" charset="0"/>
            </a:endParaRPr>
          </a:p>
        </p:txBody>
      </p:sp>
      <p:sp>
        <p:nvSpPr>
          <p:cNvPr id="372" name="Rectangle 191">
            <a:extLst>
              <a:ext uri="{FF2B5EF4-FFF2-40B4-BE49-F238E27FC236}">
                <a16:creationId xmlns:a16="http://schemas.microsoft.com/office/drawing/2014/main" id="{C8CA0C52-5ACA-4F17-AA4A-312E0E1109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7720" y="795527"/>
            <a:ext cx="5970638" cy="5248847"/>
          </a:xfrm>
          <a:prstGeom prst="rect">
            <a:avLst/>
          </a:prstGeom>
          <a:solidFill>
            <a:schemeClr val="bg1"/>
          </a:solidFill>
          <a:ln w="19050">
            <a:solidFill>
              <a:srgbClr val="A18252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Rezervirano mjesto slike 5">
            <a:extLst>
              <a:ext uri="{FF2B5EF4-FFF2-40B4-BE49-F238E27FC236}">
                <a16:creationId xmlns:a16="http://schemas.microsoft.com/office/drawing/2014/main" id="{AECCCE71-89BA-40DA-AC3E-4249DDD6B6A3}"/>
              </a:ext>
            </a:extLst>
          </p:cNvPr>
          <p:cNvPicPr>
            <a:picLocks noGrp="1" noChangeAspect="1"/>
          </p:cNvPicPr>
          <p:nvPr>
            <p:ph type="pic" idx="4294967295"/>
          </p:nvPr>
        </p:nvPicPr>
        <p:blipFill rotWithShape="1">
          <a:blip r:embed="rId2"/>
          <a:srcRect r="14097"/>
          <a:stretch/>
        </p:blipFill>
        <p:spPr>
          <a:xfrm>
            <a:off x="972115" y="960214"/>
            <a:ext cx="5641848" cy="4919472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73" name="Isosceles Triangle 39">
            <a:extLst>
              <a:ext uri="{FF2B5EF4-FFF2-40B4-BE49-F238E27FC236}">
                <a16:creationId xmlns:a16="http://schemas.microsoft.com/office/drawing/2014/main" id="{4F37E7FB-7372-47E3-914E-7CF7E94B1C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750273" y="3291386"/>
            <a:ext cx="407233" cy="351063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1246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>
            <a:extLst>
              <a:ext uri="{FF2B5EF4-FFF2-40B4-BE49-F238E27FC236}">
                <a16:creationId xmlns:a16="http://schemas.microsoft.com/office/drawing/2014/main" id="{5B086A34-FC67-46FF-985D-90EF59B7BE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756" y="2205702"/>
            <a:ext cx="3501197" cy="1223298"/>
          </a:xfrm>
        </p:spPr>
        <p:txBody>
          <a:bodyPr/>
          <a:lstStyle/>
          <a:p>
            <a:r>
              <a:rPr lang="hr-HR" sz="36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za kraj:</a:t>
            </a:r>
            <a:endParaRPr lang="en-US" sz="36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F6B55D08-D813-48D6-B1E1-DE2534453F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9983" y="0"/>
            <a:ext cx="6275035" cy="6052749"/>
          </a:xfrm>
        </p:spPr>
        <p:txBody>
          <a:bodyPr>
            <a:normAutofit/>
          </a:bodyPr>
          <a:lstStyle/>
          <a:p>
            <a:r>
              <a:rPr lang="hr-H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Svakoj kornjači na prethodnim slajdovima nadjeni ime!</a:t>
            </a:r>
          </a:p>
          <a:p>
            <a:r>
              <a:rPr lang="hr-H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Zapiši u svoju bilježnicu!</a:t>
            </a:r>
          </a:p>
          <a:p>
            <a:r>
              <a:rPr lang="hr-H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Nacrtaj i oboji kornjaču drvenim bojama, flomasterima ili tehnikom točkica kao na ovoj slici!</a:t>
            </a:r>
          </a:p>
          <a:p>
            <a:pPr marL="0" indent="0"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CD5C0E42-291E-4CAC-9FF5-14B084919A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27756" y="3429000"/>
            <a:ext cx="3585624" cy="1456325"/>
          </a:xfrm>
        </p:spPr>
        <p:txBody>
          <a:bodyPr>
            <a:normAutofit/>
          </a:bodyPr>
          <a:lstStyle/>
          <a:p>
            <a:r>
              <a:rPr lang="hr-H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Kornjače spavaju zimski san.</a:t>
            </a:r>
            <a:endParaRPr 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Slika 5" descr="Slika na kojoj se prikazuje tkanina, hrana, sag&#10;&#10;Opis je automatski generiran">
            <a:extLst>
              <a:ext uri="{FF2B5EF4-FFF2-40B4-BE49-F238E27FC236}">
                <a16:creationId xmlns:a16="http://schemas.microsoft.com/office/drawing/2014/main" id="{A9974A37-D5D8-4A34-8B44-CF57AFA017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10939" y="4416285"/>
            <a:ext cx="2855167" cy="2252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68117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78C30D"/>
      </a:accent1>
      <a:accent2>
        <a:srgbClr val="099B62"/>
      </a:accent2>
      <a:accent3>
        <a:srgbClr val="21CFDF"/>
      </a:accent3>
      <a:accent4>
        <a:srgbClr val="179FDF"/>
      </a:accent4>
      <a:accent5>
        <a:srgbClr val="E75710"/>
      </a:accent5>
      <a:accent6>
        <a:srgbClr val="F89C19"/>
      </a:accent6>
      <a:hlink>
        <a:srgbClr val="7CDE25"/>
      </a:hlink>
      <a:folHlink>
        <a:srgbClr val="BCE8A8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C0EF0781-FB17-4F1F-B3B1-699933968CE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191</Words>
  <Application>Microsoft Office PowerPoint</Application>
  <PresentationFormat>Široki zaslon</PresentationFormat>
  <Paragraphs>22</Paragraphs>
  <Slides>7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7</vt:i4>
      </vt:variant>
    </vt:vector>
  </HeadingPairs>
  <TitlesOfParts>
    <vt:vector size="12" baseType="lpstr">
      <vt:lpstr>Calibri Light</vt:lpstr>
      <vt:lpstr>Rockwell</vt:lpstr>
      <vt:lpstr>Times New Roman</vt:lpstr>
      <vt:lpstr>Wingdings</vt:lpstr>
      <vt:lpstr>Atlas</vt:lpstr>
      <vt:lpstr>Svjetski dan kornjača  </vt:lpstr>
      <vt:lpstr>23. svibnja – Svjetski dan kornjača</vt:lpstr>
      <vt:lpstr>Kopnena kornjača – čančara.</vt:lpstr>
      <vt:lpstr>Barska kornjača</vt:lpstr>
      <vt:lpstr>Glavata želva – morska kornjača</vt:lpstr>
      <vt:lpstr>Riječna kornjača.    Živi u rijeci.   Iznimno rijetka.</vt:lpstr>
      <vt:lpstr>I za kraj: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Svjetski dan kornjača        III PSP  -  Mirjana Bogadi, dipl. soc. ped.</dc:title>
  <dc:creator>mbogadi0@gmail.com</dc:creator>
  <cp:lastModifiedBy>mbogadi0@gmail.com</cp:lastModifiedBy>
  <cp:revision>30</cp:revision>
  <dcterms:created xsi:type="dcterms:W3CDTF">2020-05-14T19:47:37Z</dcterms:created>
  <dcterms:modified xsi:type="dcterms:W3CDTF">2020-05-19T07:18:13Z</dcterms:modified>
</cp:coreProperties>
</file>