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257" r:id="rId3"/>
    <p:sldId id="329" r:id="rId4"/>
    <p:sldId id="339" r:id="rId5"/>
    <p:sldId id="380" r:id="rId6"/>
    <p:sldId id="332" r:id="rId7"/>
    <p:sldId id="374" r:id="rId8"/>
    <p:sldId id="330" r:id="rId9"/>
    <p:sldId id="269" r:id="rId10"/>
    <p:sldId id="268" r:id="rId11"/>
    <p:sldId id="267" r:id="rId12"/>
    <p:sldId id="338" r:id="rId13"/>
    <p:sldId id="279" r:id="rId14"/>
    <p:sldId id="311" r:id="rId15"/>
    <p:sldId id="364" r:id="rId16"/>
    <p:sldId id="366" r:id="rId17"/>
    <p:sldId id="367" r:id="rId18"/>
    <p:sldId id="375" r:id="rId19"/>
    <p:sldId id="276" r:id="rId20"/>
    <p:sldId id="260" r:id="rId21"/>
    <p:sldId id="376" r:id="rId22"/>
    <p:sldId id="283" r:id="rId23"/>
    <p:sldId id="371" r:id="rId24"/>
    <p:sldId id="370" r:id="rId25"/>
    <p:sldId id="325" r:id="rId26"/>
    <p:sldId id="291" r:id="rId27"/>
    <p:sldId id="290" r:id="rId28"/>
    <p:sldId id="287" r:id="rId29"/>
    <p:sldId id="282" r:id="rId30"/>
    <p:sldId id="281" r:id="rId31"/>
    <p:sldId id="294" r:id="rId32"/>
    <p:sldId id="381" r:id="rId33"/>
    <p:sldId id="382" r:id="rId34"/>
    <p:sldId id="345" r:id="rId35"/>
    <p:sldId id="352" r:id="rId36"/>
    <p:sldId id="342" r:id="rId37"/>
    <p:sldId id="341" r:id="rId38"/>
    <p:sldId id="295" r:id="rId39"/>
    <p:sldId id="300" r:id="rId40"/>
    <p:sldId id="379" r:id="rId4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00"/>
    <a:srgbClr val="FFCC00"/>
    <a:srgbClr val="009900"/>
    <a:srgbClr val="FF0000"/>
    <a:srgbClr val="3399FF"/>
    <a:srgbClr val="C0D7A1"/>
    <a:srgbClr val="87B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69" d="100"/>
          <a:sy n="69" d="100"/>
        </p:scale>
        <p:origin x="-106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9D16-7D64-490E-A2F5-2BD8D76EFD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5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113ED-4A2D-4F29-A5F3-E1F1826D154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103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75EC-3978-447B-B924-92CA3107036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69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CFDA1-8A63-40A4-B7C3-747784C644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038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8045-B39D-438B-829A-49C92A77A0C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39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B2318-64CF-451F-B796-DC21CABBAA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896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2883-A4AF-4C61-A14C-DEB0E406B6C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030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E9FAC-BEAC-42B4-BA34-BB0E9985DA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514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9F76A-9C59-4B84-8996-9CF2960CA1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48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1A14-673A-4D62-A31F-D896BD164E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036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069A-CB13-4E34-BC15-F2F12F69DDA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00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7509B6F-BC4F-442A-8061-03A0ACBCF9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utoskola-formula.hr/index.php/znakovi-izricitih-naredbi/index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autoskola-formula.hr/index.php/znakovi-izricitih-naredb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utoskola-formula.hr/index.php/znakovi-izricitih-naredb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utoskola-formula.hr/index.php/znakovi-opasnosti/index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autoskola-formula.hr/index.php/znakovi-opasno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autoskola-formula.hr/index.php/znakovi-opasno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autoskola-formula.hr/index.php/znakovi-opasno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autoskola-formula.hr/index.php/znakovi-opasno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autoskola-formula.hr/index.php/znakovi-opasno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autoskola-formula.hr/index.php/znakovi-opasno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autoskola-formula.hr/index.php/znakovi-obavijesti/index/" TargetMode="External"/><Relationship Id="rId7" Type="http://schemas.openxmlformats.org/officeDocument/2006/relationships/hyperlink" Target="http://www.autoskola-formula.hr/index.php/znakovi-izricitih-naredbi/index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autoskola-formula.hr/index.php/znakovi-opasnosti/index/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autoskola-formula.hr/index.php/znakovi-opasno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utoskola-formula.hr/index.php/znakovi-opasno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autoskola-formula.hr/index.php/znakovi-opasno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autoskola-formula.hr/index.php/znakovi-opasno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utoskola-formula.hr/index.php/znakovi-opasno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://www.autoskola-formula.hr/index.php/znakovi-obavijesti/index/" TargetMode="External"/><Relationship Id="rId7" Type="http://schemas.openxmlformats.org/officeDocument/2006/relationships/image" Target="../media/image53.jpeg"/><Relationship Id="rId2" Type="http://schemas.openxmlformats.org/officeDocument/2006/relationships/hyperlink" Target="http://autoskola-formula.hr/znakovi-obavijesti/autoznakovi/c01_prednost_prolaska_prema_vozilima_iz_suprotnog_smjera/#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utoskola-formula.hr/index.php/znakovi-obavije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autoskola-formula.hr/index.php/znakovi-obavije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autoskola-formula.hr/index.php/znakovi-obavije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autoskola-formula.hr/index.php/znakovi-obavije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://www.autoskola-formula.hr/index.php/znakovi-izricitih-naredbi/index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autoskola-formula.hr/index.php/znakovi-obavije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autoskola-formula.hr/index.php/znakovi-obavije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autoskola-formula.hr/index.php/znakovi-obavije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autoskola-formula.hr/index.php/znakovi-obavijesti/index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autoskola-formula.hr/index.php/znakovi-obavijesti/index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skola-formula.hr/index.php/znakovi-obavijesti/index/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www.autoskola-formula.hr/index.php/znakovi-obavijest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autoskola-formula.hr/index.php/znakovi-obavijesti/index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utoskola-formula.hr/index.php/znakovi-izricitih-naredbi/index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utoskola-formula.hr/index.php/znakovi-izricitih-naredb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utoskola-formula.hr/index.php/znakovi-izricitih-naredbi/index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utoskola-formula.hr/index.php/znakovi-izricitih-naredb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utoskola-formula.hr/index.php/znakovi-izricitih-naredb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utoskola-formula.hr/index.php/znakovi-izricitih-naredbi/index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hr-HR" sz="4000" b="1" u="sng" smtClean="0"/>
              <a:t>Prometni znakovi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08050"/>
            <a:ext cx="8424862" cy="54737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hr-HR" smtClean="0"/>
              <a:t>U prometu sudjeluju vozila i pješaci. </a:t>
            </a:r>
          </a:p>
          <a:p>
            <a:pPr algn="l" eaLnBrk="1" hangingPunct="1">
              <a:lnSpc>
                <a:spcPct val="90000"/>
              </a:lnSpc>
            </a:pPr>
            <a:endParaRPr lang="hr-HR" smtClean="0"/>
          </a:p>
          <a:p>
            <a:pPr algn="l" eaLnBrk="1" hangingPunct="1">
              <a:lnSpc>
                <a:spcPct val="90000"/>
              </a:lnSpc>
            </a:pPr>
            <a:endParaRPr lang="hr-HR" smtClean="0"/>
          </a:p>
          <a:p>
            <a:pPr algn="l" eaLnBrk="1" hangingPunct="1">
              <a:lnSpc>
                <a:spcPct val="90000"/>
              </a:lnSpc>
            </a:pPr>
            <a:r>
              <a:rPr lang="hr-HR" smtClean="0"/>
              <a:t>Prometni znakovi </a:t>
            </a:r>
          </a:p>
          <a:p>
            <a:pPr algn="l" eaLnBrk="1" hangingPunct="1">
              <a:lnSpc>
                <a:spcPct val="90000"/>
              </a:lnSpc>
            </a:pPr>
            <a:r>
              <a:rPr lang="hr-HR" smtClean="0"/>
              <a:t>određuju pravila </a:t>
            </a:r>
          </a:p>
          <a:p>
            <a:pPr algn="l" eaLnBrk="1" hangingPunct="1">
              <a:lnSpc>
                <a:spcPct val="90000"/>
              </a:lnSpc>
            </a:pPr>
            <a:r>
              <a:rPr lang="hr-HR" smtClean="0"/>
              <a:t>ponašanja. </a:t>
            </a:r>
          </a:p>
          <a:p>
            <a:pPr algn="l" eaLnBrk="1" hangingPunct="1">
              <a:lnSpc>
                <a:spcPct val="90000"/>
              </a:lnSpc>
            </a:pPr>
            <a:endParaRPr lang="hr-HR" smtClean="0"/>
          </a:p>
          <a:p>
            <a:pPr algn="l" eaLnBrk="1" hangingPunct="1">
              <a:lnSpc>
                <a:spcPct val="90000"/>
              </a:lnSpc>
            </a:pPr>
            <a:endParaRPr lang="hr-HR" smtClean="0"/>
          </a:p>
          <a:p>
            <a:pPr algn="l" eaLnBrk="1" hangingPunct="1">
              <a:lnSpc>
                <a:spcPct val="90000"/>
              </a:lnSpc>
            </a:pPr>
            <a:endParaRPr lang="hr-HR" smtClean="0"/>
          </a:p>
          <a:p>
            <a:pPr algn="l" eaLnBrk="1" hangingPunct="1">
              <a:lnSpc>
                <a:spcPct val="90000"/>
              </a:lnSpc>
            </a:pPr>
            <a:r>
              <a:rPr lang="hr-HR" smtClean="0">
                <a:solidFill>
                  <a:srgbClr val="FF0000"/>
                </a:solidFill>
              </a:rPr>
              <a:t>I ti moraš poštivati prometne znakove.</a:t>
            </a:r>
            <a:r>
              <a:rPr lang="hr-HR" smtClean="0"/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5580062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 </a:t>
            </a:r>
            <a:r>
              <a:rPr lang="hr-HR" sz="4000" smtClean="0">
                <a:solidFill>
                  <a:srgbClr val="0099FF"/>
                </a:solidFill>
              </a:rPr>
              <a:t>naredbi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437063"/>
            <a:ext cx="4105275" cy="1916112"/>
          </a:xfrm>
        </p:spPr>
        <p:txBody>
          <a:bodyPr/>
          <a:lstStyle/>
          <a:p>
            <a:pPr algn="l" eaLnBrk="1" hangingPunct="1"/>
            <a:r>
              <a:rPr lang="hr-HR" sz="2800" smtClean="0"/>
              <a:t>Obvezno kretanje pješaka pješačkom stazom</a:t>
            </a:r>
          </a:p>
        </p:txBody>
      </p:sp>
      <p:pic>
        <p:nvPicPr>
          <p:cNvPr id="11268" name="Picture 5" descr="B47 PJEŠAČKA STAZ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l" eaLnBrk="1" hangingPunct="1"/>
            <a:r>
              <a:rPr lang="hr-HR" sz="4000" smtClean="0">
                <a:solidFill>
                  <a:srgbClr val="3399FF"/>
                </a:solidFill>
              </a:rPr>
              <a:t>Znakovi  </a:t>
            </a:r>
            <a:r>
              <a:rPr lang="hr-HR" sz="4000" smtClean="0">
                <a:solidFill>
                  <a:srgbClr val="0099FF"/>
                </a:solidFill>
              </a:rPr>
              <a:t>naredbi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508500"/>
            <a:ext cx="4321175" cy="2062163"/>
          </a:xfrm>
        </p:spPr>
        <p:txBody>
          <a:bodyPr/>
          <a:lstStyle/>
          <a:p>
            <a:pPr algn="l" eaLnBrk="1" hangingPunct="1"/>
            <a:r>
              <a:rPr lang="hr-HR" sz="2800" smtClean="0"/>
              <a:t>Obvezno kretanje biciklističkom i </a:t>
            </a:r>
          </a:p>
          <a:p>
            <a:pPr algn="l" eaLnBrk="1" hangingPunct="1"/>
            <a:r>
              <a:rPr lang="hr-HR" sz="2800" smtClean="0"/>
              <a:t>pješačkom </a:t>
            </a:r>
          </a:p>
          <a:p>
            <a:pPr algn="l" eaLnBrk="1" hangingPunct="1"/>
            <a:r>
              <a:rPr lang="hr-HR" sz="2800" smtClean="0"/>
              <a:t>stazom</a:t>
            </a:r>
          </a:p>
        </p:txBody>
      </p:sp>
      <p:pic>
        <p:nvPicPr>
          <p:cNvPr id="12292" name="Picture 5" descr="B48 PJEŠAČKA I BICIKLISTIČKA STAZ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2497137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0713"/>
            <a:ext cx="5070475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l" eaLnBrk="1" hangingPunct="1"/>
            <a:r>
              <a:rPr lang="hr-HR" sz="4000" smtClean="0">
                <a:solidFill>
                  <a:srgbClr val="FF0000"/>
                </a:solidFill>
              </a:rPr>
              <a:t>Znakovi  naredbi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4400"/>
            <a:ext cx="4105275" cy="2133600"/>
          </a:xfrm>
        </p:spPr>
        <p:txBody>
          <a:bodyPr/>
          <a:lstStyle/>
          <a:p>
            <a:pPr algn="l" eaLnBrk="1" hangingPunct="1"/>
            <a:r>
              <a:rPr lang="hr-HR" sz="2800" smtClean="0"/>
              <a:t>Zabrana davanja zvučnih signala</a:t>
            </a:r>
          </a:p>
        </p:txBody>
      </p:sp>
      <p:pic>
        <p:nvPicPr>
          <p:cNvPr id="13316" name="Picture 4" descr="B37 ZABRANA DAVANJA ZVUČNIH ZNAKOV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hr-HR" sz="4000" smtClean="0"/>
              <a:t>Trokut   sti  znakovi  opasnosti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366838"/>
            <a:ext cx="4464050" cy="49418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hr-HR" sz="2800" smtClean="0"/>
              <a:t>Znakovi opasnosti upozoravaju vozače na opasnosti na cesti. </a:t>
            </a:r>
          </a:p>
          <a:p>
            <a:pPr algn="l" eaLnBrk="1" hangingPunct="1">
              <a:lnSpc>
                <a:spcPct val="90000"/>
              </a:lnSpc>
            </a:pPr>
            <a:endParaRPr lang="hr-HR" sz="2800" smtClean="0"/>
          </a:p>
          <a:p>
            <a:pPr algn="l" eaLnBrk="1" hangingPunct="1">
              <a:lnSpc>
                <a:spcPct val="90000"/>
              </a:lnSpc>
            </a:pPr>
            <a:r>
              <a:rPr lang="hr-HR" sz="2800" smtClean="0"/>
              <a:t>Voziš li ti bicikl ?</a:t>
            </a:r>
          </a:p>
          <a:p>
            <a:pPr algn="l" eaLnBrk="1" hangingPunct="1">
              <a:lnSpc>
                <a:spcPct val="90000"/>
              </a:lnSpc>
            </a:pPr>
            <a:r>
              <a:rPr lang="hr-HR" sz="2800" smtClean="0"/>
              <a:t>Ako vožiš, onda si i ti vozač/vozačica !</a:t>
            </a:r>
          </a:p>
          <a:p>
            <a:pPr algn="l" eaLnBrk="1" hangingPunct="1">
              <a:lnSpc>
                <a:spcPct val="90000"/>
              </a:lnSpc>
            </a:pPr>
            <a:r>
              <a:rPr lang="hr-HR" sz="2800" smtClean="0"/>
              <a:t> </a:t>
            </a:r>
          </a:p>
          <a:p>
            <a:pPr algn="l" eaLnBrk="1" hangingPunct="1">
              <a:lnSpc>
                <a:spcPct val="90000"/>
              </a:lnSpc>
            </a:pPr>
            <a:r>
              <a:rPr lang="hr-HR" sz="2800" smtClean="0"/>
              <a:t>Upoznaj značenja nekih</a:t>
            </a:r>
          </a:p>
          <a:p>
            <a:pPr algn="l" eaLnBrk="1" hangingPunct="1">
              <a:lnSpc>
                <a:spcPct val="90000"/>
              </a:lnSpc>
            </a:pPr>
            <a:r>
              <a:rPr lang="hr-HR" sz="2800" smtClean="0"/>
              <a:t>od znakova opasnosti.</a:t>
            </a:r>
          </a:p>
          <a:p>
            <a:pPr algn="l" eaLnBrk="1" hangingPunct="1">
              <a:lnSpc>
                <a:spcPct val="90000"/>
              </a:lnSpc>
            </a:pPr>
            <a:endParaRPr lang="hr-HR" sz="2800" smtClean="0"/>
          </a:p>
        </p:txBody>
      </p:sp>
      <p:pic>
        <p:nvPicPr>
          <p:cNvPr id="14340" name="Picture 4" descr="A08 ZAVOJ ULIJEV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28775"/>
            <a:ext cx="187166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7 NERAVAN KOLNIK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52513"/>
            <a:ext cx="285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A14 SUŽENJE CESTE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908050"/>
            <a:ext cx="121443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A46 PRIJELAZ CESTE PREKO ŽELJEZNIČKE PRUGE BEZ BRANIKA ILI POLUBRANIKA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36004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A46 PRIJELAZ CESTE PREKO ŽELJEZNIČKE PRUGE BEZ BRANIKA ILI POLUBRANIKA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3375"/>
            <a:ext cx="3571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l" eaLnBrk="1" hangingPunct="1"/>
            <a:r>
              <a:rPr lang="hr-HR" sz="4000" smtClean="0"/>
              <a:t> Znakovi opasnosti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21163"/>
            <a:ext cx="4248150" cy="1773237"/>
          </a:xfrm>
        </p:spPr>
        <p:txBody>
          <a:bodyPr/>
          <a:lstStyle/>
          <a:p>
            <a:pPr algn="l" eaLnBrk="1" hangingPunct="1"/>
            <a:r>
              <a:rPr lang="hr-HR" sz="2800" smtClean="0"/>
              <a:t>OPASNOST !</a:t>
            </a:r>
          </a:p>
          <a:p>
            <a:pPr algn="l" eaLnBrk="1" hangingPunct="1"/>
            <a:r>
              <a:rPr lang="hr-HR" sz="2800" smtClean="0"/>
              <a:t>Prijelaz preko željezničke pruge bez branika</a:t>
            </a:r>
          </a:p>
        </p:txBody>
      </p:sp>
      <p:pic>
        <p:nvPicPr>
          <p:cNvPr id="15364" name="Picture 4" descr="A46 PRIJELAZ CESTE PREKO ŽELJEZNIČKE PRUGE BEZ BRANIKA ILI POLUBRANIK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285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algn="l" eaLnBrk="1" hangingPunct="1"/>
            <a:r>
              <a:rPr lang="hr-HR" sz="4000" smtClean="0"/>
              <a:t> Znakovi opasnosti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724400"/>
            <a:ext cx="4105275" cy="1728788"/>
          </a:xfrm>
        </p:spPr>
        <p:txBody>
          <a:bodyPr/>
          <a:lstStyle/>
          <a:p>
            <a:pPr algn="l" eaLnBrk="1" hangingPunct="1"/>
            <a:r>
              <a:rPr lang="hr-HR" sz="2800" smtClean="0"/>
              <a:t>OPASNOST !</a:t>
            </a:r>
          </a:p>
          <a:p>
            <a:pPr algn="l" eaLnBrk="1" hangingPunct="1"/>
            <a:r>
              <a:rPr lang="hr-HR" sz="2800" smtClean="0"/>
              <a:t>Približavanje prijelazu preko pruge bez branika</a:t>
            </a:r>
          </a:p>
          <a:p>
            <a:pPr algn="l" eaLnBrk="1" hangingPunct="1"/>
            <a:endParaRPr lang="hr-HR" sz="2800" smtClean="0"/>
          </a:p>
        </p:txBody>
      </p:sp>
      <p:pic>
        <p:nvPicPr>
          <p:cNvPr id="16388" name="Picture 4" descr="A49 PRIBLIŽAVANJE PRIJELAZU CESTE PREKO ŽELJEZNIČKE PRUGE BEZ BRANIKA ILI POLUBRANIK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2857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981075"/>
            <a:ext cx="4970462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algn="l" eaLnBrk="1" hangingPunct="1"/>
            <a:r>
              <a:rPr lang="hr-HR" sz="4000" smtClean="0"/>
              <a:t> Znakovi opasnosti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4400"/>
            <a:ext cx="4105275" cy="2133600"/>
          </a:xfrm>
        </p:spPr>
        <p:txBody>
          <a:bodyPr/>
          <a:lstStyle/>
          <a:p>
            <a:pPr algn="l" eaLnBrk="1" hangingPunct="1"/>
            <a:r>
              <a:rPr lang="hr-HR" sz="2800" smtClean="0"/>
              <a:t>OPASNOST !</a:t>
            </a:r>
          </a:p>
          <a:p>
            <a:pPr algn="l" eaLnBrk="1" hangingPunct="1"/>
            <a:r>
              <a:rPr lang="hr-HR" sz="2800" smtClean="0"/>
              <a:t>Prijelaz preko pruge s branikom</a:t>
            </a:r>
          </a:p>
        </p:txBody>
      </p:sp>
      <p:pic>
        <p:nvPicPr>
          <p:cNvPr id="17412" name="Picture 4" descr="A45 PRIJELAZ CESTE PREKO ŽELJEZNIČKE PRUGE S BRANICIMA ILI POLUBRANICI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85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836613"/>
            <a:ext cx="4943475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algn="l" eaLnBrk="1" hangingPunct="1"/>
            <a:r>
              <a:rPr lang="hr-HR" sz="4000" smtClean="0"/>
              <a:t> Znakovi opasnosti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2663825" cy="2160588"/>
          </a:xfrm>
        </p:spPr>
        <p:txBody>
          <a:bodyPr/>
          <a:lstStyle/>
          <a:p>
            <a:pPr algn="l" eaLnBrk="1" hangingPunct="1"/>
            <a:r>
              <a:rPr lang="hr-HR" sz="2800" smtClean="0"/>
              <a:t>OPASNOST !</a:t>
            </a:r>
          </a:p>
          <a:p>
            <a:pPr algn="l" eaLnBrk="1" hangingPunct="1"/>
            <a:r>
              <a:rPr lang="hr-HR" sz="2800" smtClean="0"/>
              <a:t>Prijelaz preko </a:t>
            </a:r>
          </a:p>
          <a:p>
            <a:pPr algn="l" eaLnBrk="1" hangingPunct="1"/>
            <a:r>
              <a:rPr lang="hr-HR" sz="2800" smtClean="0"/>
              <a:t>pruge bez </a:t>
            </a:r>
          </a:p>
          <a:p>
            <a:pPr algn="l" eaLnBrk="1" hangingPunct="1"/>
            <a:r>
              <a:rPr lang="hr-HR" sz="2800" smtClean="0"/>
              <a:t>branika</a:t>
            </a:r>
          </a:p>
        </p:txBody>
      </p:sp>
      <p:pic>
        <p:nvPicPr>
          <p:cNvPr id="18436" name="Picture 4" descr="A47 ANDRIJIN KRI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2424113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60960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algn="l" eaLnBrk="1" hangingPunct="1"/>
            <a:r>
              <a:rPr lang="hr-HR" sz="4000" smtClean="0"/>
              <a:t> Znakovi opasnosti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4400"/>
            <a:ext cx="4105275" cy="2133600"/>
          </a:xfrm>
        </p:spPr>
        <p:txBody>
          <a:bodyPr/>
          <a:lstStyle/>
          <a:p>
            <a:pPr algn="l" eaLnBrk="1" hangingPunct="1"/>
            <a:r>
              <a:rPr lang="hr-HR" sz="2800" smtClean="0"/>
              <a:t>OPASNOST !</a:t>
            </a:r>
          </a:p>
          <a:p>
            <a:pPr algn="l" eaLnBrk="1" hangingPunct="1"/>
            <a:r>
              <a:rPr lang="hr-HR" sz="2800" smtClean="0"/>
              <a:t>Prijelaz preko tramvajske pruge</a:t>
            </a:r>
          </a:p>
          <a:p>
            <a:pPr algn="l" eaLnBrk="1" hangingPunct="1"/>
            <a:endParaRPr lang="hr-HR" sz="2800" smtClean="0"/>
          </a:p>
        </p:txBody>
      </p:sp>
      <p:pic>
        <p:nvPicPr>
          <p:cNvPr id="19460" name="Picture 4" descr="A42 TRAMVAJSKA PRUG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285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268413"/>
            <a:ext cx="565785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algn="l" eaLnBrk="1" hangingPunct="1"/>
            <a:r>
              <a:rPr lang="hr-HR" sz="4000" smtClean="0"/>
              <a:t> Znakovi opasnosti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21163"/>
            <a:ext cx="4105275" cy="1368425"/>
          </a:xfrm>
        </p:spPr>
        <p:txBody>
          <a:bodyPr/>
          <a:lstStyle/>
          <a:p>
            <a:pPr algn="l" eaLnBrk="1" hangingPunct="1"/>
            <a:r>
              <a:rPr lang="hr-HR" sz="2800" smtClean="0"/>
              <a:t>OPASNOST !</a:t>
            </a:r>
          </a:p>
          <a:p>
            <a:pPr algn="l" eaLnBrk="1" hangingPunct="1"/>
            <a:r>
              <a:rPr lang="hr-HR" sz="2800" smtClean="0"/>
              <a:t>Neravan kolnik zbog izbočine</a:t>
            </a:r>
          </a:p>
        </p:txBody>
      </p:sp>
      <p:pic>
        <p:nvPicPr>
          <p:cNvPr id="20484" name="Picture 5" descr="A17 NERAVAN KOLNI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285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14438"/>
            <a:ext cx="5435600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88913"/>
            <a:ext cx="4105275" cy="1412875"/>
          </a:xfrm>
        </p:spPr>
        <p:txBody>
          <a:bodyPr/>
          <a:lstStyle/>
          <a:p>
            <a:pPr marL="609600" indent="-609600" algn="l" eaLnBrk="1" hangingPunct="1"/>
            <a:r>
              <a:rPr lang="hr-HR" sz="2800" smtClean="0"/>
              <a:t>Prometni znakovi mogu</a:t>
            </a:r>
          </a:p>
          <a:p>
            <a:pPr marL="609600" indent="-609600" algn="l" eaLnBrk="1" hangingPunct="1"/>
            <a:r>
              <a:rPr lang="hr-HR" sz="2800" smtClean="0"/>
              <a:t>biti u tri različita oblika.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0"/>
            <a:ext cx="4987925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02 OBILJEŽEN PJEŠAČKI PRELAZ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10810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1300"/>
            <a:ext cx="143986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21 ZABRANA PROMETA ZA PJEŠAK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292600"/>
            <a:ext cx="13684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50825" y="4581525"/>
            <a:ext cx="2089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hr-HR" sz="2800"/>
              <a:t> 3. Krug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50825" y="2997200"/>
            <a:ext cx="2089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hr-HR" sz="50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hr-HR" sz="2800"/>
              <a:t> 2. Trokut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hr-HR" sz="2800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50825" y="1844675"/>
            <a:ext cx="28082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hr-HR" sz="2800"/>
              <a:t> 1. Pravokutnik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hr-HR" sz="2800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07950" y="5805488"/>
            <a:ext cx="42481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hr-HR" sz="2800"/>
              <a:t>Značenje znaka ovisi o njegovu obliku.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7" grpId="0"/>
      <p:bldP spid="30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algn="l" eaLnBrk="1" hangingPunct="1"/>
            <a:r>
              <a:rPr lang="hr-HR" sz="4000" smtClean="0"/>
              <a:t> Znakovi opasnosti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076700"/>
            <a:ext cx="2843213" cy="1557338"/>
          </a:xfrm>
        </p:spPr>
        <p:txBody>
          <a:bodyPr/>
          <a:lstStyle/>
          <a:p>
            <a:pPr algn="l" eaLnBrk="1" hangingPunct="1"/>
            <a:r>
              <a:rPr lang="hr-HR" sz="2800" smtClean="0"/>
              <a:t>OPASNOST !     </a:t>
            </a:r>
          </a:p>
          <a:p>
            <a:pPr algn="l" eaLnBrk="1" hangingPunct="1"/>
            <a:r>
              <a:rPr lang="hr-HR" sz="2800" smtClean="0"/>
              <a:t>Djeca na cesti</a:t>
            </a:r>
          </a:p>
        </p:txBody>
      </p:sp>
      <p:pic>
        <p:nvPicPr>
          <p:cNvPr id="21508" name="Picture 5" descr="A34 DJECA NA CEST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285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/>
              <a:t>Znakovi opasnosti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4105275" cy="1916113"/>
          </a:xfrm>
        </p:spPr>
        <p:txBody>
          <a:bodyPr/>
          <a:lstStyle/>
          <a:p>
            <a:pPr algn="l" eaLnBrk="1" hangingPunct="1"/>
            <a:r>
              <a:rPr lang="hr-HR" sz="2800" smtClean="0"/>
              <a:t>OPASNOST !</a:t>
            </a:r>
          </a:p>
          <a:p>
            <a:pPr algn="l" eaLnBrk="1" hangingPunct="1"/>
            <a:r>
              <a:rPr lang="hr-HR" sz="2800" smtClean="0"/>
              <a:t>Pješački prijelaz</a:t>
            </a:r>
          </a:p>
        </p:txBody>
      </p:sp>
      <p:pic>
        <p:nvPicPr>
          <p:cNvPr id="22532" name="Picture 4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285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8413"/>
            <a:ext cx="5580062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algn="l" eaLnBrk="1" hangingPunct="1"/>
            <a:r>
              <a:rPr lang="hr-HR" sz="4000" smtClean="0"/>
              <a:t> Znakovi opasnosti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4400"/>
            <a:ext cx="4105275" cy="2133600"/>
          </a:xfrm>
        </p:spPr>
        <p:txBody>
          <a:bodyPr/>
          <a:lstStyle/>
          <a:p>
            <a:pPr algn="l" eaLnBrk="1" hangingPunct="1"/>
            <a:r>
              <a:rPr lang="hr-HR" sz="2800" smtClean="0"/>
              <a:t>OPASNOST !</a:t>
            </a:r>
          </a:p>
          <a:p>
            <a:pPr algn="l" eaLnBrk="1" hangingPunct="1"/>
            <a:r>
              <a:rPr lang="hr-HR" sz="2800" smtClean="0"/>
              <a:t>Biciklisti na cesti</a:t>
            </a:r>
          </a:p>
        </p:txBody>
      </p:sp>
      <p:pic>
        <p:nvPicPr>
          <p:cNvPr id="23556" name="Picture 5" descr="A39 BICIKLISTI NA CEST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68413"/>
            <a:ext cx="285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92150"/>
            <a:ext cx="500856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algn="l" eaLnBrk="1" hangingPunct="1"/>
            <a:r>
              <a:rPr lang="hr-HR" sz="4000" smtClean="0"/>
              <a:t> Znakovi opasnosti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4400"/>
            <a:ext cx="4105275" cy="2133600"/>
          </a:xfrm>
        </p:spPr>
        <p:txBody>
          <a:bodyPr/>
          <a:lstStyle/>
          <a:p>
            <a:pPr algn="l" eaLnBrk="1" hangingPunct="1"/>
            <a:r>
              <a:rPr lang="hr-HR" sz="2800" smtClean="0"/>
              <a:t>OPASNOST !</a:t>
            </a:r>
          </a:p>
          <a:p>
            <a:pPr algn="l" eaLnBrk="1" hangingPunct="1"/>
            <a:r>
              <a:rPr lang="hr-HR" sz="2800" smtClean="0"/>
              <a:t>Zavoj u desno</a:t>
            </a:r>
          </a:p>
        </p:txBody>
      </p:sp>
      <p:pic>
        <p:nvPicPr>
          <p:cNvPr id="24580" name="Picture 4" descr="A09 ZAVOJ UDES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285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65163"/>
            <a:ext cx="4875213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l" eaLnBrk="1" hangingPunct="1"/>
            <a:r>
              <a:rPr lang="hr-HR" sz="4000" smtClean="0"/>
              <a:t> Znakovi opasnosti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437063"/>
            <a:ext cx="4105275" cy="1557337"/>
          </a:xfrm>
        </p:spPr>
        <p:txBody>
          <a:bodyPr/>
          <a:lstStyle/>
          <a:p>
            <a:pPr algn="l" eaLnBrk="1" hangingPunct="1"/>
            <a:r>
              <a:rPr lang="hr-HR" sz="2800" smtClean="0"/>
              <a:t>OPASNOST !</a:t>
            </a:r>
          </a:p>
          <a:p>
            <a:pPr algn="l" eaLnBrk="1" hangingPunct="1"/>
            <a:r>
              <a:rPr lang="hr-HR" sz="2800" smtClean="0"/>
              <a:t>Zavoj u lijevo</a:t>
            </a:r>
          </a:p>
        </p:txBody>
      </p:sp>
      <p:pic>
        <p:nvPicPr>
          <p:cNvPr id="25604" name="Picture 4" descr="A08 ZAVOJ ULIJEV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24971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765175"/>
            <a:ext cx="633095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7885113" cy="1412875"/>
          </a:xfrm>
        </p:spPr>
        <p:txBody>
          <a:bodyPr/>
          <a:lstStyle/>
          <a:p>
            <a:pPr algn="l" eaLnBrk="1" hangingPunct="1"/>
            <a:r>
              <a:rPr lang="hr-HR" sz="4000" smtClean="0">
                <a:solidFill>
                  <a:srgbClr val="3399FF"/>
                </a:solidFill>
              </a:rPr>
              <a:t>Pravokutni  znakovi  obavijesti</a:t>
            </a:r>
            <a:r>
              <a:rPr lang="hr-HR" sz="4000" smtClean="0">
                <a:solidFill>
                  <a:srgbClr val="0099FF"/>
                </a:solidFill>
              </a:rPr>
              <a:t/>
            </a:r>
            <a:br>
              <a:rPr lang="hr-HR" sz="4000" smtClean="0">
                <a:solidFill>
                  <a:srgbClr val="0099FF"/>
                </a:solidFill>
              </a:rPr>
            </a:br>
            <a:endParaRPr lang="hr-HR" sz="4000" smtClean="0">
              <a:solidFill>
                <a:srgbClr val="0099FF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844675"/>
            <a:ext cx="4321175" cy="5445125"/>
          </a:xfrm>
        </p:spPr>
        <p:txBody>
          <a:bodyPr/>
          <a:lstStyle/>
          <a:p>
            <a:pPr algn="l" eaLnBrk="1" hangingPunct="1"/>
            <a:r>
              <a:rPr lang="hr-HR" smtClean="0"/>
              <a:t>Znakovi obavijesti nas obavješćuju  o mnogim važnim stvarima na cesti ili uz cestu  kojom se krećemo. </a:t>
            </a:r>
          </a:p>
          <a:p>
            <a:pPr algn="l" eaLnBrk="1" hangingPunct="1"/>
            <a:endParaRPr lang="hr-HR" smtClean="0"/>
          </a:p>
          <a:p>
            <a:pPr algn="l" eaLnBrk="1" hangingPunct="1"/>
            <a:r>
              <a:rPr lang="hr-HR" smtClean="0">
                <a:solidFill>
                  <a:srgbClr val="3399FF"/>
                </a:solidFill>
              </a:rPr>
              <a:t>To su naši pomoćnici.</a:t>
            </a:r>
          </a:p>
          <a:p>
            <a:pPr eaLnBrk="1" hangingPunct="1"/>
            <a:r>
              <a:rPr lang="hr-HR" smtClean="0">
                <a:hlinkClick r:id="rId2"/>
              </a:rPr>
              <a:t> </a:t>
            </a:r>
            <a:endParaRPr lang="hr-HR" smtClean="0"/>
          </a:p>
        </p:txBody>
      </p:sp>
      <p:pic>
        <p:nvPicPr>
          <p:cNvPr id="26628" name="Picture 4" descr="C02 OBILJEŽEN PJEŠAČKI PRELAZ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9363"/>
            <a:ext cx="29527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32 BOLNICA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81075"/>
            <a:ext cx="19192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05 PODZEMNI ILI NADZEMNI PJEŠAČKI PRELAZ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052513"/>
            <a:ext cx="17335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C25 PODRUČJE SMIRENOG PROMETA">
            <a:hlinkClick r:id="rId3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97200"/>
            <a:ext cx="10080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C33 USTANOVA HITNE MEDICINSKE POMOĆI">
            <a:hlinkClick r:id="rId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560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obavijesti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52963"/>
            <a:ext cx="4427538" cy="765175"/>
          </a:xfrm>
        </p:spPr>
        <p:txBody>
          <a:bodyPr/>
          <a:lstStyle/>
          <a:p>
            <a:pPr algn="l" eaLnBrk="1" hangingPunct="1"/>
            <a:r>
              <a:rPr lang="hr-HR" sz="2800" smtClean="0"/>
              <a:t>Obilježen pješački prijelaz</a:t>
            </a:r>
          </a:p>
        </p:txBody>
      </p:sp>
      <p:pic>
        <p:nvPicPr>
          <p:cNvPr id="27652" name="Picture 5" descr="C02 OBILJEŽEN PJEŠAČKI PRELA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obavijesti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652963"/>
            <a:ext cx="4105275" cy="1484312"/>
          </a:xfrm>
        </p:spPr>
        <p:txBody>
          <a:bodyPr/>
          <a:lstStyle/>
          <a:p>
            <a:pPr algn="l" eaLnBrk="1" hangingPunct="1"/>
            <a:r>
              <a:rPr lang="hr-HR" sz="2800" smtClean="0"/>
              <a:t>Podzemni ili nadzemni pješački prijelaz</a:t>
            </a:r>
          </a:p>
        </p:txBody>
      </p:sp>
      <p:pic>
        <p:nvPicPr>
          <p:cNvPr id="28676" name="Picture 5" descr="C05 PODZEMNI ILI NADZEMNI PJEŠAČKI PRELA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62000"/>
            <a:ext cx="464343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obavijesti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581525"/>
            <a:ext cx="2159000" cy="1081088"/>
          </a:xfrm>
        </p:spPr>
        <p:txBody>
          <a:bodyPr/>
          <a:lstStyle/>
          <a:p>
            <a:pPr algn="l" eaLnBrk="1" hangingPunct="1"/>
            <a:r>
              <a:rPr lang="hr-HR" sz="2800" smtClean="0"/>
              <a:t>            Bolnica</a:t>
            </a:r>
          </a:p>
        </p:txBody>
      </p:sp>
      <p:pic>
        <p:nvPicPr>
          <p:cNvPr id="29700" name="Picture 5" descr="C32 BOLNIC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21034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20713"/>
            <a:ext cx="592455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obavijesti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724400"/>
            <a:ext cx="3455988" cy="1800225"/>
          </a:xfrm>
        </p:spPr>
        <p:txBody>
          <a:bodyPr/>
          <a:lstStyle/>
          <a:p>
            <a:pPr algn="l" eaLnBrk="1" hangingPunct="1"/>
            <a:r>
              <a:rPr lang="hr-HR" sz="2800" smtClean="0"/>
              <a:t>Ustanova hitne medicinske pomoći</a:t>
            </a:r>
          </a:p>
        </p:txBody>
      </p:sp>
      <p:pic>
        <p:nvPicPr>
          <p:cNvPr id="30724" name="Picture 5" descr="C33 USTANOVA HITNE MEDICINSKE POMOĆ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22240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5538788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FF0000"/>
                </a:solidFill>
              </a:rPr>
              <a:t>krugli  znak   vi   naredbi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484313"/>
            <a:ext cx="4105275" cy="5949950"/>
          </a:xfrm>
        </p:spPr>
        <p:txBody>
          <a:bodyPr/>
          <a:lstStyle/>
          <a:p>
            <a:pPr algn="l" eaLnBrk="1" hangingPunct="1"/>
            <a:r>
              <a:rPr lang="hr-HR" smtClean="0"/>
              <a:t>Znakovi  naredbi </a:t>
            </a:r>
          </a:p>
          <a:p>
            <a:pPr algn="l" eaLnBrk="1" hangingPunct="1"/>
            <a:r>
              <a:rPr lang="hr-HR" smtClean="0"/>
              <a:t>nam zapovijedaju </a:t>
            </a:r>
          </a:p>
          <a:p>
            <a:pPr algn="l" eaLnBrk="1" hangingPunct="1"/>
            <a:r>
              <a:rPr lang="hr-HR" smtClean="0"/>
              <a:t>što moramo ili što </a:t>
            </a:r>
          </a:p>
          <a:p>
            <a:pPr algn="l" eaLnBrk="1" hangingPunct="1"/>
            <a:r>
              <a:rPr lang="hr-HR" smtClean="0"/>
              <a:t>ne smijemo učiniti.</a:t>
            </a:r>
          </a:p>
          <a:p>
            <a:pPr algn="l" eaLnBrk="1" hangingPunct="1"/>
            <a:r>
              <a:rPr lang="hr-HR" smtClean="0"/>
              <a:t> </a:t>
            </a:r>
          </a:p>
          <a:p>
            <a:pPr algn="l" eaLnBrk="1" hangingPunct="1"/>
            <a:r>
              <a:rPr lang="hr-HR" smtClean="0">
                <a:solidFill>
                  <a:srgbClr val="FF0000"/>
                </a:solidFill>
              </a:rPr>
              <a:t>Crvene</a:t>
            </a:r>
            <a:r>
              <a:rPr lang="hr-HR" smtClean="0"/>
              <a:t> su ili </a:t>
            </a:r>
            <a:r>
              <a:rPr lang="hr-HR" smtClean="0">
                <a:solidFill>
                  <a:srgbClr val="3399FF"/>
                </a:solidFill>
              </a:rPr>
              <a:t>plave</a:t>
            </a:r>
            <a:r>
              <a:rPr lang="hr-HR" smtClean="0"/>
              <a:t> boje. </a:t>
            </a:r>
          </a:p>
        </p:txBody>
      </p:sp>
      <p:pic>
        <p:nvPicPr>
          <p:cNvPr id="4100" name="Picture 4" descr="B16 ZABRANA PROMETA ZA BICIK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46250"/>
            <a:ext cx="17287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B21 ZABRANA PROMETA ZA PJEŠAKE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060575"/>
            <a:ext cx="21955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B46 BICIKLISTIČKA STAZA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B02 OBAVEZNO ZAUSTAVLJANJE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289425"/>
            <a:ext cx="25685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B28 ZABRANA SKRETANJA ULIJEVO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080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B57 DOPUŠTENI SMJEROVI">
            <a:hlinkClick r:id="rId2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163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B51 OBAVEZAN SMJER">
            <a:hlinkClick r:id="rId2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765175"/>
            <a:ext cx="9350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B16 ZABRANA PROMETA ZA BICIKLE">
            <a:hlinkClick r:id="rId2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7191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obavijesti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581525"/>
            <a:ext cx="4105275" cy="2276475"/>
          </a:xfrm>
        </p:spPr>
        <p:txBody>
          <a:bodyPr/>
          <a:lstStyle/>
          <a:p>
            <a:pPr algn="l" eaLnBrk="1" hangingPunct="1"/>
            <a:r>
              <a:rPr lang="hr-HR" sz="2800" smtClean="0"/>
              <a:t>Stajalište autobusa</a:t>
            </a:r>
          </a:p>
        </p:txBody>
      </p:sp>
      <p:pic>
        <p:nvPicPr>
          <p:cNvPr id="31748" name="Picture 5" descr="C44 STAJALIŠTE AUTOBUS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68413"/>
            <a:ext cx="5292725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obavijesti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868863"/>
            <a:ext cx="3600450" cy="1989137"/>
          </a:xfrm>
        </p:spPr>
        <p:txBody>
          <a:bodyPr/>
          <a:lstStyle/>
          <a:p>
            <a:pPr algn="l" eaLnBrk="1" hangingPunct="1"/>
            <a:r>
              <a:rPr lang="hr-HR" sz="2800" smtClean="0"/>
              <a:t>Stajalište tramvaja</a:t>
            </a:r>
          </a:p>
        </p:txBody>
      </p:sp>
      <p:pic>
        <p:nvPicPr>
          <p:cNvPr id="32772" name="Picture 5" descr="C45 STAJALIŠTE TRAMVAJ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77938"/>
            <a:ext cx="47879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obavijesti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868863"/>
            <a:ext cx="4105275" cy="1989137"/>
          </a:xfrm>
        </p:spPr>
        <p:txBody>
          <a:bodyPr/>
          <a:lstStyle/>
          <a:p>
            <a:pPr algn="l" eaLnBrk="1" hangingPunct="1"/>
            <a:r>
              <a:rPr lang="hr-HR" sz="2800" smtClean="0"/>
              <a:t>       Stajalište taksija</a:t>
            </a:r>
          </a:p>
        </p:txBody>
      </p:sp>
      <p:pic>
        <p:nvPicPr>
          <p:cNvPr id="33796" name="Picture 4" descr="C46 TAX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obavijesti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581525"/>
            <a:ext cx="4249738" cy="1700213"/>
          </a:xfrm>
        </p:spPr>
        <p:txBody>
          <a:bodyPr/>
          <a:lstStyle/>
          <a:p>
            <a:pPr algn="l" eaLnBrk="1" hangingPunct="1"/>
            <a:r>
              <a:rPr lang="hr-HR" sz="2800" smtClean="0"/>
              <a:t>Luka - pristanište - trajekt</a:t>
            </a:r>
          </a:p>
          <a:p>
            <a:pPr algn="l" eaLnBrk="1" hangingPunct="1"/>
            <a:endParaRPr lang="hr-HR" sz="2800" smtClean="0"/>
          </a:p>
        </p:txBody>
      </p:sp>
      <p:pic>
        <p:nvPicPr>
          <p:cNvPr id="34820" name="Picture 4" descr="C49 LUKA - PRISTANIŠTE - TRAJEK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obavijesti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508500"/>
            <a:ext cx="2879725" cy="1441450"/>
          </a:xfrm>
        </p:spPr>
        <p:txBody>
          <a:bodyPr/>
          <a:lstStyle/>
          <a:p>
            <a:pPr algn="l" eaLnBrk="1" hangingPunct="1"/>
            <a:r>
              <a:rPr lang="hr-HR" sz="2800" smtClean="0"/>
              <a:t>Cesta s jednosmjernim prometom</a:t>
            </a:r>
          </a:p>
        </p:txBody>
      </p:sp>
      <p:pic>
        <p:nvPicPr>
          <p:cNvPr id="35844" name="Picture 5" descr="3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706687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92150"/>
            <a:ext cx="4814887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obavijesti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797425"/>
            <a:ext cx="2303462" cy="936625"/>
          </a:xfrm>
        </p:spPr>
        <p:txBody>
          <a:bodyPr/>
          <a:lstStyle/>
          <a:p>
            <a:pPr algn="l" eaLnBrk="1" hangingPunct="1"/>
            <a:r>
              <a:rPr lang="hr-HR" sz="2800" smtClean="0"/>
              <a:t>Školska patrola</a:t>
            </a:r>
          </a:p>
        </p:txBody>
      </p:sp>
      <p:pic>
        <p:nvPicPr>
          <p:cNvPr id="36868" name="Picture 5" descr="C31 ŠKOLSKA PATROL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2476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obavijesti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508500"/>
            <a:ext cx="2016125" cy="936625"/>
          </a:xfrm>
        </p:spPr>
        <p:txBody>
          <a:bodyPr/>
          <a:lstStyle/>
          <a:p>
            <a:pPr algn="l" eaLnBrk="1" hangingPunct="1"/>
            <a:r>
              <a:rPr lang="hr-HR" sz="2800" smtClean="0"/>
              <a:t>Putokaz za pješake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268413"/>
            <a:ext cx="5364162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6" descr="b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17827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3399FF"/>
                </a:solidFill>
              </a:rPr>
              <a:t>Znakovi obavijesti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437063"/>
            <a:ext cx="3816350" cy="2089150"/>
          </a:xfrm>
        </p:spPr>
        <p:txBody>
          <a:bodyPr/>
          <a:lstStyle/>
          <a:p>
            <a:pPr algn="l" eaLnBrk="1" hangingPunct="1"/>
            <a:r>
              <a:rPr lang="hr-HR" sz="2800" smtClean="0"/>
              <a:t>      Parkiralište</a:t>
            </a:r>
          </a:p>
          <a:p>
            <a:pPr algn="l" eaLnBrk="1" hangingPunct="1"/>
            <a:r>
              <a:rPr lang="hr-HR" sz="900" smtClean="0"/>
              <a:t>________________________________________________________</a:t>
            </a:r>
          </a:p>
          <a:p>
            <a:pPr algn="l" eaLnBrk="1" hangingPunct="1"/>
            <a:r>
              <a:rPr lang="hr-HR" sz="2800" smtClean="0"/>
              <a:t>Parkirno mjesto za osobe s invaliditetom</a:t>
            </a:r>
          </a:p>
          <a:p>
            <a:pPr algn="l" eaLnBrk="1" hangingPunct="1"/>
            <a:endParaRPr lang="hr-HR" sz="2800" smtClean="0"/>
          </a:p>
          <a:p>
            <a:pPr algn="l" eaLnBrk="1" hangingPunct="1"/>
            <a:endParaRPr lang="hr-HR" sz="2800" smtClean="0"/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9" descr="C35 PARKIRALIŠ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FF9900"/>
                </a:solidFill>
              </a:rPr>
              <a:t>Znakovi obavijesti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221163"/>
            <a:ext cx="4105275" cy="2133600"/>
          </a:xfrm>
        </p:spPr>
        <p:txBody>
          <a:bodyPr/>
          <a:lstStyle/>
          <a:p>
            <a:pPr algn="l" eaLnBrk="1" hangingPunct="1"/>
            <a:r>
              <a:rPr lang="hr-HR" sz="2800" smtClean="0"/>
              <a:t>Naziv </a:t>
            </a:r>
          </a:p>
          <a:p>
            <a:pPr algn="l" eaLnBrk="1" hangingPunct="1"/>
            <a:r>
              <a:rPr lang="hr-HR" sz="2800" smtClean="0"/>
              <a:t>mjesta </a:t>
            </a:r>
          </a:p>
        </p:txBody>
      </p:sp>
      <p:pic>
        <p:nvPicPr>
          <p:cNvPr id="39940" name="Picture 5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1800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836613"/>
            <a:ext cx="6875462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009900"/>
                </a:solidFill>
              </a:rPr>
              <a:t>Znakovi obavijesti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508500"/>
            <a:ext cx="1944688" cy="792163"/>
          </a:xfrm>
        </p:spPr>
        <p:txBody>
          <a:bodyPr/>
          <a:lstStyle/>
          <a:p>
            <a:pPr algn="l" eaLnBrk="1" hangingPunct="1"/>
            <a:r>
              <a:rPr lang="hr-HR" sz="2800" smtClean="0"/>
              <a:t>Putokazi</a:t>
            </a:r>
          </a:p>
        </p:txBody>
      </p:sp>
      <p:pic>
        <p:nvPicPr>
          <p:cNvPr id="40964" name="Picture 5" descr="C82 PUTOKA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26638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C84 PUTOKAZ ZA AUTOCESTU ILI BRZU CESTU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27368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81075"/>
            <a:ext cx="550862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FF0000"/>
                </a:solidFill>
              </a:rPr>
              <a:t>  Znakovi  naredbi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437063"/>
            <a:ext cx="3276600" cy="1484312"/>
          </a:xfrm>
        </p:spPr>
        <p:txBody>
          <a:bodyPr/>
          <a:lstStyle/>
          <a:p>
            <a:pPr algn="l" eaLnBrk="1" hangingPunct="1"/>
            <a:r>
              <a:rPr lang="hr-HR" sz="2800" smtClean="0"/>
              <a:t>Zabrana pr    meta</a:t>
            </a:r>
          </a:p>
          <a:p>
            <a:pPr algn="l" eaLnBrk="1" hangingPunct="1"/>
            <a:r>
              <a:rPr lang="hr-HR" sz="2800" smtClean="0"/>
              <a:t>za pješake</a:t>
            </a:r>
          </a:p>
        </p:txBody>
      </p:sp>
      <p:pic>
        <p:nvPicPr>
          <p:cNvPr id="5124" name="Picture 6" descr="B21 ZABRANA PROMETA ZA PJEŠAK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28575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B21 ZABRANA PROMETA ZA PJEŠAKE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581525"/>
            <a:ext cx="3603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44663"/>
            <a:ext cx="56515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FF0000"/>
                </a:solidFill>
              </a:rPr>
              <a:t>Znakovi  naredbi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508500"/>
            <a:ext cx="4105275" cy="2708275"/>
          </a:xfrm>
        </p:spPr>
        <p:txBody>
          <a:bodyPr/>
          <a:lstStyle/>
          <a:p>
            <a:pPr algn="l" eaLnBrk="1" hangingPunct="1"/>
            <a:r>
              <a:rPr lang="hr-HR" sz="2800" smtClean="0"/>
              <a:t>Zabrana prometa za bicikle</a:t>
            </a:r>
          </a:p>
        </p:txBody>
      </p:sp>
      <p:pic>
        <p:nvPicPr>
          <p:cNvPr id="6148" name="Picture 4" descr="B16 ZABRANA PROMETA ZA BICIK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8575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908050"/>
            <a:ext cx="5326062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4105275" cy="1844675"/>
          </a:xfrm>
        </p:spPr>
        <p:txBody>
          <a:bodyPr/>
          <a:lstStyle/>
          <a:p>
            <a:pPr algn="l" eaLnBrk="1" hangingPunct="1"/>
            <a:r>
              <a:rPr lang="hr-HR" sz="2800" smtClean="0"/>
              <a:t>Zabrana    pr    meta </a:t>
            </a:r>
          </a:p>
          <a:p>
            <a:pPr algn="l" eaLnBrk="1" hangingPunct="1"/>
            <a:endParaRPr lang="hr-HR" sz="2800" smtClean="0"/>
          </a:p>
        </p:txBody>
      </p:sp>
      <p:pic>
        <p:nvPicPr>
          <p:cNvPr id="7171" name="Picture 4" descr="B03 ZABRANA PROMETA U OBA SMJER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  <a:noFill/>
        </p:spPr>
        <p:txBody>
          <a:bodyPr/>
          <a:lstStyle/>
          <a:p>
            <a:pPr algn="l" eaLnBrk="1" hangingPunct="1"/>
            <a:r>
              <a:rPr lang="hr-HR" sz="4000" smtClean="0">
                <a:solidFill>
                  <a:srgbClr val="FF0000"/>
                </a:solidFill>
              </a:rPr>
              <a:t> Znakovi  naredbi</a:t>
            </a:r>
            <a:r>
              <a:rPr lang="hr-HR" sz="4000" smtClean="0"/>
              <a:t> </a:t>
            </a:r>
          </a:p>
        </p:txBody>
      </p:sp>
      <p:pic>
        <p:nvPicPr>
          <p:cNvPr id="7173" name="Picture 9" descr="B03 ZABRANA PROMETA U OBA SMJERA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085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l" eaLnBrk="1" hangingPunct="1"/>
            <a:r>
              <a:rPr lang="hr-HR" sz="4000" smtClean="0">
                <a:solidFill>
                  <a:srgbClr val="FF0000"/>
                </a:solidFill>
              </a:rPr>
              <a:t> Znakovi  naredbi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149725"/>
            <a:ext cx="4105275" cy="2708275"/>
          </a:xfrm>
        </p:spPr>
        <p:txBody>
          <a:bodyPr/>
          <a:lstStyle/>
          <a:p>
            <a:pPr algn="l" eaLnBrk="1" hangingPunct="1"/>
            <a:r>
              <a:rPr lang="hr-HR" sz="2800" smtClean="0"/>
              <a:t>Zabrana prometa u jednom smjeru</a:t>
            </a:r>
          </a:p>
        </p:txBody>
      </p:sp>
      <p:pic>
        <p:nvPicPr>
          <p:cNvPr id="8196" name="Picture 4" descr="B04 ZABRANA PROMETA U JEDNOM SMJE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5076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hr-HR" sz="4000" smtClean="0">
                <a:solidFill>
                  <a:srgbClr val="FF0000"/>
                </a:solidFill>
              </a:rPr>
              <a:t>Znakovi  naredbi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581525"/>
            <a:ext cx="4105275" cy="1584325"/>
          </a:xfrm>
        </p:spPr>
        <p:txBody>
          <a:bodyPr/>
          <a:lstStyle/>
          <a:p>
            <a:pPr algn="l" eaLnBrk="1" hangingPunct="1"/>
            <a:r>
              <a:rPr lang="hr-HR" sz="2800" smtClean="0"/>
              <a:t>Obvezno zaustavljanje</a:t>
            </a:r>
          </a:p>
        </p:txBody>
      </p:sp>
      <p:pic>
        <p:nvPicPr>
          <p:cNvPr id="9220" name="Picture 4" descr="B02 OBAVEZNO ZAUSTAVLJANJ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68413"/>
            <a:ext cx="5076825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l" eaLnBrk="1" hangingPunct="1"/>
            <a:r>
              <a:rPr lang="hr-HR" sz="4000" smtClean="0">
                <a:solidFill>
                  <a:srgbClr val="3399FF"/>
                </a:solidFill>
              </a:rPr>
              <a:t>Znakovi  </a:t>
            </a:r>
            <a:r>
              <a:rPr lang="hr-HR" sz="4000" smtClean="0">
                <a:solidFill>
                  <a:srgbClr val="0099FF"/>
                </a:solidFill>
              </a:rPr>
              <a:t>naredbi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437063"/>
            <a:ext cx="4105275" cy="1628775"/>
          </a:xfrm>
        </p:spPr>
        <p:txBody>
          <a:bodyPr/>
          <a:lstStyle/>
          <a:p>
            <a:pPr algn="l" eaLnBrk="1" hangingPunct="1"/>
            <a:r>
              <a:rPr lang="hr-HR" sz="2800" smtClean="0"/>
              <a:t>Obvezna vožnja biciklom po  </a:t>
            </a:r>
          </a:p>
          <a:p>
            <a:pPr algn="l" eaLnBrk="1" hangingPunct="1"/>
            <a:r>
              <a:rPr lang="hr-HR" sz="2800" smtClean="0"/>
              <a:t>biciklističkoj stazi</a:t>
            </a:r>
          </a:p>
        </p:txBody>
      </p:sp>
      <p:pic>
        <p:nvPicPr>
          <p:cNvPr id="10244" name="Picture 5" descr="B46 BICIKLISTIČKA STAZ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736600"/>
            <a:ext cx="5718175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368</Words>
  <Application>Microsoft Office PowerPoint</Application>
  <PresentationFormat>On-screen Show (4:3)</PresentationFormat>
  <Paragraphs>126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Default Design</vt:lpstr>
      <vt:lpstr>Prometni znakovi</vt:lpstr>
      <vt:lpstr>PowerPoint Presentation</vt:lpstr>
      <vt:lpstr>krugli  znak   vi   naredbi</vt:lpstr>
      <vt:lpstr>  Znakovi  naredbi</vt:lpstr>
      <vt:lpstr>Znakovi  naredbi</vt:lpstr>
      <vt:lpstr> Znakovi  naredbi </vt:lpstr>
      <vt:lpstr> Znakovi  naredbi</vt:lpstr>
      <vt:lpstr>Znakovi  naredbi</vt:lpstr>
      <vt:lpstr>Znakovi  naredbi</vt:lpstr>
      <vt:lpstr>Znakovi  naredbi</vt:lpstr>
      <vt:lpstr>Znakovi  naredbi</vt:lpstr>
      <vt:lpstr>Znakovi  naredbi</vt:lpstr>
      <vt:lpstr>Trokut   sti  znakovi  opasnosti</vt:lpstr>
      <vt:lpstr> Znakovi opasnosti</vt:lpstr>
      <vt:lpstr> Znakovi opasnosti</vt:lpstr>
      <vt:lpstr> Znakovi opasnosti</vt:lpstr>
      <vt:lpstr> Znakovi opasnosti</vt:lpstr>
      <vt:lpstr> Znakovi opasnosti</vt:lpstr>
      <vt:lpstr> Znakovi opasnosti</vt:lpstr>
      <vt:lpstr> Znakovi opasnosti</vt:lpstr>
      <vt:lpstr>Znakovi opasnosti</vt:lpstr>
      <vt:lpstr> Znakovi opasnosti</vt:lpstr>
      <vt:lpstr> Znakovi opasnosti</vt:lpstr>
      <vt:lpstr> Znakovi opasnosti</vt:lpstr>
      <vt:lpstr>Pravokutni  znakovi  obavijesti </vt:lpstr>
      <vt:lpstr>Znakovi obavijesti</vt:lpstr>
      <vt:lpstr>Znakovi obavijesti</vt:lpstr>
      <vt:lpstr>Znakovi obavijesti</vt:lpstr>
      <vt:lpstr>Znakovi obavijesti</vt:lpstr>
      <vt:lpstr>Znakovi obavijesti</vt:lpstr>
      <vt:lpstr>Znakovi obavijesti</vt:lpstr>
      <vt:lpstr>Znakovi obavijesti</vt:lpstr>
      <vt:lpstr>Znakovi obavijesti</vt:lpstr>
      <vt:lpstr>Znakovi obavijesti</vt:lpstr>
      <vt:lpstr>Znakovi obavijesti</vt:lpstr>
      <vt:lpstr>Znakovi obavijesti</vt:lpstr>
      <vt:lpstr>Znakovi obavijesti</vt:lpstr>
      <vt:lpstr>Znakovi obavijesti</vt:lpstr>
      <vt:lpstr>Znakovi obavijesti</vt:lpstr>
      <vt:lpstr>PowerPoint Presentation</vt:lpstr>
    </vt:vector>
  </TitlesOfParts>
  <Company>Mi svi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Prometni znakovi</dc:title>
  <dc:creator>Krešo</dc:creator>
  <cp:lastModifiedBy>Kunsteki</cp:lastModifiedBy>
  <cp:revision>31</cp:revision>
  <dcterms:created xsi:type="dcterms:W3CDTF">2007-12-29T13:52:04Z</dcterms:created>
  <dcterms:modified xsi:type="dcterms:W3CDTF">2020-04-28T15:15:35Z</dcterms:modified>
</cp:coreProperties>
</file>