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06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FBC94-72FD-4DE7-81DD-290AA2FD9E7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1084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98F97-5FE3-44DF-BCD4-8AF1D7FDB97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848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AD299-34E2-4BD1-B9DF-0F4329D3334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470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F1E26-055A-4535-918B-8259208495A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466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AEFF9-D995-492C-A71F-0F2C7CCC054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621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5FEC2-28B0-4126-BABC-0809908506B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78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56FC9-01A2-43EA-9DA9-26B358DF9B0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40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53A5B-02F1-4CBE-842A-FD41927C040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859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C2737-AB95-4A7E-9C8C-398D36A0D52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44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9EE30-B091-4EBF-8FA0-19030D91A01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70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7FA56-3BCC-4084-9846-9262469E9A6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625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0971D8E-BB85-42FC-8BC7-624B1A9F873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071688" y="1428750"/>
            <a:ext cx="5400675" cy="1470025"/>
          </a:xfrm>
        </p:spPr>
        <p:txBody>
          <a:bodyPr/>
          <a:lstStyle/>
          <a:p>
            <a:pPr eaLnBrk="1" hangingPunct="1"/>
            <a:r>
              <a:rPr lang="hr-HR" smtClean="0">
                <a:solidFill>
                  <a:schemeClr val="tx1"/>
                </a:solidFill>
              </a:rPr>
              <a:t>Ponavljanje  jezičnih  sadržaja</a:t>
            </a:r>
            <a:endParaRPr lang="es-E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hr-HR" sz="2800" smtClean="0"/>
              <a:t>Promotri  sličicu  i  napiši  dvije  upitne  rečenice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1500188"/>
            <a:ext cx="2571750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3214688" y="1428750"/>
            <a:ext cx="2643187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8929687" cy="868362"/>
          </a:xfrm>
        </p:spPr>
        <p:txBody>
          <a:bodyPr/>
          <a:lstStyle/>
          <a:p>
            <a:pPr algn="l" eaLnBrk="1" hangingPunct="1"/>
            <a:r>
              <a:rPr lang="sr-Latn-CS" sz="2800" smtClean="0">
                <a:solidFill>
                  <a:schemeClr val="tx1"/>
                </a:solidFill>
              </a:rPr>
              <a:t>Napiši  jednu  riječ  koja  počinje  zadanim  slovima.</a:t>
            </a:r>
            <a:endParaRPr lang="sr-Latn-CS" sz="2800" smtClean="0"/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1357313"/>
            <a:ext cx="15875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2428875"/>
            <a:ext cx="13525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2786063"/>
            <a:ext cx="1323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428750"/>
            <a:ext cx="13525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2286000"/>
            <a:ext cx="11239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hr-HR" sz="2800" smtClean="0"/>
              <a:t>Pročitaj  rečenicu  i  odgovori  na pitanja.</a:t>
            </a:r>
            <a:endParaRPr lang="sr-Latn-CS" sz="28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571625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sr-Latn-CS" smtClean="0"/>
              <a:t>  </a:t>
            </a:r>
            <a:r>
              <a:rPr lang="sr-Latn-CS" smtClean="0">
                <a:solidFill>
                  <a:srgbClr val="0070C0"/>
                </a:solidFill>
              </a:rPr>
              <a:t>Moja  sestra  Ivana  piše  zadaću.</a:t>
            </a:r>
          </a:p>
          <a:p>
            <a:pPr algn="ctr" eaLnBrk="1" hangingPunct="1">
              <a:buFontTx/>
              <a:buNone/>
            </a:pPr>
            <a:endParaRPr lang="sr-Latn-CS" smtClean="0">
              <a:solidFill>
                <a:srgbClr val="0070C0"/>
              </a:solidFill>
            </a:endParaRPr>
          </a:p>
          <a:p>
            <a:pPr eaLnBrk="1" hangingPunct="1"/>
            <a:r>
              <a:rPr lang="hr-HR" smtClean="0"/>
              <a:t>Koliko ova  rečenica  ima  riječi?</a:t>
            </a:r>
          </a:p>
          <a:p>
            <a:pPr eaLnBrk="1" hangingPunct="1"/>
            <a:r>
              <a:rPr lang="hr-HR" smtClean="0"/>
              <a:t>Koliko  slova ima  druga riječ?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hr-HR" sz="2800" smtClean="0"/>
              <a:t>Zaokruži  rečenicu!</a:t>
            </a:r>
            <a:endParaRPr lang="sr-Latn-CS" sz="28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928688"/>
            <a:ext cx="82296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sr-Latn-CS" smtClean="0"/>
              <a:t>      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sr-Latn-CS" smtClean="0"/>
              <a:t>                 Mama  kuha  ručak.     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sr-Latn-CS" smtClean="0"/>
              <a:t>                 Mama  sunce  je  ručak.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sr-Latn-CS" smtClean="0"/>
          </a:p>
        </p:txBody>
      </p:sp>
      <p:sp>
        <p:nvSpPr>
          <p:cNvPr id="6" name="Elipsa 5"/>
          <p:cNvSpPr/>
          <p:nvPr/>
        </p:nvSpPr>
        <p:spPr>
          <a:xfrm>
            <a:off x="1857375" y="1785938"/>
            <a:ext cx="4857750" cy="928687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hr-HR" sz="2800" smtClean="0"/>
              <a:t>Pronađi  što je u rečenici napisano pogrešno!</a:t>
            </a:r>
          </a:p>
        </p:txBody>
      </p:sp>
      <p:sp>
        <p:nvSpPr>
          <p:cNvPr id="6147" name="Rezervirano mjesto sadržaja 2"/>
          <p:cNvSpPr>
            <a:spLocks noGrp="1"/>
          </p:cNvSpPr>
          <p:nvPr>
            <p:ph idx="1"/>
          </p:nvPr>
        </p:nvSpPr>
        <p:spPr>
          <a:xfrm>
            <a:off x="500063" y="857250"/>
            <a:ext cx="8229600" cy="15716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r-HR" smtClean="0"/>
          </a:p>
          <a:p>
            <a:pPr eaLnBrk="1" hangingPunct="1">
              <a:buFontTx/>
              <a:buNone/>
            </a:pPr>
            <a:r>
              <a:rPr lang="hr-HR" smtClean="0"/>
              <a:t>         Moj  prijatelj  Zoran  živi  u đakovu.</a:t>
            </a:r>
          </a:p>
        </p:txBody>
      </p:sp>
      <p:sp>
        <p:nvSpPr>
          <p:cNvPr id="4" name="Rezervirano mjesto sadržaja 2"/>
          <p:cNvSpPr txBox="1">
            <a:spLocks/>
          </p:cNvSpPr>
          <p:nvPr/>
        </p:nvSpPr>
        <p:spPr bwMode="auto">
          <a:xfrm>
            <a:off x="500063" y="857250"/>
            <a:ext cx="82296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hr-HR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hr-HR" sz="3200" kern="0" dirty="0">
                <a:latin typeface="+mn-lt"/>
              </a:rPr>
              <a:t>         Moj  prijatelj  Zoran  živi  u </a:t>
            </a:r>
            <a:r>
              <a:rPr lang="hr-HR" sz="3200" kern="0" dirty="0">
                <a:solidFill>
                  <a:srgbClr val="FF0000"/>
                </a:solidFill>
                <a:latin typeface="+mn-lt"/>
              </a:rPr>
              <a:t>đ</a:t>
            </a:r>
            <a:r>
              <a:rPr lang="hr-HR" sz="3200" kern="0" dirty="0">
                <a:latin typeface="+mn-lt"/>
              </a:rPr>
              <a:t>akovu.</a:t>
            </a:r>
          </a:p>
        </p:txBody>
      </p:sp>
      <p:sp>
        <p:nvSpPr>
          <p:cNvPr id="6" name="TekstniOkvir 5"/>
          <p:cNvSpPr txBox="1">
            <a:spLocks noChangeArrowheads="1"/>
          </p:cNvSpPr>
          <p:nvPr/>
        </p:nvSpPr>
        <p:spPr bwMode="auto">
          <a:xfrm>
            <a:off x="1000125" y="2643188"/>
            <a:ext cx="7562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sz="3200"/>
              <a:t>Klaun  bumba  ima  žutu  haljinu  i  kapu.</a:t>
            </a:r>
          </a:p>
        </p:txBody>
      </p:sp>
      <p:sp>
        <p:nvSpPr>
          <p:cNvPr id="7" name="TekstniOkvir 6"/>
          <p:cNvSpPr txBox="1">
            <a:spLocks noChangeArrowheads="1"/>
          </p:cNvSpPr>
          <p:nvPr/>
        </p:nvSpPr>
        <p:spPr bwMode="auto">
          <a:xfrm>
            <a:off x="1000125" y="2643188"/>
            <a:ext cx="7562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sz="3200"/>
              <a:t>Klaun  </a:t>
            </a:r>
            <a:r>
              <a:rPr lang="hr-HR" sz="3200">
                <a:solidFill>
                  <a:srgbClr val="FF0000"/>
                </a:solidFill>
              </a:rPr>
              <a:t>b</a:t>
            </a:r>
            <a:r>
              <a:rPr lang="hr-HR" sz="3200"/>
              <a:t>umba  ima  žutu  haljinu  i  kapu.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 build="allAtOnce"/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sr-Latn-CS" sz="3200" smtClean="0">
                <a:solidFill>
                  <a:schemeClr val="tx1"/>
                </a:solidFill>
              </a:rPr>
              <a:t>Od  zadanih riječi  složi  rečenice.</a:t>
            </a:r>
            <a:endParaRPr lang="hr-HR" sz="3200" smtClean="0"/>
          </a:p>
        </p:txBody>
      </p:sp>
      <p:sp>
        <p:nvSpPr>
          <p:cNvPr id="7171" name="Rezervirano mjesto sadržaja 2"/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sz="2800" smtClean="0">
                <a:solidFill>
                  <a:srgbClr val="0070C0"/>
                </a:solidFill>
              </a:rPr>
              <a:t>     DOBAR     DONI      JE      PAS  </a:t>
            </a:r>
          </a:p>
          <a:p>
            <a:pPr algn="ctr" eaLnBrk="1" hangingPunct="1">
              <a:buFontTx/>
              <a:buNone/>
            </a:pPr>
            <a:endParaRPr lang="hr-HR" sz="2800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hr-HR" sz="2800" smtClean="0">
                <a:solidFill>
                  <a:srgbClr val="FF0000"/>
                </a:solidFill>
              </a:rPr>
              <a:t>KRUŠKU     BORIS     SLATKU    JEDE</a:t>
            </a:r>
          </a:p>
          <a:p>
            <a:pPr algn="ctr" eaLnBrk="1" hangingPunct="1">
              <a:buFontTx/>
              <a:buNone/>
            </a:pPr>
            <a:endParaRPr lang="hr-HR" sz="2800" smtClean="0">
              <a:solidFill>
                <a:srgbClr val="0070C0"/>
              </a:solidFill>
            </a:endParaRPr>
          </a:p>
          <a:p>
            <a:pPr algn="ctr" eaLnBrk="1" hangingPunct="1">
              <a:buFontTx/>
              <a:buNone/>
            </a:pPr>
            <a:r>
              <a:rPr lang="hr-HR" sz="2800" smtClean="0">
                <a:solidFill>
                  <a:srgbClr val="00B050"/>
                </a:solidFill>
              </a:rPr>
              <a:t>LUCIJA    VRTIĆ    U     IDE    MALA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/>
            <a:r>
              <a:rPr lang="sr-Latn-CS" sz="2800" smtClean="0">
                <a:solidFill>
                  <a:schemeClr val="tx1"/>
                </a:solidFill>
              </a:rPr>
              <a:t>Na  kraj  rečenice  napiši  odgovarajući  znak.</a:t>
            </a:r>
            <a:endParaRPr lang="hr-HR" sz="2800" smtClean="0"/>
          </a:p>
        </p:txBody>
      </p:sp>
      <p:sp>
        <p:nvSpPr>
          <p:cNvPr id="8195" name="Rezervirano mjesto sadržaja 2"/>
          <p:cNvSpPr>
            <a:spLocks noGrp="1"/>
          </p:cNvSpPr>
          <p:nvPr>
            <p:ph idx="1"/>
          </p:nvPr>
        </p:nvSpPr>
        <p:spPr>
          <a:xfrm>
            <a:off x="1857375" y="1071563"/>
            <a:ext cx="82296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hr-HR" sz="2800" smtClean="0"/>
              <a:t>Imaš  li  crvenu  bojicu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hr-HR" sz="2800" smtClean="0"/>
              <a:t>Ivan  vozi  bicikl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hr-HR" sz="2800" smtClean="0"/>
              <a:t>Požuri, zakasnit  ćeš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hr-HR" sz="2800" smtClean="0"/>
              <a:t>Tina  je  bolesna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hr-HR" sz="2800" smtClean="0"/>
              <a:t>Ne  hodaj  po travi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hr-HR" sz="2800" smtClean="0"/>
              <a:t>Koji  je  danas  dan</a:t>
            </a:r>
          </a:p>
          <a:p>
            <a:pPr eaLnBrk="1" hangingPunct="1"/>
            <a:endParaRPr lang="hr-HR" smtClean="0"/>
          </a:p>
        </p:txBody>
      </p:sp>
      <p:sp>
        <p:nvSpPr>
          <p:cNvPr id="4" name="TekstniOkvir 3"/>
          <p:cNvSpPr txBox="1">
            <a:spLocks noChangeArrowheads="1"/>
          </p:cNvSpPr>
          <p:nvPr/>
        </p:nvSpPr>
        <p:spPr bwMode="auto">
          <a:xfrm>
            <a:off x="5429250" y="121443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sz="2800" b="1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4357688" y="19288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sz="2800" b="1">
                <a:solidFill>
                  <a:srgbClr val="0070C0"/>
                </a:solidFill>
              </a:rPr>
              <a:t> .</a:t>
            </a:r>
          </a:p>
        </p:txBody>
      </p:sp>
      <p:sp>
        <p:nvSpPr>
          <p:cNvPr id="6" name="TekstniOkvir 5"/>
          <p:cNvSpPr txBox="1">
            <a:spLocks noChangeArrowheads="1"/>
          </p:cNvSpPr>
          <p:nvPr/>
        </p:nvSpPr>
        <p:spPr bwMode="auto">
          <a:xfrm>
            <a:off x="5214938" y="264318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sz="2800" b="1">
                <a:solidFill>
                  <a:srgbClr val="0070C0"/>
                </a:solidFill>
              </a:rPr>
              <a:t>!</a:t>
            </a:r>
          </a:p>
        </p:txBody>
      </p:sp>
      <p:sp>
        <p:nvSpPr>
          <p:cNvPr id="7" name="TekstniOkvir 6"/>
          <p:cNvSpPr txBox="1">
            <a:spLocks noChangeArrowheads="1"/>
          </p:cNvSpPr>
          <p:nvPr/>
        </p:nvSpPr>
        <p:spPr bwMode="auto">
          <a:xfrm>
            <a:off x="4929188" y="47863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sz="2800" b="1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8" name="TekstniOkvir 7"/>
          <p:cNvSpPr txBox="1">
            <a:spLocks noChangeArrowheads="1"/>
          </p:cNvSpPr>
          <p:nvPr/>
        </p:nvSpPr>
        <p:spPr bwMode="auto">
          <a:xfrm>
            <a:off x="4857750" y="407193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sz="2800" b="1">
                <a:solidFill>
                  <a:srgbClr val="0070C0"/>
                </a:solidFill>
              </a:rPr>
              <a:t>!</a:t>
            </a:r>
          </a:p>
        </p:txBody>
      </p:sp>
      <p:sp>
        <p:nvSpPr>
          <p:cNvPr id="9" name="TekstniOkvir 8"/>
          <p:cNvSpPr txBox="1">
            <a:spLocks noChangeArrowheads="1"/>
          </p:cNvSpPr>
          <p:nvPr/>
        </p:nvSpPr>
        <p:spPr bwMode="auto">
          <a:xfrm>
            <a:off x="4500563" y="335756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sz="2800" b="1">
                <a:solidFill>
                  <a:srgbClr val="0070C0"/>
                </a:solidFill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25" cy="1143000"/>
          </a:xfrm>
        </p:spPr>
        <p:txBody>
          <a:bodyPr/>
          <a:lstStyle/>
          <a:p>
            <a:pPr algn="l" eaLnBrk="1" hangingPunct="1"/>
            <a:r>
              <a:rPr lang="hr-HR" sz="3200" smtClean="0"/>
              <a:t>Napiši  jednu  izjavnu  rečenicu o svakoj  sličici.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2428875"/>
            <a:ext cx="22479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28750"/>
            <a:ext cx="1990725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 descr="http://www.clipartdb.com/data/media/32/roses_and_vase_clipar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3071813"/>
            <a:ext cx="16192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/>
            <a:r>
              <a:rPr lang="hr-HR" sz="3200" smtClean="0"/>
              <a:t>Dopuni  rečenice  odgovarajućom  riječju.</a:t>
            </a:r>
          </a:p>
        </p:txBody>
      </p:sp>
      <p:sp>
        <p:nvSpPr>
          <p:cNvPr id="10243" name="Rezervirano mjesto sadržaja 2"/>
          <p:cNvSpPr>
            <a:spLocks noGrp="1"/>
          </p:cNvSpPr>
          <p:nvPr>
            <p:ph idx="1"/>
          </p:nvPr>
        </p:nvSpPr>
        <p:spPr>
          <a:xfrm>
            <a:off x="1643063" y="1143000"/>
            <a:ext cx="7358062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hr-HR" sz="2800" smtClean="0"/>
              <a:t>Anica  je  razbila   ____________.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hr-HR" sz="2800" smtClean="0"/>
              <a:t>Dino  je  baki  poklonio __________.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hr-HR" sz="2800" smtClean="0"/>
              <a:t>Maja  je  kupila _________.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hr-HR" sz="2800" smtClean="0"/>
              <a:t>Ivan  ima  novi  _____________.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hr-HR" sz="2800" smtClean="0"/>
              <a:t>Djed  i  baka  sutra  putuju  na _________.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193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Diseño predeterminado</vt:lpstr>
      <vt:lpstr>Ponavljanje  jezičnih  sadržaja</vt:lpstr>
      <vt:lpstr>Napiši  jednu  riječ  koja  počinje  zadanim  slovima.</vt:lpstr>
      <vt:lpstr>Pročitaj  rečenicu  i  odgovori  na pitanja.</vt:lpstr>
      <vt:lpstr>Zaokruži  rečenicu!</vt:lpstr>
      <vt:lpstr>Pronađi  što je u rečenici napisano pogrešno!</vt:lpstr>
      <vt:lpstr>Od  zadanih riječi  složi  rečenice.</vt:lpstr>
      <vt:lpstr>Na  kraj  rečenice  napiši  odgovarajući  znak.</vt:lpstr>
      <vt:lpstr>Napiši  jednu  izjavnu  rečenicu o svakoj  sličici.</vt:lpstr>
      <vt:lpstr>Dopuni  rečenice  odgovarajućom  riječju.</vt:lpstr>
      <vt:lpstr>Promotri  sličicu  i  napiši  dvije  upitne  rečenice</vt:lpstr>
    </vt:vector>
  </TitlesOfParts>
  <Company>Siracusa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</dc:title>
  <dc:creator>Mariajose</dc:creator>
  <cp:lastModifiedBy>Kunsteki</cp:lastModifiedBy>
  <cp:revision>54</cp:revision>
  <dcterms:created xsi:type="dcterms:W3CDTF">2008-10-16T00:38:52Z</dcterms:created>
  <dcterms:modified xsi:type="dcterms:W3CDTF">2020-05-14T09:48:47Z</dcterms:modified>
</cp:coreProperties>
</file>