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F65D089-1853-41A8-A85A-0CBB776B2A0E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4330839-D9D5-46CD-895D-1B85D2BCC041}">
      <dgm:prSet phldrT="[Text]"/>
      <dgm:spPr/>
      <dgm:t>
        <a:bodyPr/>
        <a:lstStyle/>
        <a:p>
          <a:r>
            <a:rPr lang="en-US" dirty="0"/>
            <a:t>OŠ</a:t>
          </a:r>
        </a:p>
      </dgm:t>
    </dgm:pt>
    <dgm:pt modelId="{15DDAEA9-1A30-44DE-ABA4-7AAC060BE9F5}" type="parTrans" cxnId="{6E2CC74A-F7B4-4134-88F9-939614EA049B}">
      <dgm:prSet/>
      <dgm:spPr/>
      <dgm:t>
        <a:bodyPr/>
        <a:lstStyle/>
        <a:p>
          <a:endParaRPr lang="en-US"/>
        </a:p>
      </dgm:t>
    </dgm:pt>
    <dgm:pt modelId="{C2B53D6A-31B6-420C-8743-F89A3EB8674F}" type="sibTrans" cxnId="{6E2CC74A-F7B4-4134-88F9-939614EA049B}">
      <dgm:prSet/>
      <dgm:spPr/>
      <dgm:t>
        <a:bodyPr/>
        <a:lstStyle/>
        <a:p>
          <a:endParaRPr lang="en-US"/>
        </a:p>
      </dgm:t>
    </dgm:pt>
    <dgm:pt modelId="{FCE9494E-FC1E-43E4-B286-A072C5FC17D4}">
      <dgm:prSet phldrT="[Text]"/>
      <dgm:spPr/>
      <dgm:t>
        <a:bodyPr/>
        <a:lstStyle/>
        <a:p>
          <a:r>
            <a:rPr lang="en-US" dirty="0"/>
            <a:t>kg</a:t>
          </a:r>
        </a:p>
      </dgm:t>
    </dgm:pt>
    <dgm:pt modelId="{CD27C461-09DC-48AB-BC2E-8B71F1FD390F}" type="parTrans" cxnId="{E2D94A81-66F5-4398-B6C7-787E60533F85}">
      <dgm:prSet/>
      <dgm:spPr/>
      <dgm:t>
        <a:bodyPr/>
        <a:lstStyle/>
        <a:p>
          <a:endParaRPr lang="en-US"/>
        </a:p>
      </dgm:t>
    </dgm:pt>
    <dgm:pt modelId="{7422D8E9-C36C-420C-B820-3793115C96D0}" type="sibTrans" cxnId="{E2D94A81-66F5-4398-B6C7-787E60533F85}">
      <dgm:prSet/>
      <dgm:spPr/>
      <dgm:t>
        <a:bodyPr/>
        <a:lstStyle/>
        <a:p>
          <a:endParaRPr lang="en-US"/>
        </a:p>
      </dgm:t>
    </dgm:pt>
    <dgm:pt modelId="{5BA60800-918D-47C5-AD47-D8D36CEE79DB}">
      <dgm:prSet phldrT="[Text]"/>
      <dgm:spPr/>
      <dgm:t>
        <a:bodyPr/>
        <a:lstStyle/>
        <a:p>
          <a:r>
            <a:rPr lang="en-US" dirty="0"/>
            <a:t>min</a:t>
          </a:r>
        </a:p>
      </dgm:t>
    </dgm:pt>
    <dgm:pt modelId="{90A038A8-0010-4102-8AF4-E57E05828476}" type="parTrans" cxnId="{A573391D-56E1-4F7E-9E76-98AAF11873CC}">
      <dgm:prSet/>
      <dgm:spPr/>
      <dgm:t>
        <a:bodyPr/>
        <a:lstStyle/>
        <a:p>
          <a:endParaRPr lang="en-US"/>
        </a:p>
      </dgm:t>
    </dgm:pt>
    <dgm:pt modelId="{4BA1B883-6B50-4FE1-9A67-8CEB85D799D5}" type="sibTrans" cxnId="{A573391D-56E1-4F7E-9E76-98AAF11873CC}">
      <dgm:prSet/>
      <dgm:spPr/>
      <dgm:t>
        <a:bodyPr/>
        <a:lstStyle/>
        <a:p>
          <a:endParaRPr lang="en-US"/>
        </a:p>
      </dgm:t>
    </dgm:pt>
    <dgm:pt modelId="{339A7F37-753D-4E26-A181-286066662858}">
      <dgm:prSet phldrT="[Text]"/>
      <dgm:spPr/>
      <dgm:t>
        <a:bodyPr/>
        <a:lstStyle/>
        <a:p>
          <a:r>
            <a:rPr lang="en-US" dirty="0"/>
            <a:t>km</a:t>
          </a:r>
        </a:p>
      </dgm:t>
    </dgm:pt>
    <dgm:pt modelId="{243A7C83-3C60-493C-9C42-CB7D1B0EC7C6}" type="parTrans" cxnId="{CFE60728-0286-4917-B323-C0EB3C3E69E7}">
      <dgm:prSet/>
      <dgm:spPr/>
      <dgm:t>
        <a:bodyPr/>
        <a:lstStyle/>
        <a:p>
          <a:endParaRPr lang="en-US"/>
        </a:p>
      </dgm:t>
    </dgm:pt>
    <dgm:pt modelId="{DF42E4F4-4ADC-49C6-B2B1-0BDFFA9A4D40}" type="sibTrans" cxnId="{CFE60728-0286-4917-B323-C0EB3C3E69E7}">
      <dgm:prSet/>
      <dgm:spPr/>
      <dgm:t>
        <a:bodyPr/>
        <a:lstStyle/>
        <a:p>
          <a:endParaRPr lang="en-US"/>
        </a:p>
      </dgm:t>
    </dgm:pt>
    <dgm:pt modelId="{A5DD4941-B0D7-4103-A69A-F64E93F6E83D}">
      <dgm:prSet phldrT="[Text]"/>
      <dgm:spPr/>
      <dgm:t>
        <a:bodyPr/>
        <a:lstStyle/>
        <a:p>
          <a:r>
            <a:rPr lang="en-US" dirty="0" err="1"/>
            <a:t>itd</a:t>
          </a:r>
          <a:r>
            <a:rPr lang="en-US" dirty="0"/>
            <a:t>.</a:t>
          </a:r>
        </a:p>
      </dgm:t>
    </dgm:pt>
    <dgm:pt modelId="{B7359D88-C8E0-4629-9EE9-FF9CD2E99219}" type="parTrans" cxnId="{FCEEAD4C-0D8F-4829-8FBF-2E172DE37CC6}">
      <dgm:prSet/>
      <dgm:spPr/>
      <dgm:t>
        <a:bodyPr/>
        <a:lstStyle/>
        <a:p>
          <a:endParaRPr lang="en-US"/>
        </a:p>
      </dgm:t>
    </dgm:pt>
    <dgm:pt modelId="{F284F712-9CAB-4B63-B79A-01C11AF3A402}" type="sibTrans" cxnId="{FCEEAD4C-0D8F-4829-8FBF-2E172DE37CC6}">
      <dgm:prSet/>
      <dgm:spPr/>
      <dgm:t>
        <a:bodyPr/>
        <a:lstStyle/>
        <a:p>
          <a:endParaRPr lang="en-US"/>
        </a:p>
      </dgm:t>
    </dgm:pt>
    <dgm:pt modelId="{B2BBE8E6-D378-4843-85A3-00D3AF39D695}" type="pres">
      <dgm:prSet presAssocID="{8F65D089-1853-41A8-A85A-0CBB776B2A0E}" presName="diagram" presStyleCnt="0">
        <dgm:presLayoutVars>
          <dgm:dir/>
          <dgm:resizeHandles val="exact"/>
        </dgm:presLayoutVars>
      </dgm:prSet>
      <dgm:spPr/>
    </dgm:pt>
    <dgm:pt modelId="{57168479-6989-456F-B224-E9B6B341C317}" type="pres">
      <dgm:prSet presAssocID="{04330839-D9D5-46CD-895D-1B85D2BCC041}" presName="node" presStyleLbl="node1" presStyleIdx="0" presStyleCnt="5">
        <dgm:presLayoutVars>
          <dgm:bulletEnabled val="1"/>
        </dgm:presLayoutVars>
      </dgm:prSet>
      <dgm:spPr/>
    </dgm:pt>
    <dgm:pt modelId="{40E20DAD-A866-4DF0-80A6-192A17A825DE}" type="pres">
      <dgm:prSet presAssocID="{C2B53D6A-31B6-420C-8743-F89A3EB8674F}" presName="sibTrans" presStyleCnt="0"/>
      <dgm:spPr/>
    </dgm:pt>
    <dgm:pt modelId="{D03B835D-9663-4B57-A6F3-1F05508CD1CD}" type="pres">
      <dgm:prSet presAssocID="{FCE9494E-FC1E-43E4-B286-A072C5FC17D4}" presName="node" presStyleLbl="node1" presStyleIdx="1" presStyleCnt="5">
        <dgm:presLayoutVars>
          <dgm:bulletEnabled val="1"/>
        </dgm:presLayoutVars>
      </dgm:prSet>
      <dgm:spPr/>
    </dgm:pt>
    <dgm:pt modelId="{93502A05-0A24-4138-8236-B0A3D62B0722}" type="pres">
      <dgm:prSet presAssocID="{7422D8E9-C36C-420C-B820-3793115C96D0}" presName="sibTrans" presStyleCnt="0"/>
      <dgm:spPr/>
    </dgm:pt>
    <dgm:pt modelId="{7BECA0C7-C865-43B8-9F33-822967089924}" type="pres">
      <dgm:prSet presAssocID="{5BA60800-918D-47C5-AD47-D8D36CEE79DB}" presName="node" presStyleLbl="node1" presStyleIdx="2" presStyleCnt="5">
        <dgm:presLayoutVars>
          <dgm:bulletEnabled val="1"/>
        </dgm:presLayoutVars>
      </dgm:prSet>
      <dgm:spPr/>
    </dgm:pt>
    <dgm:pt modelId="{78EB03C5-AC78-4B32-B1E1-E1A0F3E6DDFA}" type="pres">
      <dgm:prSet presAssocID="{4BA1B883-6B50-4FE1-9A67-8CEB85D799D5}" presName="sibTrans" presStyleCnt="0"/>
      <dgm:spPr/>
    </dgm:pt>
    <dgm:pt modelId="{E5B3C3EA-1FB9-423E-80AC-2BDE75800733}" type="pres">
      <dgm:prSet presAssocID="{339A7F37-753D-4E26-A181-286066662858}" presName="node" presStyleLbl="node1" presStyleIdx="3" presStyleCnt="5">
        <dgm:presLayoutVars>
          <dgm:bulletEnabled val="1"/>
        </dgm:presLayoutVars>
      </dgm:prSet>
      <dgm:spPr/>
    </dgm:pt>
    <dgm:pt modelId="{DEE43E47-62EA-476D-961F-8FB81FFD888D}" type="pres">
      <dgm:prSet presAssocID="{DF42E4F4-4ADC-49C6-B2B1-0BDFFA9A4D40}" presName="sibTrans" presStyleCnt="0"/>
      <dgm:spPr/>
    </dgm:pt>
    <dgm:pt modelId="{CAABBA0B-1560-48CA-BD88-557AF6EE8310}" type="pres">
      <dgm:prSet presAssocID="{A5DD4941-B0D7-4103-A69A-F64E93F6E83D}" presName="node" presStyleLbl="node1" presStyleIdx="4" presStyleCnt="5">
        <dgm:presLayoutVars>
          <dgm:bulletEnabled val="1"/>
        </dgm:presLayoutVars>
      </dgm:prSet>
      <dgm:spPr/>
    </dgm:pt>
  </dgm:ptLst>
  <dgm:cxnLst>
    <dgm:cxn modelId="{A573391D-56E1-4F7E-9E76-98AAF11873CC}" srcId="{8F65D089-1853-41A8-A85A-0CBB776B2A0E}" destId="{5BA60800-918D-47C5-AD47-D8D36CEE79DB}" srcOrd="2" destOrd="0" parTransId="{90A038A8-0010-4102-8AF4-E57E05828476}" sibTransId="{4BA1B883-6B50-4FE1-9A67-8CEB85D799D5}"/>
    <dgm:cxn modelId="{9CEC2A27-0DCE-4400-8BB5-94CF2C8292F4}" type="presOf" srcId="{A5DD4941-B0D7-4103-A69A-F64E93F6E83D}" destId="{CAABBA0B-1560-48CA-BD88-557AF6EE8310}" srcOrd="0" destOrd="0" presId="urn:microsoft.com/office/officeart/2005/8/layout/default"/>
    <dgm:cxn modelId="{CFE60728-0286-4917-B323-C0EB3C3E69E7}" srcId="{8F65D089-1853-41A8-A85A-0CBB776B2A0E}" destId="{339A7F37-753D-4E26-A181-286066662858}" srcOrd="3" destOrd="0" parTransId="{243A7C83-3C60-493C-9C42-CB7D1B0EC7C6}" sibTransId="{DF42E4F4-4ADC-49C6-B2B1-0BDFFA9A4D40}"/>
    <dgm:cxn modelId="{6E2CC74A-F7B4-4134-88F9-939614EA049B}" srcId="{8F65D089-1853-41A8-A85A-0CBB776B2A0E}" destId="{04330839-D9D5-46CD-895D-1B85D2BCC041}" srcOrd="0" destOrd="0" parTransId="{15DDAEA9-1A30-44DE-ABA4-7AAC060BE9F5}" sibTransId="{C2B53D6A-31B6-420C-8743-F89A3EB8674F}"/>
    <dgm:cxn modelId="{E0CD8F4B-97C7-4392-BF39-09957116028F}" type="presOf" srcId="{5BA60800-918D-47C5-AD47-D8D36CEE79DB}" destId="{7BECA0C7-C865-43B8-9F33-822967089924}" srcOrd="0" destOrd="0" presId="urn:microsoft.com/office/officeart/2005/8/layout/default"/>
    <dgm:cxn modelId="{FCEEAD4C-0D8F-4829-8FBF-2E172DE37CC6}" srcId="{8F65D089-1853-41A8-A85A-0CBB776B2A0E}" destId="{A5DD4941-B0D7-4103-A69A-F64E93F6E83D}" srcOrd="4" destOrd="0" parTransId="{B7359D88-C8E0-4629-9EE9-FF9CD2E99219}" sibTransId="{F284F712-9CAB-4B63-B79A-01C11AF3A402}"/>
    <dgm:cxn modelId="{AEE5F872-6E91-4480-9C54-A72F377F698D}" type="presOf" srcId="{8F65D089-1853-41A8-A85A-0CBB776B2A0E}" destId="{B2BBE8E6-D378-4843-85A3-00D3AF39D695}" srcOrd="0" destOrd="0" presId="urn:microsoft.com/office/officeart/2005/8/layout/default"/>
    <dgm:cxn modelId="{DFB0087A-9150-411E-A3FC-A272E9667F19}" type="presOf" srcId="{339A7F37-753D-4E26-A181-286066662858}" destId="{E5B3C3EA-1FB9-423E-80AC-2BDE75800733}" srcOrd="0" destOrd="0" presId="urn:microsoft.com/office/officeart/2005/8/layout/default"/>
    <dgm:cxn modelId="{E2D94A81-66F5-4398-B6C7-787E60533F85}" srcId="{8F65D089-1853-41A8-A85A-0CBB776B2A0E}" destId="{FCE9494E-FC1E-43E4-B286-A072C5FC17D4}" srcOrd="1" destOrd="0" parTransId="{CD27C461-09DC-48AB-BC2E-8B71F1FD390F}" sibTransId="{7422D8E9-C36C-420C-B820-3793115C96D0}"/>
    <dgm:cxn modelId="{8A37BEB0-7FE9-4D0B-AE38-0F0B5E6D4CCA}" type="presOf" srcId="{FCE9494E-FC1E-43E4-B286-A072C5FC17D4}" destId="{D03B835D-9663-4B57-A6F3-1F05508CD1CD}" srcOrd="0" destOrd="0" presId="urn:microsoft.com/office/officeart/2005/8/layout/default"/>
    <dgm:cxn modelId="{DD06DBB0-F33D-4857-BEC6-9F332572A50A}" type="presOf" srcId="{04330839-D9D5-46CD-895D-1B85D2BCC041}" destId="{57168479-6989-456F-B224-E9B6B341C317}" srcOrd="0" destOrd="0" presId="urn:microsoft.com/office/officeart/2005/8/layout/default"/>
    <dgm:cxn modelId="{65E3EBD4-068A-449A-9937-203C70C3B605}" type="presParOf" srcId="{B2BBE8E6-D378-4843-85A3-00D3AF39D695}" destId="{57168479-6989-456F-B224-E9B6B341C317}" srcOrd="0" destOrd="0" presId="urn:microsoft.com/office/officeart/2005/8/layout/default"/>
    <dgm:cxn modelId="{312F3A3C-4D87-46E7-88B9-EE7C0A960008}" type="presParOf" srcId="{B2BBE8E6-D378-4843-85A3-00D3AF39D695}" destId="{40E20DAD-A866-4DF0-80A6-192A17A825DE}" srcOrd="1" destOrd="0" presId="urn:microsoft.com/office/officeart/2005/8/layout/default"/>
    <dgm:cxn modelId="{1184FA51-4698-4C75-B994-3FA4298B557D}" type="presParOf" srcId="{B2BBE8E6-D378-4843-85A3-00D3AF39D695}" destId="{D03B835D-9663-4B57-A6F3-1F05508CD1CD}" srcOrd="2" destOrd="0" presId="urn:microsoft.com/office/officeart/2005/8/layout/default"/>
    <dgm:cxn modelId="{87332067-6B13-41B5-94F8-42D140947517}" type="presParOf" srcId="{B2BBE8E6-D378-4843-85A3-00D3AF39D695}" destId="{93502A05-0A24-4138-8236-B0A3D62B0722}" srcOrd="3" destOrd="0" presId="urn:microsoft.com/office/officeart/2005/8/layout/default"/>
    <dgm:cxn modelId="{82EE817F-9E16-46BD-BA60-03ABAF0538F7}" type="presParOf" srcId="{B2BBE8E6-D378-4843-85A3-00D3AF39D695}" destId="{7BECA0C7-C865-43B8-9F33-822967089924}" srcOrd="4" destOrd="0" presId="urn:microsoft.com/office/officeart/2005/8/layout/default"/>
    <dgm:cxn modelId="{D3ED4163-6228-4606-8E3C-A0B7385B3B57}" type="presParOf" srcId="{B2BBE8E6-D378-4843-85A3-00D3AF39D695}" destId="{78EB03C5-AC78-4B32-B1E1-E1A0F3E6DDFA}" srcOrd="5" destOrd="0" presId="urn:microsoft.com/office/officeart/2005/8/layout/default"/>
    <dgm:cxn modelId="{F9C7A2E8-22F0-4953-9684-0B7986C61D6F}" type="presParOf" srcId="{B2BBE8E6-D378-4843-85A3-00D3AF39D695}" destId="{E5B3C3EA-1FB9-423E-80AC-2BDE75800733}" srcOrd="6" destOrd="0" presId="urn:microsoft.com/office/officeart/2005/8/layout/default"/>
    <dgm:cxn modelId="{A683F5E0-1986-4A37-AD3E-4AF14207B534}" type="presParOf" srcId="{B2BBE8E6-D378-4843-85A3-00D3AF39D695}" destId="{DEE43E47-62EA-476D-961F-8FB81FFD888D}" srcOrd="7" destOrd="0" presId="urn:microsoft.com/office/officeart/2005/8/layout/default"/>
    <dgm:cxn modelId="{655BDBB9-53DC-49A5-891D-4D5969C4BA87}" type="presParOf" srcId="{B2BBE8E6-D378-4843-85A3-00D3AF39D695}" destId="{CAABBA0B-1560-48CA-BD88-557AF6EE8310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168479-6989-456F-B224-E9B6B341C317}">
      <dsp:nvSpPr>
        <dsp:cNvPr id="0" name=""/>
        <dsp:cNvSpPr/>
      </dsp:nvSpPr>
      <dsp:spPr>
        <a:xfrm>
          <a:off x="0" y="365918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 dirty="0"/>
            <a:t>OŠ</a:t>
          </a:r>
        </a:p>
      </dsp:txBody>
      <dsp:txXfrm>
        <a:off x="0" y="365918"/>
        <a:ext cx="2571749" cy="1543050"/>
      </dsp:txXfrm>
    </dsp:sp>
    <dsp:sp modelId="{D03B835D-9663-4B57-A6F3-1F05508CD1CD}">
      <dsp:nvSpPr>
        <dsp:cNvPr id="0" name=""/>
        <dsp:cNvSpPr/>
      </dsp:nvSpPr>
      <dsp:spPr>
        <a:xfrm>
          <a:off x="2828925" y="365918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 dirty="0"/>
            <a:t>kg</a:t>
          </a:r>
        </a:p>
      </dsp:txBody>
      <dsp:txXfrm>
        <a:off x="2828925" y="365918"/>
        <a:ext cx="2571749" cy="1543050"/>
      </dsp:txXfrm>
    </dsp:sp>
    <dsp:sp modelId="{7BECA0C7-C865-43B8-9F33-822967089924}">
      <dsp:nvSpPr>
        <dsp:cNvPr id="0" name=""/>
        <dsp:cNvSpPr/>
      </dsp:nvSpPr>
      <dsp:spPr>
        <a:xfrm>
          <a:off x="5657849" y="365918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 dirty="0"/>
            <a:t>min</a:t>
          </a:r>
        </a:p>
      </dsp:txBody>
      <dsp:txXfrm>
        <a:off x="5657849" y="365918"/>
        <a:ext cx="2571749" cy="1543050"/>
      </dsp:txXfrm>
    </dsp:sp>
    <dsp:sp modelId="{E5B3C3EA-1FB9-423E-80AC-2BDE75800733}">
      <dsp:nvSpPr>
        <dsp:cNvPr id="0" name=""/>
        <dsp:cNvSpPr/>
      </dsp:nvSpPr>
      <dsp:spPr>
        <a:xfrm>
          <a:off x="1414462" y="2166143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 dirty="0"/>
            <a:t>km</a:t>
          </a:r>
        </a:p>
      </dsp:txBody>
      <dsp:txXfrm>
        <a:off x="1414462" y="2166143"/>
        <a:ext cx="2571749" cy="1543050"/>
      </dsp:txXfrm>
    </dsp:sp>
    <dsp:sp modelId="{CAABBA0B-1560-48CA-BD88-557AF6EE8310}">
      <dsp:nvSpPr>
        <dsp:cNvPr id="0" name=""/>
        <dsp:cNvSpPr/>
      </dsp:nvSpPr>
      <dsp:spPr>
        <a:xfrm>
          <a:off x="4243387" y="2166143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 dirty="0" err="1"/>
            <a:t>itd</a:t>
          </a:r>
          <a:r>
            <a:rPr lang="en-US" sz="6500" kern="1200" dirty="0"/>
            <a:t>.</a:t>
          </a:r>
        </a:p>
      </dsp:txBody>
      <dsp:txXfrm>
        <a:off x="4243387" y="2166143"/>
        <a:ext cx="2571749" cy="15430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2933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0" y="2925286"/>
            <a:ext cx="9144000" cy="158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514600" y="236220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65400" y="3045460"/>
            <a:ext cx="4013200" cy="428625"/>
          </a:xfrm>
        </p:spPr>
        <p:txBody>
          <a:bodyPr tIns="0" anchor="t">
            <a:noAutofit/>
          </a:bodyPr>
          <a:lstStyle>
            <a:lvl1pPr marL="0" indent="0" algn="ctr">
              <a:buNone/>
              <a:defRPr sz="1600" b="0" i="0" cap="none" spc="0" baseline="0">
                <a:solidFill>
                  <a:schemeClr val="bg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65400" y="2397760"/>
            <a:ext cx="4013200" cy="599440"/>
          </a:xfrm>
          <a:noFill/>
          <a:ln>
            <a:noFill/>
          </a:ln>
        </p:spPr>
        <p:txBody>
          <a:bodyPr bIns="0" anchor="b"/>
          <a:lstStyle>
            <a:lvl1pPr>
              <a:defRPr>
                <a:effectLst>
                  <a:glow rad="88900">
                    <a:schemeClr val="tx1">
                      <a:alpha val="60000"/>
                    </a:schemeClr>
                  </a:glo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fld id="{AE42E1B2-4FF3-4342-994C-620B79ABD552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639877C-331B-4C9E-85F9-64468E614869}" type="slidenum">
              <a:rPr lang="en-US" smtClean="0"/>
              <a:t>‹#›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2E1B2-4FF3-4342-994C-620B79ABD552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9877C-331B-4C9E-85F9-64468E6148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 rot="5400000">
            <a:off x="4267200" y="3429000"/>
            <a:ext cx="6858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 bwMode="hidden">
          <a:xfrm>
            <a:off x="0" y="1"/>
            <a:ext cx="7696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629400" cy="5029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2E1B2-4FF3-4342-994C-620B79ABD552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9877C-331B-4C9E-85F9-64468E61486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914401"/>
            <a:ext cx="926980" cy="5029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457200" y="2020824"/>
            <a:ext cx="8229600" cy="4075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E42E1B2-4FF3-4342-994C-620B79ABD552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639877C-331B-4C9E-85F9-64468E614869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922776"/>
            <a:ext cx="9144000" cy="29352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3921760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514600" y="336804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 bwMode="black">
          <a:xfrm>
            <a:off x="2529052" y="3367246"/>
            <a:ext cx="4085897" cy="706821"/>
          </a:xfrm>
          <a:prstGeom prst="rect">
            <a:avLst/>
          </a:prstGeom>
          <a:noFill/>
          <a:ln w="98425" cmpd="thinThick">
            <a:noFill/>
            <a:miter lim="800000"/>
          </a:ln>
        </p:spPr>
        <p:txBody>
          <a:bodyPr vert="horz" lIns="91440" tIns="45720" rIns="91440" bIns="0" rtlCol="0" anchor="b" anchorCtr="0">
            <a:normAutofit/>
          </a:bodyPr>
          <a:lstStyle>
            <a:lvl1pPr>
              <a:defRPr kumimoji="0" lang="en-US" sz="18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 bwMode="black">
          <a:xfrm>
            <a:off x="2518542" y="4084577"/>
            <a:ext cx="4106917" cy="397094"/>
          </a:xfrm>
        </p:spPr>
        <p:txBody>
          <a:bodyPr tIns="0" anchor="t" anchorCtr="0">
            <a:normAutofit/>
          </a:bodyPr>
          <a:lstStyle>
            <a:lvl1pPr marL="0" indent="0" algn="ctr">
              <a:buNone/>
              <a:def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2E1B2-4FF3-4342-994C-620B79ABD552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639877C-331B-4C9E-85F9-64468E614869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020824"/>
            <a:ext cx="4023360" cy="40050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020824"/>
            <a:ext cx="4023360" cy="40050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AE42E1B2-4FF3-4342-994C-620B79ABD552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639877C-331B-4C9E-85F9-64468E614869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819400"/>
            <a:ext cx="4023360" cy="32095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4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816352"/>
            <a:ext cx="4023360" cy="32095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kern="1200" cap="none" spc="200" baseline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6344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i="0" kern="1200" cap="none" spc="200" baseline="0" dirty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Tx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AE42E1B2-4FF3-4342-994C-620B79ABD552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8639877C-331B-4C9E-85F9-64468E614869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2E1B2-4FF3-4342-994C-620B79ABD552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639877C-331B-4C9E-85F9-64468E614869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2E1B2-4FF3-4342-994C-620B79ABD552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639877C-331B-4C9E-85F9-64468E61486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4"/>
          </p:nvPr>
        </p:nvSpPr>
        <p:spPr>
          <a:xfrm>
            <a:off x="1485900" y="1914525"/>
            <a:ext cx="6172200" cy="35109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7360" y="5513832"/>
            <a:ext cx="5669280" cy="548640"/>
          </a:xfrm>
        </p:spPr>
        <p:txBody>
          <a:bodyPr vert="horz" lIns="91440" tIns="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 typeface="Arial" pitchFamily="34" charset="0"/>
              <a:buNone/>
              <a:defRPr lang="en-US" sz="1400" b="0" i="0" kern="1200" cap="none" spc="0" baseline="0" smtClean="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AE42E1B2-4FF3-4342-994C-620B79ABD552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639877C-331B-4C9E-85F9-64468E614869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52209" y="2026918"/>
            <a:ext cx="5439582" cy="3263750"/>
          </a:xfrm>
          <a:solidFill>
            <a:schemeClr val="tx1"/>
          </a:solidFill>
          <a:ln w="69850" cmpd="dbl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0" kern="1200" cap="none" spc="0" baseline="0" dirty="0">
                <a:solidFill>
                  <a:schemeClr val="bg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1737360" y="5516880"/>
            <a:ext cx="5669280" cy="548640"/>
          </a:xfrm>
        </p:spPr>
        <p:txBody>
          <a:bodyPr vert="horz" lIns="91440" tIns="0" rIns="91440" bIns="0" rtlCol="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lang="en-US" sz="1400" b="0" i="0" kern="1200" cap="none" spc="30" baseline="0" smtClean="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marL="0" lvl="0" indent="0" algn="ctr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>
          <a:xfrm>
            <a:off x="2981325" y="273180"/>
            <a:ext cx="3181350" cy="292100"/>
          </a:xfrm>
        </p:spPr>
        <p:txBody>
          <a:bodyPr/>
          <a:lstStyle/>
          <a:p>
            <a:fld id="{AE42E1B2-4FF3-4342-994C-620B79ABD552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5"/>
          </p:nvPr>
        </p:nvSpPr>
        <p:spPr>
          <a:xfrm>
            <a:off x="4038600" y="6172200"/>
            <a:ext cx="1066800" cy="304800"/>
          </a:xfrm>
        </p:spPr>
        <p:txBody>
          <a:bodyPr/>
          <a:lstStyle/>
          <a:p>
            <a:fld id="{8639877C-331B-4C9E-85F9-64468E614869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6"/>
          </p:nvPr>
        </p:nvSpPr>
        <p:spPr>
          <a:xfrm>
            <a:off x="1447800" y="6486525"/>
            <a:ext cx="6248400" cy="2921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hidden">
          <a:xfrm>
            <a:off x="0" y="1335973"/>
            <a:ext cx="9144000" cy="55220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19301"/>
            <a:ext cx="8229600" cy="41173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81325" y="273180"/>
            <a:ext cx="318135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 b="0" cap="all" spc="300" baseline="0">
                <a:solidFill>
                  <a:schemeClr val="tx1"/>
                </a:solidFill>
              </a:defRPr>
            </a:lvl1pPr>
          </a:lstStyle>
          <a:p>
            <a:fld id="{AE42E1B2-4FF3-4342-994C-620B79ABD552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7800" y="6486525"/>
            <a:ext cx="62484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100" b="0" cap="all" spc="30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38600" y="6172200"/>
            <a:ext cx="1066800" cy="304800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ctr">
            <a:normAutofit/>
          </a:bodyPr>
          <a:lstStyle>
            <a:lvl1pPr algn="ctr">
              <a:defRPr sz="1200" b="1">
                <a:solidFill>
                  <a:schemeClr val="tx1"/>
                </a:solidFill>
              </a:defRPr>
            </a:lvl1pPr>
          </a:lstStyle>
          <a:p>
            <a:fld id="{8639877C-331B-4C9E-85F9-64468E614869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1331436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ts val="400"/>
        </a:spcBef>
        <a:buNone/>
        <a:defRPr sz="1800" b="1" kern="1200" cap="all" spc="0" baseline="0">
          <a:solidFill>
            <a:schemeClr val="bg1">
              <a:lumMod val="75000"/>
              <a:lumOff val="25000"/>
            </a:schemeClr>
          </a:solidFill>
          <a:effectLst/>
          <a:latin typeface="+mj-lt"/>
          <a:ea typeface="+mj-ea"/>
          <a:cs typeface="Tunga" pitchFamily="2"/>
        </a:defRPr>
      </a:lvl1pPr>
    </p:titleStyle>
    <p:bodyStyle>
      <a:lvl1pPr marL="0" indent="0" algn="ctr" defTabSz="914400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FontTx/>
        <a:buNone/>
        <a:defRPr sz="20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 baseline="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KRATICE</a:t>
            </a:r>
          </a:p>
        </p:txBody>
      </p:sp>
    </p:spTree>
    <p:extLst>
      <p:ext uri="{BB962C8B-B14F-4D97-AF65-F5344CB8AC3E}">
        <p14:creationId xmlns:p14="http://schemas.microsoft.com/office/powerpoint/2010/main" val="27569276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393483378"/>
              </p:ext>
            </p:extLst>
          </p:nvPr>
        </p:nvGraphicFramePr>
        <p:xfrm>
          <a:off x="457200" y="2020888"/>
          <a:ext cx="8229600" cy="4075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620915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U </a:t>
            </a:r>
            <a:r>
              <a:rPr lang="en-US" sz="3600" dirty="0" err="1">
                <a:solidFill>
                  <a:srgbClr val="FF0000"/>
                </a:solidFill>
              </a:rPr>
              <a:t>hrvatskom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jeziku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neke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riječi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pišemo</a:t>
            </a:r>
            <a:endParaRPr lang="en-US" sz="3600" dirty="0">
              <a:solidFill>
                <a:srgbClr val="FF0000"/>
              </a:solidFill>
            </a:endParaRPr>
          </a:p>
          <a:p>
            <a:r>
              <a:rPr lang="en-US" sz="3600" dirty="0" err="1">
                <a:solidFill>
                  <a:srgbClr val="FF0000"/>
                </a:solidFill>
              </a:rPr>
              <a:t>skraćeno</a:t>
            </a:r>
            <a:r>
              <a:rPr lang="en-US" sz="3600" dirty="0">
                <a:solidFill>
                  <a:srgbClr val="FF0000"/>
                </a:solidFill>
              </a:rPr>
              <a:t>.</a:t>
            </a:r>
          </a:p>
          <a:p>
            <a:endParaRPr lang="en-US" sz="3600" dirty="0">
              <a:solidFill>
                <a:srgbClr val="FF0000"/>
              </a:solidFill>
            </a:endParaRPr>
          </a:p>
          <a:p>
            <a:r>
              <a:rPr lang="en-US" sz="3600" dirty="0" err="1">
                <a:solidFill>
                  <a:srgbClr val="FF0000"/>
                </a:solidFill>
              </a:rPr>
              <a:t>Zovemo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ih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kratice</a:t>
            </a:r>
            <a:r>
              <a:rPr lang="en-US" sz="3600" dirty="0">
                <a:solidFill>
                  <a:srgbClr val="FF0000"/>
                </a:solidFill>
              </a:rPr>
              <a:t> 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>
                <a:solidFill>
                  <a:srgbClr val="C00000"/>
                </a:solidFill>
              </a:rPr>
              <a:t>KRATICE = SKRAĆENE RIJEČI</a:t>
            </a:r>
          </a:p>
        </p:txBody>
      </p:sp>
    </p:spTree>
    <p:extLst>
      <p:ext uri="{BB962C8B-B14F-4D97-AF65-F5344CB8AC3E}">
        <p14:creationId xmlns:p14="http://schemas.microsoft.com/office/powerpoint/2010/main" val="41012330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3.c. r. OŠ </a:t>
            </a:r>
            <a:r>
              <a:rPr lang="en-US" sz="3200" dirty="0" err="1"/>
              <a:t>Antuna</a:t>
            </a:r>
            <a:r>
              <a:rPr lang="en-US" sz="3200" dirty="0"/>
              <a:t> </a:t>
            </a:r>
            <a:r>
              <a:rPr lang="en-US" sz="3200" dirty="0" err="1"/>
              <a:t>Mihanovića</a:t>
            </a:r>
            <a:r>
              <a:rPr lang="en-US" sz="3200" dirty="0"/>
              <a:t> </a:t>
            </a:r>
            <a:r>
              <a:rPr lang="en-US" sz="3200" dirty="0" err="1"/>
              <a:t>ima</a:t>
            </a:r>
            <a:r>
              <a:rPr lang="en-US" sz="3200" dirty="0"/>
              <a:t> 23 </a:t>
            </a:r>
            <a:r>
              <a:rPr lang="en-US" sz="3200" dirty="0" err="1"/>
              <a:t>uč</a:t>
            </a:r>
            <a:r>
              <a:rPr lang="en-US" sz="3200" dirty="0"/>
              <a:t>.</a:t>
            </a:r>
          </a:p>
          <a:p>
            <a:r>
              <a:rPr lang="en-US" sz="3200" dirty="0"/>
              <a:t>Danas </a:t>
            </a:r>
            <a:r>
              <a:rPr lang="en-US" sz="3200" dirty="0" err="1"/>
              <a:t>uče</a:t>
            </a:r>
            <a:r>
              <a:rPr lang="en-US" sz="3200" dirty="0"/>
              <a:t> o </a:t>
            </a:r>
            <a:r>
              <a:rPr lang="en-US" sz="3200" dirty="0" err="1"/>
              <a:t>mjerenju</a:t>
            </a:r>
            <a:r>
              <a:rPr lang="en-US" sz="3200" dirty="0"/>
              <a:t> </a:t>
            </a:r>
            <a:r>
              <a:rPr lang="en-US" sz="3200" dirty="0" err="1"/>
              <a:t>vremena</a:t>
            </a:r>
            <a:r>
              <a:rPr lang="en-US" sz="3200" dirty="0"/>
              <a:t>, </a:t>
            </a:r>
            <a:r>
              <a:rPr lang="en-US" sz="3200" dirty="0" err="1"/>
              <a:t>tj</a:t>
            </a:r>
            <a:r>
              <a:rPr lang="en-US" sz="3200" dirty="0"/>
              <a:t>. o g. , </a:t>
            </a:r>
            <a:r>
              <a:rPr lang="en-US" sz="3200" dirty="0" err="1"/>
              <a:t>mj</a:t>
            </a:r>
            <a:r>
              <a:rPr lang="en-US" sz="3200" dirty="0"/>
              <a:t>. ,</a:t>
            </a:r>
          </a:p>
          <a:p>
            <a:r>
              <a:rPr lang="en-US" sz="3200" dirty="0"/>
              <a:t>h i min.</a:t>
            </a:r>
          </a:p>
          <a:p>
            <a:r>
              <a:rPr lang="en-US" sz="3200" dirty="0" err="1"/>
              <a:t>Imaju</a:t>
            </a:r>
            <a:r>
              <a:rPr lang="en-US" sz="3200" dirty="0"/>
              <a:t> </a:t>
            </a:r>
            <a:r>
              <a:rPr lang="en-US" sz="3200" dirty="0" err="1"/>
              <a:t>zadaću</a:t>
            </a:r>
            <a:r>
              <a:rPr lang="en-US" sz="3200" dirty="0"/>
              <a:t> </a:t>
            </a:r>
            <a:r>
              <a:rPr lang="en-US" sz="3200" dirty="0" err="1"/>
              <a:t>na</a:t>
            </a:r>
            <a:r>
              <a:rPr lang="en-US" sz="3200" dirty="0"/>
              <a:t> str. 18. Sutra </a:t>
            </a:r>
            <a:r>
              <a:rPr lang="en-US" sz="3200" dirty="0" err="1"/>
              <a:t>će</a:t>
            </a:r>
            <a:r>
              <a:rPr lang="en-US" sz="3200" dirty="0"/>
              <a:t> </a:t>
            </a:r>
            <a:r>
              <a:rPr lang="en-US" sz="3200" dirty="0" err="1"/>
              <a:t>učiti</a:t>
            </a:r>
            <a:r>
              <a:rPr lang="en-US" sz="3200" dirty="0"/>
              <a:t> o </a:t>
            </a:r>
            <a:r>
              <a:rPr lang="en-US" sz="3200" dirty="0" err="1"/>
              <a:t>jedinicama</a:t>
            </a:r>
            <a:r>
              <a:rPr lang="en-US" sz="3200" dirty="0"/>
              <a:t> </a:t>
            </a:r>
            <a:r>
              <a:rPr lang="en-US" sz="3200" dirty="0" err="1"/>
              <a:t>za</a:t>
            </a:r>
            <a:r>
              <a:rPr lang="en-US" sz="3200" dirty="0"/>
              <a:t> </a:t>
            </a:r>
            <a:r>
              <a:rPr lang="en-US" sz="3200" dirty="0" err="1"/>
              <a:t>mjerenje</a:t>
            </a:r>
            <a:r>
              <a:rPr lang="en-US" sz="3200" dirty="0"/>
              <a:t> </a:t>
            </a:r>
            <a:r>
              <a:rPr lang="en-US" sz="3200" dirty="0" err="1"/>
              <a:t>duljine,dužine</a:t>
            </a:r>
            <a:r>
              <a:rPr lang="en-US" sz="3200" dirty="0"/>
              <a:t> i </a:t>
            </a:r>
            <a:r>
              <a:rPr lang="en-US" sz="3200" dirty="0" err="1"/>
              <a:t>mase</a:t>
            </a:r>
            <a:r>
              <a:rPr lang="en-US" sz="3200" dirty="0"/>
              <a:t>.</a:t>
            </a:r>
          </a:p>
          <a:p>
            <a:r>
              <a:rPr lang="en-US" sz="3200" dirty="0" err="1"/>
              <a:t>Npr</a:t>
            </a:r>
            <a:r>
              <a:rPr lang="en-US" sz="3200" dirty="0"/>
              <a:t>. kg, dag, g, m, cm, </a:t>
            </a:r>
            <a:r>
              <a:rPr lang="en-US" sz="3200" dirty="0" err="1"/>
              <a:t>itd</a:t>
            </a:r>
            <a:r>
              <a:rPr lang="en-US" sz="32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2966452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r – </a:t>
            </a:r>
            <a:r>
              <a:rPr lang="en-US" dirty="0" err="1"/>
              <a:t>razred</a:t>
            </a:r>
            <a:endParaRPr lang="en-US" dirty="0"/>
          </a:p>
          <a:p>
            <a:r>
              <a:rPr lang="en-US" dirty="0" err="1"/>
              <a:t>tj</a:t>
            </a:r>
            <a:r>
              <a:rPr lang="en-US" dirty="0"/>
              <a:t>..- to jest</a:t>
            </a:r>
          </a:p>
          <a:p>
            <a:r>
              <a:rPr lang="en-US" dirty="0"/>
              <a:t>g.- </a:t>
            </a:r>
            <a:r>
              <a:rPr lang="en-US" dirty="0" err="1"/>
              <a:t>godina</a:t>
            </a:r>
            <a:endParaRPr lang="en-US" dirty="0"/>
          </a:p>
          <a:p>
            <a:r>
              <a:rPr lang="en-US" dirty="0" err="1"/>
              <a:t>mj</a:t>
            </a:r>
            <a:r>
              <a:rPr lang="en-US" dirty="0"/>
              <a:t>.-</a:t>
            </a:r>
            <a:r>
              <a:rPr lang="en-US" dirty="0" err="1"/>
              <a:t>mjesec</a:t>
            </a:r>
            <a:endParaRPr lang="en-US" dirty="0"/>
          </a:p>
          <a:p>
            <a:r>
              <a:rPr lang="en-US" dirty="0"/>
              <a:t>min- </a:t>
            </a:r>
            <a:r>
              <a:rPr lang="en-US" dirty="0" err="1"/>
              <a:t>minuta</a:t>
            </a:r>
            <a:endParaRPr lang="en-US" dirty="0"/>
          </a:p>
          <a:p>
            <a:r>
              <a:rPr lang="en-US" dirty="0"/>
              <a:t>str.-</a:t>
            </a:r>
            <a:r>
              <a:rPr lang="en-US" dirty="0" err="1"/>
              <a:t>stranica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dirty="0" err="1"/>
              <a:t>npr</a:t>
            </a:r>
            <a:r>
              <a:rPr lang="en-US" dirty="0"/>
              <a:t>.-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primjer</a:t>
            </a:r>
            <a:endParaRPr lang="en-US" dirty="0"/>
          </a:p>
          <a:p>
            <a:r>
              <a:rPr lang="en-US" dirty="0"/>
              <a:t>kg- kilogram</a:t>
            </a:r>
          </a:p>
          <a:p>
            <a:r>
              <a:rPr lang="en-US" dirty="0"/>
              <a:t>dag- dekagram</a:t>
            </a:r>
          </a:p>
          <a:p>
            <a:r>
              <a:rPr lang="en-US" dirty="0"/>
              <a:t>g- gram</a:t>
            </a:r>
          </a:p>
          <a:p>
            <a:r>
              <a:rPr lang="en-US" dirty="0"/>
              <a:t>km- </a:t>
            </a:r>
            <a:r>
              <a:rPr lang="en-US" dirty="0" err="1"/>
              <a:t>kilometar</a:t>
            </a:r>
            <a:endParaRPr lang="en-US" dirty="0"/>
          </a:p>
          <a:p>
            <a:r>
              <a:rPr lang="en-US" dirty="0"/>
              <a:t>m- </a:t>
            </a:r>
            <a:r>
              <a:rPr lang="en-US" dirty="0" err="1"/>
              <a:t>metar</a:t>
            </a:r>
            <a:endParaRPr lang="en-US" dirty="0"/>
          </a:p>
          <a:p>
            <a:r>
              <a:rPr lang="en-US" dirty="0"/>
              <a:t>cm- </a:t>
            </a:r>
            <a:r>
              <a:rPr lang="en-US" dirty="0" err="1"/>
              <a:t>centimetar</a:t>
            </a:r>
            <a:endParaRPr lang="en-US" dirty="0"/>
          </a:p>
          <a:p>
            <a:r>
              <a:rPr lang="en-US" dirty="0" err="1"/>
              <a:t>itd</a:t>
            </a:r>
            <a:r>
              <a:rPr lang="en-US" dirty="0"/>
              <a:t>- I </a:t>
            </a:r>
            <a:r>
              <a:rPr lang="en-US" dirty="0" err="1"/>
              <a:t>tako</a:t>
            </a:r>
            <a:r>
              <a:rPr lang="en-US" dirty="0"/>
              <a:t> </a:t>
            </a:r>
            <a:r>
              <a:rPr lang="en-US" dirty="0" err="1"/>
              <a:t>dalje</a:t>
            </a:r>
            <a:endParaRPr lang="en-US" dirty="0"/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znače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kratice</a:t>
            </a:r>
            <a:r>
              <a:rPr lang="en-US" dirty="0"/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val="26218693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B352380-AF54-47BF-A8AE-E1058B6DDC53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Aharoni" panose="02010803020104030203" pitchFamily="2" charset="-79"/>
                <a:cs typeface="Aharoni" panose="02010803020104030203" pitchFamily="2" charset="-79"/>
              </a:rPr>
              <a:t>r. = </a:t>
            </a:r>
            <a:r>
              <a:rPr lang="en-US" sz="3200" dirty="0" err="1">
                <a:latin typeface="Aharoni" panose="02010803020104030203" pitchFamily="2" charset="-79"/>
                <a:cs typeface="Aharoni" panose="02010803020104030203" pitchFamily="2" charset="-79"/>
              </a:rPr>
              <a:t>razred</a:t>
            </a:r>
            <a:r>
              <a:rPr lang="en-US" sz="32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</a:p>
          <a:p>
            <a:r>
              <a:rPr lang="en-US" sz="3200" dirty="0" err="1">
                <a:latin typeface="Aharoni" panose="02010803020104030203" pitchFamily="2" charset="-79"/>
                <a:cs typeface="Aharoni" panose="02010803020104030203" pitchFamily="2" charset="-79"/>
              </a:rPr>
              <a:t>tj</a:t>
            </a:r>
            <a:r>
              <a:rPr lang="en-US" sz="3200" dirty="0">
                <a:latin typeface="Aharoni" panose="02010803020104030203" pitchFamily="2" charset="-79"/>
                <a:cs typeface="Aharoni" panose="02010803020104030203" pitchFamily="2" charset="-79"/>
              </a:rPr>
              <a:t>. = to jest</a:t>
            </a:r>
          </a:p>
          <a:p>
            <a:r>
              <a:rPr lang="en-US" sz="3200" dirty="0">
                <a:latin typeface="Aharoni" panose="02010803020104030203" pitchFamily="2" charset="-79"/>
                <a:cs typeface="Aharoni" panose="02010803020104030203" pitchFamily="2" charset="-79"/>
              </a:rPr>
              <a:t>str. = </a:t>
            </a:r>
            <a:r>
              <a:rPr lang="en-US" sz="3200" dirty="0" err="1">
                <a:latin typeface="Aharoni" panose="02010803020104030203" pitchFamily="2" charset="-79"/>
                <a:cs typeface="Aharoni" panose="02010803020104030203" pitchFamily="2" charset="-79"/>
              </a:rPr>
              <a:t>stranica</a:t>
            </a:r>
            <a:endParaRPr lang="en-US" sz="32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US" sz="3200" dirty="0">
                <a:latin typeface="Aharoni" panose="02010803020104030203" pitchFamily="2" charset="-79"/>
                <a:cs typeface="Aharoni" panose="02010803020104030203" pitchFamily="2" charset="-79"/>
              </a:rPr>
              <a:t>g. = </a:t>
            </a:r>
            <a:r>
              <a:rPr lang="en-US" sz="3200" dirty="0" err="1">
                <a:latin typeface="Aharoni" panose="02010803020104030203" pitchFamily="2" charset="-79"/>
                <a:cs typeface="Aharoni" panose="02010803020104030203" pitchFamily="2" charset="-79"/>
              </a:rPr>
              <a:t>godina</a:t>
            </a:r>
            <a:endParaRPr lang="en-US" sz="3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E33CBA-C7C5-4BAA-9100-136A74D74F5C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Aharoni" panose="02010803020104030203" pitchFamily="2" charset="-79"/>
                <a:cs typeface="Aharoni" panose="02010803020104030203" pitchFamily="2" charset="-79"/>
              </a:rPr>
              <a:t>kg = kilogram</a:t>
            </a:r>
          </a:p>
          <a:p>
            <a:r>
              <a:rPr lang="en-US" sz="3200" dirty="0" err="1">
                <a:latin typeface="Aharoni" panose="02010803020104030203" pitchFamily="2" charset="-79"/>
                <a:cs typeface="Aharoni" panose="02010803020104030203" pitchFamily="2" charset="-79"/>
              </a:rPr>
              <a:t>kn</a:t>
            </a:r>
            <a:r>
              <a:rPr lang="en-US" sz="3200" dirty="0">
                <a:latin typeface="Aharoni" panose="02010803020104030203" pitchFamily="2" charset="-79"/>
                <a:cs typeface="Aharoni" panose="02010803020104030203" pitchFamily="2" charset="-79"/>
              </a:rPr>
              <a:t> = </a:t>
            </a:r>
            <a:r>
              <a:rPr lang="en-US" sz="3200" dirty="0" err="1">
                <a:latin typeface="Aharoni" panose="02010803020104030203" pitchFamily="2" charset="-79"/>
                <a:cs typeface="Aharoni" panose="02010803020104030203" pitchFamily="2" charset="-79"/>
              </a:rPr>
              <a:t>kuna</a:t>
            </a:r>
            <a:endParaRPr lang="en-US" sz="32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US" sz="3200" dirty="0">
                <a:latin typeface="Aharoni" panose="02010803020104030203" pitchFamily="2" charset="-79"/>
                <a:cs typeface="Aharoni" panose="02010803020104030203" pitchFamily="2" charset="-79"/>
              </a:rPr>
              <a:t>m = </a:t>
            </a:r>
            <a:r>
              <a:rPr lang="en-US" sz="3200" dirty="0" err="1">
                <a:latin typeface="Aharoni" panose="02010803020104030203" pitchFamily="2" charset="-79"/>
                <a:cs typeface="Aharoni" panose="02010803020104030203" pitchFamily="2" charset="-79"/>
              </a:rPr>
              <a:t>metar</a:t>
            </a:r>
            <a:endParaRPr lang="en-US" sz="32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US" sz="3200" dirty="0">
                <a:latin typeface="Aharoni" panose="02010803020104030203" pitchFamily="2" charset="-79"/>
                <a:cs typeface="Aharoni" panose="02010803020104030203" pitchFamily="2" charset="-79"/>
              </a:rPr>
              <a:t>h = sat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9310F2-0C8A-47C8-8E29-F753C2FACF8D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KRATICE S TOČKOM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D23FC43-B9A1-4EF9-9A53-C7DCE9C4C4C6}"/>
              </a:ext>
            </a:extLst>
          </p:cNvPr>
          <p:cNvSpPr>
            <a:spLocks noGrp="1"/>
          </p:cNvSpPr>
          <p:nvPr>
            <p:ph type="body" sz="half" idx="15"/>
          </p:nvPr>
        </p:nvSpPr>
        <p:spPr/>
        <p:txBody>
          <a:bodyPr/>
          <a:lstStyle/>
          <a:p>
            <a:r>
              <a:rPr lang="en-US" dirty="0"/>
              <a:t>KRATICE BEZ TOČKE</a:t>
            </a:r>
          </a:p>
        </p:txBody>
      </p:sp>
    </p:spTree>
    <p:extLst>
      <p:ext uri="{BB962C8B-B14F-4D97-AF65-F5344CB8AC3E}">
        <p14:creationId xmlns:p14="http://schemas.microsoft.com/office/powerpoint/2010/main" val="32273096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lackTie">
  <a:themeElements>
    <a:clrScheme name="BlackTie">
      <a:dk1>
        <a:srgbClr val="000000"/>
      </a:dk1>
      <a:lt1>
        <a:srgbClr val="FFFFFF"/>
      </a:lt1>
      <a:dk2>
        <a:srgbClr val="46464A"/>
      </a:dk2>
      <a:lt2>
        <a:srgbClr val="E3DCCF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BlackTie">
      <a:maj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BlackTi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20000"/>
              </a:schemeClr>
            </a:gs>
            <a:gs pos="30000">
              <a:schemeClr val="phClr">
                <a:tint val="61000"/>
                <a:satMod val="220000"/>
              </a:schemeClr>
            </a:gs>
            <a:gs pos="45000">
              <a:schemeClr val="phClr">
                <a:tint val="66000"/>
                <a:satMod val="240000"/>
              </a:schemeClr>
            </a:gs>
            <a:gs pos="55000">
              <a:schemeClr val="phClr">
                <a:tint val="66000"/>
                <a:satMod val="220000"/>
              </a:schemeClr>
            </a:gs>
            <a:gs pos="73000">
              <a:schemeClr val="phClr">
                <a:tint val="61000"/>
                <a:satMod val="220000"/>
              </a:schemeClr>
            </a:gs>
            <a:gs pos="100000">
              <a:schemeClr val="phClr">
                <a:tint val="45000"/>
                <a:satMod val="22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  <a:satMod val="110000"/>
              </a:schemeClr>
            </a:gs>
            <a:gs pos="30000">
              <a:schemeClr val="phClr">
                <a:shade val="90000"/>
                <a:satMod val="120000"/>
              </a:schemeClr>
            </a:gs>
            <a:gs pos="45000">
              <a:schemeClr val="phClr">
                <a:shade val="100000"/>
                <a:satMod val="128000"/>
              </a:schemeClr>
            </a:gs>
            <a:gs pos="55000">
              <a:schemeClr val="phClr">
                <a:shade val="100000"/>
                <a:satMod val="128000"/>
              </a:schemeClr>
            </a:gs>
            <a:gs pos="73000">
              <a:schemeClr val="phClr">
                <a:shade val="90000"/>
                <a:satMod val="120000"/>
              </a:schemeClr>
            </a:gs>
            <a:gs pos="100000">
              <a:schemeClr val="phClr">
                <a:shade val="63000"/>
                <a:satMod val="11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7150" dist="38100" dir="5400000" algn="br" rotWithShape="0">
              <a:srgbClr val="000000">
                <a:alpha val="57000"/>
              </a:srgbClr>
            </a:outerShdw>
          </a:effectLst>
          <a:scene3d>
            <a:camera prst="orthographicFront">
              <a:rot lat="0" lon="0" rev="0"/>
            </a:camera>
            <a:lightRig rig="twoPt" dir="t">
              <a:rot lat="0" lon="0" rev="1800000"/>
            </a:lightRig>
          </a:scene3d>
          <a:sp3d>
            <a:bevelT w="44450" h="31750" prst="coolSlant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20000"/>
              </a:schemeClr>
            </a:duotone>
          </a:blip>
          <a:stretch/>
        </a:blip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30000"/>
                <a:satMod val="255000"/>
              </a:schemeClr>
            </a:gs>
          </a:gsLst>
          <a:path path="circle">
            <a:fillToRect l="50000" t="-80000" r="50000" b="18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Black Tie</Template>
  <TotalTime>57</TotalTime>
  <Words>167</Words>
  <Application>Microsoft Office PowerPoint</Application>
  <PresentationFormat>On-screen Show (4:3)</PresentationFormat>
  <Paragraphs>41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Aharoni</vt:lpstr>
      <vt:lpstr>Arial</vt:lpstr>
      <vt:lpstr>Garamond</vt:lpstr>
      <vt:lpstr>BlackTie</vt:lpstr>
      <vt:lpstr>KRATICE</vt:lpstr>
      <vt:lpstr>PowerPoint Presentation</vt:lpstr>
      <vt:lpstr>KRATICE = SKRAĆENE RIJEČI</vt:lpstr>
      <vt:lpstr>PowerPoint Presentation</vt:lpstr>
      <vt:lpstr>Što znače te kratice ?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KRATICE</dc:title>
  <dc:creator>Kunsteki</dc:creator>
  <cp:lastModifiedBy>Kunsteki</cp:lastModifiedBy>
  <cp:revision>7</cp:revision>
  <dcterms:created xsi:type="dcterms:W3CDTF">2020-05-18T14:27:32Z</dcterms:created>
  <dcterms:modified xsi:type="dcterms:W3CDTF">2020-05-18T15:26:12Z</dcterms:modified>
</cp:coreProperties>
</file>