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814" y="1534888"/>
            <a:ext cx="6603775" cy="1518556"/>
          </a:xfrm>
        </p:spPr>
        <p:txBody>
          <a:bodyPr>
            <a:normAutofit/>
          </a:bodyPr>
          <a:lstStyle/>
          <a:p>
            <a:r>
              <a:rPr lang="hr-HR" sz="9600" dirty="0" smtClean="0">
                <a:solidFill>
                  <a:schemeClr val="accent1"/>
                </a:solidFill>
              </a:rPr>
              <a:t>PISANICA</a:t>
            </a:r>
            <a:endParaRPr lang="hr-HR" sz="96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286" y="4425043"/>
            <a:ext cx="7077302" cy="1306284"/>
          </a:xfrm>
        </p:spPr>
        <p:txBody>
          <a:bodyPr>
            <a:noAutofit/>
          </a:bodyPr>
          <a:lstStyle/>
          <a:p>
            <a:r>
              <a:rPr lang="hr-HR" sz="2800" dirty="0" smtClean="0">
                <a:solidFill>
                  <a:schemeClr val="accent1"/>
                </a:solidFill>
              </a:rPr>
              <a:t>Sat razredne zajednice - 1.B razred</a:t>
            </a:r>
          </a:p>
          <a:p>
            <a:r>
              <a:rPr lang="hr-HR" sz="2800" dirty="0" smtClean="0">
                <a:solidFill>
                  <a:schemeClr val="accent1"/>
                </a:solidFill>
              </a:rPr>
              <a:t>Pongrac renatica</a:t>
            </a:r>
            <a:endParaRPr lang="hr-HR" sz="28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620" y="1534887"/>
            <a:ext cx="3865109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7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5400" dirty="0" smtClean="0">
                <a:solidFill>
                  <a:srgbClr val="92D050"/>
                </a:solidFill>
              </a:rPr>
              <a:t>Što je to pisanica ?</a:t>
            </a:r>
            <a:endParaRPr lang="hr-HR" sz="5400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57400"/>
            <a:ext cx="10364452" cy="3733799"/>
          </a:xfrm>
        </p:spPr>
        <p:txBody>
          <a:bodyPr>
            <a:normAutofit/>
          </a:bodyPr>
          <a:lstStyle/>
          <a:p>
            <a:r>
              <a:rPr lang="hr-HR" sz="4000" dirty="0" smtClean="0"/>
              <a:t>Pisanica je rukom bojano jaje.</a:t>
            </a:r>
            <a:endParaRPr lang="hr-HR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2" y="3059674"/>
            <a:ext cx="4652283" cy="295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00B050"/>
                </a:solidFill>
              </a:rPr>
              <a:t>TRADICIJA BOJANJA PISANICA</a:t>
            </a:r>
            <a:endParaRPr lang="hr-HR" sz="48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024744"/>
            <a:ext cx="10499897" cy="3766456"/>
          </a:xfrm>
        </p:spPr>
        <p:txBody>
          <a:bodyPr>
            <a:noAutofit/>
          </a:bodyPr>
          <a:lstStyle/>
          <a:p>
            <a:r>
              <a:rPr lang="hr-HR" sz="3200" dirty="0"/>
              <a:t>Riječ pisanica dolazi od praindijskog korijena </a:t>
            </a:r>
            <a:r>
              <a:rPr lang="hr-HR" sz="3200" i="1" dirty="0"/>
              <a:t>peyk</a:t>
            </a:r>
            <a:r>
              <a:rPr lang="hr-HR" sz="3200" dirty="0"/>
              <a:t> koji znači crtati, bojati, šarati, a u kršćanskim zemljama pisanice se tradicionalno oslikavaju uoči najvećeg kršćanskog blagdana – </a:t>
            </a:r>
            <a:r>
              <a:rPr lang="hr-HR" sz="3200" dirty="0">
                <a:solidFill>
                  <a:srgbClr val="FF0000"/>
                </a:solidFill>
              </a:rPr>
              <a:t>Uskrsa</a:t>
            </a:r>
            <a:r>
              <a:rPr lang="hr-HR" sz="3200" dirty="0"/>
              <a:t>. One su simbol novoga života i Isusova uskrsnuća, a tradicija je preuzeta od poganskih naroda.</a:t>
            </a:r>
          </a:p>
        </p:txBody>
      </p:sp>
    </p:spTree>
    <p:extLst>
      <p:ext uri="{BB962C8B-B14F-4D97-AF65-F5344CB8AC3E}">
        <p14:creationId xmlns:p14="http://schemas.microsoft.com/office/powerpoint/2010/main" val="34290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>
                <a:solidFill>
                  <a:srgbClr val="92D050"/>
                </a:solidFill>
              </a:rPr>
              <a:t>Boje i motivi nose svoje značenje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45130"/>
            <a:ext cx="10516226" cy="394607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U </a:t>
            </a:r>
            <a:r>
              <a:rPr lang="hr-HR" sz="2800" dirty="0"/>
              <a:t>prošlosti su se jaja bojala prirodnim bojama, a ta se tradicija i danas zadržala u mnogim kućanstvima, iako mnogi posežu za umjetnim jestivim bojama ili </a:t>
            </a:r>
            <a:r>
              <a:rPr lang="hr-HR" sz="2800" dirty="0" smtClean="0"/>
              <a:t>naljepnicama.</a:t>
            </a:r>
            <a:r>
              <a:rPr lang="hr-HR" b="1" dirty="0"/>
              <a:t> </a:t>
            </a:r>
            <a:endParaRPr lang="hr-HR" b="1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Boje </a:t>
            </a:r>
            <a:r>
              <a:rPr lang="hr-HR" sz="3600" b="1" dirty="0">
                <a:solidFill>
                  <a:srgbClr val="FF0000"/>
                </a:solidFill>
              </a:rPr>
              <a:t>i motivi pisanica oduvijek su imale simboličko značenje.</a:t>
            </a:r>
            <a:r>
              <a:rPr lang="hr-HR" sz="3600" dirty="0">
                <a:solidFill>
                  <a:srgbClr val="FF0000"/>
                </a:solidFill>
              </a:rPr>
              <a:t> </a:t>
            </a:r>
            <a:endParaRPr lang="hr-HR" sz="3600" dirty="0" smtClean="0">
              <a:solidFill>
                <a:srgbClr val="FF0000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546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3825" cy="1144969"/>
          </a:xfrm>
        </p:spPr>
        <p:txBody>
          <a:bodyPr>
            <a:normAutofit/>
          </a:bodyPr>
          <a:lstStyle/>
          <a:p>
            <a:r>
              <a:rPr lang="hr-HR" sz="4400" dirty="0" smtClean="0">
                <a:solidFill>
                  <a:srgbClr val="92D050"/>
                </a:solidFill>
              </a:rPr>
              <a:t>ZAŠTO BOJAMO JAJA ?</a:t>
            </a:r>
            <a:endParaRPr lang="hr-HR" sz="4400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1763486"/>
            <a:ext cx="10499897" cy="4027713"/>
          </a:xfrm>
        </p:spPr>
        <p:txBody>
          <a:bodyPr>
            <a:normAutofit/>
          </a:bodyPr>
          <a:lstStyle/>
          <a:p>
            <a:r>
              <a:rPr lang="hr-HR" b="1" dirty="0"/>
              <a:t> </a:t>
            </a:r>
            <a:r>
              <a:rPr lang="hr-HR" sz="2800" b="1" dirty="0">
                <a:solidFill>
                  <a:srgbClr val="FF0000"/>
                </a:solidFill>
              </a:rPr>
              <a:t>Jaje predstavlja rođenje novog života pa sukladno tome izlazak pileta iz jaja simbolizira uskrsnuće Isusa Krista te njegov izlazak iz groba.</a:t>
            </a:r>
            <a:r>
              <a:rPr lang="hr-HR" sz="2800" dirty="0">
                <a:solidFill>
                  <a:srgbClr val="FF0000"/>
                </a:solidFill>
              </a:rPr>
              <a:t> </a:t>
            </a:r>
            <a:endParaRPr lang="hr-HR" sz="28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521" y="3837214"/>
            <a:ext cx="3761404" cy="21063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815" y="3483430"/>
            <a:ext cx="4378518" cy="24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1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050" y="-22320"/>
            <a:ext cx="10364451" cy="1596177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92D050"/>
                </a:solidFill>
              </a:rPr>
              <a:t>SRETAN USKRS SVIMA !</a:t>
            </a:r>
            <a:endParaRPr lang="hr-HR" sz="4000" dirty="0">
              <a:solidFill>
                <a:srgbClr val="92D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546" y="1573857"/>
            <a:ext cx="5009449" cy="37492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522" y="1404257"/>
            <a:ext cx="3421507" cy="513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20</TotalTime>
  <Words>50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PISANICA</vt:lpstr>
      <vt:lpstr>Što je to pisanica ?</vt:lpstr>
      <vt:lpstr>TRADICIJA BOJANJA PISANICA</vt:lpstr>
      <vt:lpstr>Boje i motivi nose svoje značenje </vt:lpstr>
      <vt:lpstr>ZAŠTO BOJAMO JAJA ?</vt:lpstr>
      <vt:lpstr>SRETAN USKRS SVIMA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PISANICA</dc:title>
  <dc:creator>Nikolas</dc:creator>
  <cp:lastModifiedBy>Nikolas</cp:lastModifiedBy>
  <cp:revision>4</cp:revision>
  <dcterms:created xsi:type="dcterms:W3CDTF">2020-04-04T14:00:28Z</dcterms:created>
  <dcterms:modified xsi:type="dcterms:W3CDTF">2020-04-04T14:23:59Z</dcterms:modified>
</cp:coreProperties>
</file>