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4AFEEE-19FC-4FFB-A6E1-F5F165D063E2}" v="24" dt="2020-04-06T08:42:49.8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4" d="100"/>
          <a:sy n="74" d="100"/>
        </p:scale>
        <p:origin x="7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hr-HR"/>
              <a:t>Kliknite da biste uredili stil naslova matrice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8A87A34-81AB-432B-8DAE-1953F412C126}"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8A87A34-81AB-432B-8DAE-1953F412C126}"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hr-HR"/>
              <a:t>Kliknite da biste uredili stil naslova matrice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8A87A34-81AB-432B-8DAE-1953F412C126}"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8A87A34-81AB-432B-8DAE-1953F412C126}"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hr-HR"/>
              <a:t>Kliknite da biste uredili stil naslova matrice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3" name="Date Placeholder 2"/>
          <p:cNvSpPr>
            <a:spLocks noGrp="1"/>
          </p:cNvSpPr>
          <p:nvPr>
            <p:ph type="dt" sz="half" idx="10"/>
          </p:nvPr>
        </p:nvSpPr>
        <p:spPr/>
        <p:txBody>
          <a:bodyPr/>
          <a:lstStyle/>
          <a:p>
            <a:fld id="{48A87A34-81AB-432B-8DAE-1953F412C126}" type="datetimeFigureOut">
              <a:rPr lang="en-US" dirty="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hr-HR"/>
              <a:t>Kliknite da biste uredili stil naslova matrice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3" name="Date Placeholder 2"/>
          <p:cNvSpPr>
            <a:spLocks noGrp="1"/>
          </p:cNvSpPr>
          <p:nvPr>
            <p:ph type="dt" sz="half" idx="10"/>
          </p:nvPr>
        </p:nvSpPr>
        <p:spPr/>
        <p:txBody>
          <a:bodyPr/>
          <a:lstStyle/>
          <a:p>
            <a:fld id="{48A87A34-81AB-432B-8DAE-1953F412C126}" type="datetimeFigureOut">
              <a:rPr lang="en-US" dirty="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r-HR"/>
              <a:t>Kliknite da biste uredili stil naslova matrice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hr-HR"/>
              <a:t>Kliknite da biste uredili stil naslova matrice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r-HR"/>
              <a:t>Kliknite da biste uredili stil naslova matrice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hr-HR"/>
              <a:t>Kliknite da biste uredili stil naslova matrice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48A87A34-81AB-432B-8DAE-1953F412C126}"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hr-HR"/>
              <a:t>Kliknite da biste uredili stil naslova matrice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2" name="Content Placeholder 3"/>
          <p:cNvSpPr>
            <a:spLocks noGrp="1"/>
          </p:cNvSpPr>
          <p:nvPr>
            <p:ph sz="quarter" idx="13"/>
          </p:nvPr>
        </p:nvSpPr>
        <p:spPr>
          <a:xfrm>
            <a:off x="913774" y="3051012"/>
            <a:ext cx="5106027" cy="274018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13" name="Content Placeholder 5"/>
          <p:cNvSpPr>
            <a:spLocks noGrp="1"/>
          </p:cNvSpPr>
          <p:nvPr>
            <p:ph sz="quarter" idx="14"/>
          </p:nvPr>
        </p:nvSpPr>
        <p:spPr>
          <a:xfrm>
            <a:off x="6172200" y="3051012"/>
            <a:ext cx="5105401" cy="274018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hr-HR"/>
              <a:t>Kliknite da biste uredili stil naslova matrice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8A87A34-81AB-432B-8DAE-1953F412C126}"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8A87A34-81AB-432B-8DAE-1953F412C126}"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4/6/2020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53E559B7-FFF0-4CD8-9260-6334681311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CÂU CHUYỆN VỀ GIẬN DỮ – Ghế Xinh – Nice Chair">
            <a:extLst>
              <a:ext uri="{FF2B5EF4-FFF2-40B4-BE49-F238E27FC236}">
                <a16:creationId xmlns:a16="http://schemas.microsoft.com/office/drawing/2014/main" id="{AEE45199-7413-440B-B369-35325F66B8A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14244" y="957486"/>
            <a:ext cx="4699102" cy="4935130"/>
          </a:xfrm>
          <a:prstGeom prst="roundRect">
            <a:avLst>
              <a:gd name="adj" fmla="val 530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139" name="Picture 138">
            <a:extLst>
              <a:ext uri="{FF2B5EF4-FFF2-40B4-BE49-F238E27FC236}">
                <a16:creationId xmlns:a16="http://schemas.microsoft.com/office/drawing/2014/main" id="{180BC9E0-1901-4FD9-90B5-82D9EE5137E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Naslov 1">
            <a:extLst>
              <a:ext uri="{FF2B5EF4-FFF2-40B4-BE49-F238E27FC236}">
                <a16:creationId xmlns:a16="http://schemas.microsoft.com/office/drawing/2014/main" id="{32F42C3E-381C-4722-BF21-535FB2B1F17B}"/>
              </a:ext>
            </a:extLst>
          </p:cNvPr>
          <p:cNvSpPr>
            <a:spLocks noGrp="1"/>
          </p:cNvSpPr>
          <p:nvPr>
            <p:ph type="ctrTitle"/>
          </p:nvPr>
        </p:nvSpPr>
        <p:spPr>
          <a:xfrm>
            <a:off x="960120" y="957486"/>
            <a:ext cx="4175471" cy="3131913"/>
          </a:xfrm>
        </p:spPr>
        <p:txBody>
          <a:bodyPr>
            <a:normAutofit/>
          </a:bodyPr>
          <a:lstStyle/>
          <a:p>
            <a:r>
              <a:rPr lang="hr-HR" dirty="0"/>
              <a:t>KAKO PODUČITI DIJETE DISCIPLINI</a:t>
            </a:r>
          </a:p>
        </p:txBody>
      </p:sp>
      <p:sp>
        <p:nvSpPr>
          <p:cNvPr id="3" name="Podnaslov 2">
            <a:extLst>
              <a:ext uri="{FF2B5EF4-FFF2-40B4-BE49-F238E27FC236}">
                <a16:creationId xmlns:a16="http://schemas.microsoft.com/office/drawing/2014/main" id="{693E5964-CD43-4FB8-8584-8B6F95251621}"/>
              </a:ext>
            </a:extLst>
          </p:cNvPr>
          <p:cNvSpPr>
            <a:spLocks noGrp="1"/>
          </p:cNvSpPr>
          <p:nvPr>
            <p:ph type="subTitle" idx="1"/>
          </p:nvPr>
        </p:nvSpPr>
        <p:spPr>
          <a:xfrm>
            <a:off x="960120" y="4165600"/>
            <a:ext cx="4192557" cy="1727016"/>
          </a:xfrm>
        </p:spPr>
        <p:txBody>
          <a:bodyPr>
            <a:normAutofit/>
          </a:bodyPr>
          <a:lstStyle/>
          <a:p>
            <a:r>
              <a:rPr lang="hr-HR">
                <a:solidFill>
                  <a:schemeClr val="tx1">
                    <a:lumMod val="50000"/>
                    <a:lumOff val="50000"/>
                  </a:schemeClr>
                </a:solidFill>
              </a:rPr>
              <a:t>SAVJETI ZA RODITELJE</a:t>
            </a:r>
          </a:p>
        </p:txBody>
      </p:sp>
    </p:spTree>
    <p:extLst>
      <p:ext uri="{BB962C8B-B14F-4D97-AF65-F5344CB8AC3E}">
        <p14:creationId xmlns:p14="http://schemas.microsoft.com/office/powerpoint/2010/main" val="3317068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A84A26CE-CC57-4674-BD40-786452575366}"/>
              </a:ext>
            </a:extLst>
          </p:cNvPr>
          <p:cNvSpPr>
            <a:spLocks noGrp="1"/>
          </p:cNvSpPr>
          <p:nvPr>
            <p:ph type="title"/>
          </p:nvPr>
        </p:nvSpPr>
        <p:spPr>
          <a:xfrm>
            <a:off x="641074" y="1419900"/>
            <a:ext cx="2844002" cy="4018201"/>
          </a:xfrm>
        </p:spPr>
        <p:txBody>
          <a:bodyPr>
            <a:normAutofit/>
          </a:bodyPr>
          <a:lstStyle/>
          <a:p>
            <a:pPr algn="l"/>
            <a:r>
              <a:rPr lang="hr-HR" altLang="sr-Latn-RS" sz="2800" b="1">
                <a:latin typeface="Georgia" panose="02040502050405020303" pitchFamily="18" charset="0"/>
              </a:rPr>
              <a:t>Budite jasni u svojim zahtjevima</a:t>
            </a:r>
            <a:endParaRPr lang="hr-HR" sz="2800"/>
          </a:p>
        </p:txBody>
      </p:sp>
      <p:sp>
        <p:nvSpPr>
          <p:cNvPr id="3" name="Rezervirano mjesto sadržaja 2">
            <a:extLst>
              <a:ext uri="{FF2B5EF4-FFF2-40B4-BE49-F238E27FC236}">
                <a16:creationId xmlns:a16="http://schemas.microsoft.com/office/drawing/2014/main" id="{42F73228-75BB-45B4-9564-5AE21E35FE72}"/>
              </a:ext>
            </a:extLst>
          </p:cNvPr>
          <p:cNvSpPr>
            <a:spLocks noGrp="1"/>
          </p:cNvSpPr>
          <p:nvPr>
            <p:ph sz="quarter" idx="13"/>
          </p:nvPr>
        </p:nvSpPr>
        <p:spPr>
          <a:xfrm>
            <a:off x="4701008" y="1193576"/>
            <a:ext cx="6576591" cy="4470850"/>
          </a:xfrm>
        </p:spPr>
        <p:txBody>
          <a:bodyPr anchor="ctr">
            <a:normAutofit/>
          </a:bodyPr>
          <a:lstStyle/>
          <a:p>
            <a:pPr>
              <a:lnSpc>
                <a:spcPct val="110000"/>
              </a:lnSpc>
              <a:spcBef>
                <a:spcPct val="0"/>
              </a:spcBef>
              <a:buNone/>
            </a:pPr>
            <a:r>
              <a:rPr lang="hr-HR" altLang="sr-Latn-RS" b="1" dirty="0">
                <a:latin typeface="Georgia" panose="02040502050405020303" pitchFamily="18" charset="0"/>
              </a:rPr>
              <a:t>Npr. djetetu je puno lakše razumjeti ako mu kažete: </a:t>
            </a:r>
            <a:r>
              <a:rPr lang="hr-HR" altLang="sr-Latn-RS" i="1" dirty="0">
                <a:latin typeface="Georgia" panose="02040502050405020303" pitchFamily="18" charset="0"/>
              </a:rPr>
              <a:t>        </a:t>
            </a:r>
          </a:p>
          <a:p>
            <a:pPr>
              <a:lnSpc>
                <a:spcPct val="110000"/>
              </a:lnSpc>
              <a:spcBef>
                <a:spcPct val="0"/>
              </a:spcBef>
              <a:buNone/>
            </a:pPr>
            <a:r>
              <a:rPr lang="hr-HR" altLang="sr-Latn-RS" i="1" dirty="0">
                <a:latin typeface="Georgia" panose="02040502050405020303" pitchFamily="18" charset="0"/>
              </a:rPr>
              <a:t>              “Molim te stavi čašu na sredinu stola.” ,</a:t>
            </a:r>
          </a:p>
          <a:p>
            <a:pPr>
              <a:lnSpc>
                <a:spcPct val="110000"/>
              </a:lnSpc>
              <a:spcBef>
                <a:spcPct val="0"/>
              </a:spcBef>
              <a:buNone/>
            </a:pPr>
            <a:r>
              <a:rPr lang="hr-HR" altLang="sr-Latn-RS" b="1" dirty="0">
                <a:latin typeface="Georgia" panose="02040502050405020303" pitchFamily="18" charset="0"/>
              </a:rPr>
              <a:t>                                        nego: </a:t>
            </a:r>
          </a:p>
          <a:p>
            <a:pPr>
              <a:lnSpc>
                <a:spcPct val="110000"/>
              </a:lnSpc>
              <a:spcBef>
                <a:spcPct val="0"/>
              </a:spcBef>
              <a:buNone/>
            </a:pPr>
            <a:r>
              <a:rPr lang="hr-HR" altLang="sr-Latn-RS" i="1" dirty="0">
                <a:latin typeface="Georgia" panose="02040502050405020303" pitchFamily="18" charset="0"/>
              </a:rPr>
              <a:t>                        “Pazi na tu čašu mlijeka.”</a:t>
            </a:r>
          </a:p>
          <a:p>
            <a:pPr>
              <a:lnSpc>
                <a:spcPct val="110000"/>
              </a:lnSpc>
              <a:spcBef>
                <a:spcPct val="0"/>
              </a:spcBef>
              <a:buNone/>
            </a:pPr>
            <a:endParaRPr lang="hr-HR" altLang="sr-Latn-RS" i="1" dirty="0">
              <a:latin typeface="Georgia" panose="02040502050405020303" pitchFamily="18" charset="0"/>
            </a:endParaRPr>
          </a:p>
          <a:p>
            <a:pPr>
              <a:lnSpc>
                <a:spcPct val="110000"/>
              </a:lnSpc>
              <a:spcBef>
                <a:spcPct val="0"/>
              </a:spcBef>
              <a:buNone/>
            </a:pPr>
            <a:endParaRPr lang="hr-HR" altLang="sr-Latn-RS" i="1" dirty="0">
              <a:latin typeface="Georgia" panose="02040502050405020303" pitchFamily="18" charset="0"/>
            </a:endParaRPr>
          </a:p>
          <a:p>
            <a:pPr>
              <a:lnSpc>
                <a:spcPct val="110000"/>
              </a:lnSpc>
              <a:spcBef>
                <a:spcPct val="0"/>
              </a:spcBef>
              <a:buNone/>
            </a:pPr>
            <a:r>
              <a:rPr lang="hr-HR" altLang="sr-Latn-RS" b="1" dirty="0">
                <a:latin typeface="Georgia" panose="02040502050405020303" pitchFamily="18" charset="0"/>
              </a:rPr>
              <a:t>   Kada se dogovarate s djetetom oko nekog pravila, tražite od njega da ponovi svojim riječima ono što od njega očekujete. Tako ćete biti sigurni da vas je razumjelo.</a:t>
            </a:r>
            <a:endParaRPr lang="en-US" altLang="sr-Latn-RS" b="1" dirty="0">
              <a:latin typeface="Georgia" panose="02040502050405020303" pitchFamily="18" charset="0"/>
            </a:endParaRPr>
          </a:p>
          <a:p>
            <a:pPr>
              <a:lnSpc>
                <a:spcPct val="110000"/>
              </a:lnSpc>
            </a:pPr>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3198336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24488589-F755-49D0-8591-3DE23A853016}"/>
              </a:ext>
            </a:extLst>
          </p:cNvPr>
          <p:cNvSpPr>
            <a:spLocks noGrp="1"/>
          </p:cNvSpPr>
          <p:nvPr>
            <p:ph type="title"/>
          </p:nvPr>
        </p:nvSpPr>
        <p:spPr>
          <a:xfrm>
            <a:off x="641074" y="1419900"/>
            <a:ext cx="2844002" cy="4018201"/>
          </a:xfrm>
        </p:spPr>
        <p:txBody>
          <a:bodyPr>
            <a:normAutofit/>
          </a:bodyPr>
          <a:lstStyle/>
          <a:p>
            <a:pPr algn="l"/>
            <a:r>
              <a:rPr lang="hr-HR" altLang="sr-Latn-RS" sz="3700" b="1">
                <a:latin typeface="Georgia" panose="02040502050405020303" pitchFamily="18" charset="0"/>
              </a:rPr>
              <a:t>Budite ustrajni</a:t>
            </a:r>
            <a:endParaRPr lang="hr-HR" sz="3700"/>
          </a:p>
        </p:txBody>
      </p:sp>
      <p:sp>
        <p:nvSpPr>
          <p:cNvPr id="3" name="Rezervirano mjesto sadržaja 2">
            <a:extLst>
              <a:ext uri="{FF2B5EF4-FFF2-40B4-BE49-F238E27FC236}">
                <a16:creationId xmlns:a16="http://schemas.microsoft.com/office/drawing/2014/main" id="{906B28AD-17E4-4CCD-95C5-44619A6012FA}"/>
              </a:ext>
            </a:extLst>
          </p:cNvPr>
          <p:cNvSpPr>
            <a:spLocks noGrp="1"/>
          </p:cNvSpPr>
          <p:nvPr>
            <p:ph sz="quarter" idx="13"/>
          </p:nvPr>
        </p:nvSpPr>
        <p:spPr>
          <a:xfrm>
            <a:off x="4701008" y="1193576"/>
            <a:ext cx="6576591" cy="4470850"/>
          </a:xfrm>
        </p:spPr>
        <p:txBody>
          <a:bodyPr anchor="ctr">
            <a:normAutofit/>
          </a:bodyPr>
          <a:lstStyle/>
          <a:p>
            <a:pPr>
              <a:spcBef>
                <a:spcPct val="0"/>
              </a:spcBef>
              <a:buNone/>
            </a:pPr>
            <a:r>
              <a:rPr lang="hr-HR" altLang="sr-Latn-RS" b="1" dirty="0"/>
              <a:t>Pratite pridržava li se dijete pravila koje ste dogovorili.</a:t>
            </a:r>
          </a:p>
          <a:p>
            <a:pPr>
              <a:spcBef>
                <a:spcPct val="0"/>
              </a:spcBef>
              <a:buNone/>
            </a:pPr>
            <a:endParaRPr lang="hr-HR" altLang="sr-Latn-RS" b="1" dirty="0"/>
          </a:p>
          <a:p>
            <a:pPr>
              <a:spcBef>
                <a:spcPct val="0"/>
              </a:spcBef>
              <a:buNone/>
            </a:pPr>
            <a:r>
              <a:rPr lang="hr-HR" altLang="sr-Latn-RS" b="1" dirty="0"/>
              <a:t>Sjetite se još jednom da postoje djeca koja teže prihvaćaju pravila.</a:t>
            </a:r>
          </a:p>
          <a:p>
            <a:pPr>
              <a:spcBef>
                <a:spcPct val="0"/>
              </a:spcBef>
              <a:buNone/>
            </a:pPr>
            <a:endParaRPr lang="hr-HR" altLang="sr-Latn-RS" b="1" dirty="0"/>
          </a:p>
          <a:p>
            <a:pPr>
              <a:spcBef>
                <a:spcPct val="0"/>
              </a:spcBef>
              <a:buNone/>
            </a:pPr>
            <a:r>
              <a:rPr lang="hr-HR" altLang="sr-Latn-RS" b="1" dirty="0"/>
              <a:t>Ne postavljajte pravila na kojima i sami niste spremni ustrajati. </a:t>
            </a:r>
          </a:p>
          <a:p>
            <a:pPr>
              <a:spcBef>
                <a:spcPct val="0"/>
              </a:spcBef>
              <a:buNone/>
            </a:pPr>
            <a:r>
              <a:rPr lang="hr-HR" altLang="sr-Latn-RS" i="1" dirty="0"/>
              <a:t>    (npr. “Svaku ćeš večer ići u krevet poslije crtića.”)</a:t>
            </a:r>
            <a:endParaRPr lang="en-US" altLang="sr-Latn-RS" i="1" dirty="0"/>
          </a:p>
          <a:p>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3023176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0D791794-3F89-4FE4-95FF-04BAD330B89F}"/>
              </a:ext>
            </a:extLst>
          </p:cNvPr>
          <p:cNvSpPr>
            <a:spLocks noGrp="1"/>
          </p:cNvSpPr>
          <p:nvPr>
            <p:ph type="title"/>
          </p:nvPr>
        </p:nvSpPr>
        <p:spPr>
          <a:xfrm>
            <a:off x="641074" y="1419900"/>
            <a:ext cx="2844002" cy="4018201"/>
          </a:xfrm>
        </p:spPr>
        <p:txBody>
          <a:bodyPr>
            <a:normAutofit/>
          </a:bodyPr>
          <a:lstStyle/>
          <a:p>
            <a:pPr algn="l"/>
            <a:r>
              <a:rPr lang="hr-HR" altLang="sr-Latn-RS" sz="3700" b="1" dirty="0"/>
              <a:t>Neka dijete unaprijed zna koje su posljedice njegova ponašanja</a:t>
            </a:r>
            <a:endParaRPr lang="hr-HR" sz="3700" dirty="0"/>
          </a:p>
        </p:txBody>
      </p:sp>
      <p:sp>
        <p:nvSpPr>
          <p:cNvPr id="3" name="Rezervirano mjesto sadržaja 2">
            <a:extLst>
              <a:ext uri="{FF2B5EF4-FFF2-40B4-BE49-F238E27FC236}">
                <a16:creationId xmlns:a16="http://schemas.microsoft.com/office/drawing/2014/main" id="{6A27C57C-8EAE-4039-A5CB-44378A1902B0}"/>
              </a:ext>
            </a:extLst>
          </p:cNvPr>
          <p:cNvSpPr>
            <a:spLocks noGrp="1"/>
          </p:cNvSpPr>
          <p:nvPr>
            <p:ph sz="quarter" idx="13"/>
          </p:nvPr>
        </p:nvSpPr>
        <p:spPr>
          <a:xfrm>
            <a:off x="4701008" y="1193575"/>
            <a:ext cx="6576591" cy="4470850"/>
          </a:xfrm>
        </p:spPr>
        <p:txBody>
          <a:bodyPr anchor="ctr">
            <a:normAutofit fontScale="92500" lnSpcReduction="20000"/>
          </a:bodyPr>
          <a:lstStyle/>
          <a:p>
            <a:pPr lvl="1">
              <a:lnSpc>
                <a:spcPct val="110000"/>
              </a:lnSpc>
              <a:spcBef>
                <a:spcPct val="0"/>
              </a:spcBef>
            </a:pPr>
            <a:r>
              <a:rPr lang="hr-HR" altLang="sr-Latn-RS" sz="1500" b="1" i="1" dirty="0"/>
              <a:t>npr</a:t>
            </a:r>
            <a:r>
              <a:rPr lang="hr-HR" altLang="sr-Latn-RS" sz="1500" i="1" dirty="0"/>
              <a:t>. ”AKO NE NAPIŠEM ZADAĆU, NEĆU POGLEDATI CRTIĆ.”</a:t>
            </a:r>
          </a:p>
          <a:p>
            <a:pPr>
              <a:lnSpc>
                <a:spcPct val="110000"/>
              </a:lnSpc>
              <a:spcBef>
                <a:spcPct val="0"/>
              </a:spcBef>
              <a:buNone/>
            </a:pPr>
            <a:endParaRPr lang="hr-HR" altLang="sr-Latn-RS" sz="1700" i="1" dirty="0"/>
          </a:p>
          <a:p>
            <a:pPr>
              <a:lnSpc>
                <a:spcPct val="110000"/>
              </a:lnSpc>
              <a:spcBef>
                <a:spcPct val="0"/>
              </a:spcBef>
              <a:buNone/>
            </a:pPr>
            <a:r>
              <a:rPr lang="hr-HR" altLang="sr-Latn-RS" sz="2400" b="1" dirty="0"/>
              <a:t>	Posljedice djetetova ponašanja mogu biti </a:t>
            </a:r>
            <a:r>
              <a:rPr lang="hr-HR" altLang="sr-Latn-RS" sz="2400" b="1" u="sng" dirty="0"/>
              <a:t>prirodne</a:t>
            </a:r>
            <a:r>
              <a:rPr lang="hr-HR" altLang="sr-Latn-RS" sz="2400" b="1" i="1" dirty="0"/>
              <a:t> </a:t>
            </a:r>
            <a:r>
              <a:rPr lang="hr-HR" altLang="sr-Latn-RS" sz="2400" i="1" dirty="0"/>
              <a:t> (pokisnut će ako pada kiša a nije htjelo uzeti kišobran). </a:t>
            </a:r>
            <a:r>
              <a:rPr lang="hr-HR" altLang="sr-Latn-RS" sz="2400" b="1" dirty="0"/>
              <a:t>Ova vrsta posljedica posebno je korisna kod djece starije od devet godina. Prirodne posljedice omogućavaju djetetu da uči iz vlastita iskustva. Često roditelji i drugi odrasli, iz pretjerane brige prema djeci, onemogućuju učenje iz vlastita iskustva </a:t>
            </a:r>
            <a:r>
              <a:rPr lang="hr-HR" altLang="sr-Latn-RS" sz="2400" i="1" dirty="0"/>
              <a:t>(npr. kada roditelji uporno ispričavaju djecu za nenapisane zadaće)</a:t>
            </a:r>
            <a:r>
              <a:rPr lang="hr-HR" altLang="sr-Latn-RS" sz="2400" b="1" dirty="0"/>
              <a:t>. Zbog takvog odnosa djeca nemaju priliku učiti se odgovornom ponašanju.</a:t>
            </a:r>
          </a:p>
          <a:p>
            <a:pPr>
              <a:lnSpc>
                <a:spcPct val="110000"/>
              </a:lnSpc>
            </a:pPr>
            <a:endParaRPr lang="hr-HR" sz="1700"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1412268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B50E4107-C191-4B29-9ED3-1E47A79CAB88}"/>
              </a:ext>
            </a:extLst>
          </p:cNvPr>
          <p:cNvSpPr>
            <a:spLocks noGrp="1"/>
          </p:cNvSpPr>
          <p:nvPr>
            <p:ph type="title"/>
          </p:nvPr>
        </p:nvSpPr>
        <p:spPr>
          <a:xfrm>
            <a:off x="641074" y="1419900"/>
            <a:ext cx="2844002" cy="4018201"/>
          </a:xfrm>
        </p:spPr>
        <p:txBody>
          <a:bodyPr>
            <a:normAutofit/>
          </a:bodyPr>
          <a:lstStyle/>
          <a:p>
            <a:pPr algn="l"/>
            <a:r>
              <a:rPr lang="hr-HR" altLang="sr-Latn-RS" sz="2400" b="1" dirty="0">
                <a:latin typeface="Georgia" panose="02040502050405020303" pitchFamily="18" charset="0"/>
              </a:rPr>
              <a:t>Posljedice možete i sami kreirati. Važno je da su one logična posljedica djetetova ponašanja. </a:t>
            </a:r>
            <a:br>
              <a:rPr lang="hr-HR" altLang="sr-Latn-RS" sz="2400" b="1" dirty="0">
                <a:latin typeface="Georgia" panose="02040502050405020303" pitchFamily="18" charset="0"/>
              </a:rPr>
            </a:br>
            <a:endParaRPr lang="hr-HR" sz="2400" dirty="0"/>
          </a:p>
        </p:txBody>
      </p:sp>
      <p:sp>
        <p:nvSpPr>
          <p:cNvPr id="3" name="Rezervirano mjesto sadržaja 2">
            <a:extLst>
              <a:ext uri="{FF2B5EF4-FFF2-40B4-BE49-F238E27FC236}">
                <a16:creationId xmlns:a16="http://schemas.microsoft.com/office/drawing/2014/main" id="{93CD6E37-B68D-407F-B08E-D081088756B8}"/>
              </a:ext>
            </a:extLst>
          </p:cNvPr>
          <p:cNvSpPr>
            <a:spLocks noGrp="1"/>
          </p:cNvSpPr>
          <p:nvPr>
            <p:ph sz="quarter" idx="13"/>
          </p:nvPr>
        </p:nvSpPr>
        <p:spPr>
          <a:xfrm>
            <a:off x="4701008" y="1193576"/>
            <a:ext cx="6576591" cy="4470850"/>
          </a:xfrm>
        </p:spPr>
        <p:txBody>
          <a:bodyPr anchor="ctr">
            <a:normAutofit/>
          </a:bodyPr>
          <a:lstStyle/>
          <a:p>
            <a:pPr>
              <a:spcBef>
                <a:spcPct val="0"/>
              </a:spcBef>
              <a:buNone/>
            </a:pPr>
            <a:r>
              <a:rPr lang="hr-HR" altLang="sr-Latn-RS" i="1" dirty="0">
                <a:latin typeface="Georgia" panose="02040502050405020303" pitchFamily="18" charset="0"/>
              </a:rPr>
              <a:t>Npr.: “Danas si vozio bicikl bez kacige. Mogao si pasti i ozbiljno se ozlijediti i zato to ne smiješ činiti. Zbog toga ga nećeš voziti do nedjelje.”, </a:t>
            </a:r>
          </a:p>
          <a:p>
            <a:pPr>
              <a:spcBef>
                <a:spcPct val="0"/>
              </a:spcBef>
              <a:buNone/>
            </a:pPr>
            <a:r>
              <a:rPr lang="hr-HR" altLang="sr-Latn-RS" i="1" dirty="0">
                <a:latin typeface="Georgia" panose="02040502050405020303" pitchFamily="18" charset="0"/>
              </a:rPr>
              <a:t>a ne: “Danas si vozio bicikl bez kacige i zato nema kompjutera!”)</a:t>
            </a:r>
            <a:endParaRPr lang="en-US" altLang="sr-Latn-RS" i="1" dirty="0">
              <a:latin typeface="Georgia" panose="02040502050405020303" pitchFamily="18" charset="0"/>
            </a:endParaRPr>
          </a:p>
          <a:p>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3724605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98EDAC2E-2568-43E4-91BD-D2477533D714}"/>
              </a:ext>
            </a:extLst>
          </p:cNvPr>
          <p:cNvSpPr>
            <a:spLocks noGrp="1"/>
          </p:cNvSpPr>
          <p:nvPr>
            <p:ph type="title"/>
          </p:nvPr>
        </p:nvSpPr>
        <p:spPr>
          <a:xfrm>
            <a:off x="641074" y="1419900"/>
            <a:ext cx="2844002" cy="4018201"/>
          </a:xfrm>
        </p:spPr>
        <p:txBody>
          <a:bodyPr>
            <a:normAutofit/>
          </a:bodyPr>
          <a:lstStyle/>
          <a:p>
            <a:pPr algn="l"/>
            <a:r>
              <a:rPr lang="hr-HR" altLang="sr-Latn-RS" sz="2800" b="1">
                <a:latin typeface="Georgia" panose="02040502050405020303" pitchFamily="18" charset="0"/>
              </a:rPr>
              <a:t>Koje su primjerene posljedice djetetova pogrešnog ponašanja?</a:t>
            </a:r>
            <a:endParaRPr lang="hr-HR" sz="2800"/>
          </a:p>
        </p:txBody>
      </p:sp>
      <p:sp>
        <p:nvSpPr>
          <p:cNvPr id="3" name="Rezervirano mjesto sadržaja 2">
            <a:extLst>
              <a:ext uri="{FF2B5EF4-FFF2-40B4-BE49-F238E27FC236}">
                <a16:creationId xmlns:a16="http://schemas.microsoft.com/office/drawing/2014/main" id="{FEDA7D27-C77F-4F95-BF1A-52C359D3807E}"/>
              </a:ext>
            </a:extLst>
          </p:cNvPr>
          <p:cNvSpPr>
            <a:spLocks noGrp="1"/>
          </p:cNvSpPr>
          <p:nvPr>
            <p:ph sz="quarter" idx="13"/>
          </p:nvPr>
        </p:nvSpPr>
        <p:spPr>
          <a:xfrm>
            <a:off x="4701008" y="1193576"/>
            <a:ext cx="6576591" cy="4470850"/>
          </a:xfrm>
        </p:spPr>
        <p:txBody>
          <a:bodyPr anchor="ctr">
            <a:normAutofit/>
          </a:bodyPr>
          <a:lstStyle/>
          <a:p>
            <a:pPr>
              <a:lnSpc>
                <a:spcPct val="110000"/>
              </a:lnSpc>
              <a:spcBef>
                <a:spcPct val="0"/>
              </a:spcBef>
            </a:pPr>
            <a:r>
              <a:rPr lang="hr-HR" altLang="sr-Latn-RS" sz="1700" b="1" dirty="0">
                <a:latin typeface="Georgia" panose="02040502050405020303" pitchFamily="18" charset="0"/>
              </a:rPr>
              <a:t>Dajte djetetu znak da je pretjeralo sa svojim ponašanjem </a:t>
            </a:r>
            <a:r>
              <a:rPr lang="hr-HR" altLang="sr-Latn-RS" sz="1700" i="1" dirty="0">
                <a:latin typeface="Georgia" panose="02040502050405020303" pitchFamily="18" charset="0"/>
              </a:rPr>
              <a:t>(npr. strog pogled ili verbalno upozorenje)</a:t>
            </a:r>
            <a:r>
              <a:rPr lang="hr-HR" altLang="sr-Latn-RS" sz="1700" b="1" dirty="0">
                <a:latin typeface="Georgia" panose="02040502050405020303" pitchFamily="18" charset="0"/>
              </a:rPr>
              <a:t>.</a:t>
            </a:r>
          </a:p>
          <a:p>
            <a:pPr>
              <a:lnSpc>
                <a:spcPct val="110000"/>
              </a:lnSpc>
              <a:spcBef>
                <a:spcPct val="0"/>
              </a:spcBef>
            </a:pPr>
            <a:endParaRPr lang="hr-HR" altLang="sr-Latn-RS" sz="1700" i="1" dirty="0">
              <a:latin typeface="Georgia" panose="02040502050405020303" pitchFamily="18" charset="0"/>
            </a:endParaRPr>
          </a:p>
          <a:p>
            <a:pPr>
              <a:lnSpc>
                <a:spcPct val="110000"/>
              </a:lnSpc>
              <a:spcBef>
                <a:spcPct val="0"/>
              </a:spcBef>
            </a:pPr>
            <a:r>
              <a:rPr lang="hr-HR" altLang="sr-Latn-RS" sz="1700" b="1" dirty="0">
                <a:latin typeface="Georgia" panose="02040502050405020303" pitchFamily="18" charset="0"/>
              </a:rPr>
              <a:t>Posljedicom morate pokazati da poštujete dijete, ali i sebe. </a:t>
            </a:r>
            <a:r>
              <a:rPr lang="hr-HR" altLang="sr-Latn-RS" sz="1700" i="1" dirty="0">
                <a:latin typeface="Georgia" panose="02040502050405020303" pitchFamily="18" charset="0"/>
              </a:rPr>
              <a:t>(“Preglasna si i ne mogu razgovarati telefonom. Molim te, idi u sobu!”)</a:t>
            </a:r>
          </a:p>
          <a:p>
            <a:pPr>
              <a:lnSpc>
                <a:spcPct val="110000"/>
              </a:lnSpc>
              <a:spcBef>
                <a:spcPct val="0"/>
              </a:spcBef>
            </a:pPr>
            <a:endParaRPr lang="hr-HR" altLang="sr-Latn-RS" sz="1700" i="1" dirty="0">
              <a:latin typeface="Georgia" panose="02040502050405020303" pitchFamily="18" charset="0"/>
            </a:endParaRPr>
          </a:p>
          <a:p>
            <a:pPr>
              <a:lnSpc>
                <a:spcPct val="110000"/>
              </a:lnSpc>
              <a:spcBef>
                <a:spcPct val="0"/>
              </a:spcBef>
            </a:pPr>
            <a:r>
              <a:rPr lang="hr-HR" altLang="sr-Latn-RS" sz="1700" b="1" dirty="0">
                <a:latin typeface="Georgia" panose="02040502050405020303" pitchFamily="18" charset="0"/>
              </a:rPr>
              <a:t>Posljedica mora biti povezana s neprihvatljivim ponašanjem. </a:t>
            </a:r>
            <a:r>
              <a:rPr lang="hr-HR" altLang="sr-Latn-RS" sz="1700" i="1" dirty="0">
                <a:latin typeface="Georgia" panose="02040502050405020303" pitchFamily="18" charset="0"/>
              </a:rPr>
              <a:t>(Npr. nakon što je dijete nekoga udarilo, puno je primjerenije da se mora ispričati za svoje ponašanje nego zabraniti gledanje filma.)</a:t>
            </a:r>
          </a:p>
          <a:p>
            <a:pPr>
              <a:lnSpc>
                <a:spcPct val="110000"/>
              </a:lnSpc>
            </a:pPr>
            <a:endParaRPr lang="hr-HR" sz="1700"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502705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E6F44439-0BAE-4D60-80A4-86C600C4D5FC}"/>
              </a:ext>
            </a:extLst>
          </p:cNvPr>
          <p:cNvSpPr>
            <a:spLocks noGrp="1"/>
          </p:cNvSpPr>
          <p:nvPr>
            <p:ph type="title"/>
          </p:nvPr>
        </p:nvSpPr>
        <p:spPr>
          <a:xfrm>
            <a:off x="641074" y="1419900"/>
            <a:ext cx="2844002" cy="4018201"/>
          </a:xfrm>
        </p:spPr>
        <p:txBody>
          <a:bodyPr>
            <a:normAutofit/>
          </a:bodyPr>
          <a:lstStyle/>
          <a:p>
            <a:pPr algn="l"/>
            <a:r>
              <a:rPr lang="hr-HR" sz="2400" dirty="0"/>
              <a:t>NE POISTOVJEĆIVAJTE DIJETE I NJEGOVO PONAŠANJE (neuredan si, bolje je reći, nisi pospremio sobu, uradi to sada)</a:t>
            </a:r>
          </a:p>
        </p:txBody>
      </p:sp>
      <p:sp>
        <p:nvSpPr>
          <p:cNvPr id="3" name="Rezervirano mjesto sadržaja 2">
            <a:extLst>
              <a:ext uri="{FF2B5EF4-FFF2-40B4-BE49-F238E27FC236}">
                <a16:creationId xmlns:a16="http://schemas.microsoft.com/office/drawing/2014/main" id="{D64140E9-0AFE-41C1-B0F5-1D985AEB2180}"/>
              </a:ext>
            </a:extLst>
          </p:cNvPr>
          <p:cNvSpPr>
            <a:spLocks noGrp="1"/>
          </p:cNvSpPr>
          <p:nvPr>
            <p:ph sz="quarter" idx="13"/>
          </p:nvPr>
        </p:nvSpPr>
        <p:spPr>
          <a:xfrm>
            <a:off x="4701008" y="1193576"/>
            <a:ext cx="6576591" cy="4470850"/>
          </a:xfrm>
        </p:spPr>
        <p:txBody>
          <a:bodyPr anchor="ctr">
            <a:normAutofit/>
          </a:bodyPr>
          <a:lstStyle/>
          <a:p>
            <a:pPr>
              <a:lnSpc>
                <a:spcPct val="110000"/>
              </a:lnSpc>
              <a:buFont typeface="Wingdings" panose="05000000000000000000" pitchFamily="2" charset="2"/>
              <a:buChar char="§"/>
            </a:pPr>
            <a:r>
              <a:rPr lang="hr-HR" altLang="sr-Latn-RS" sz="1600" b="1" dirty="0">
                <a:latin typeface="Georgia" panose="02040502050405020303" pitchFamily="18" charset="0"/>
              </a:rPr>
              <a:t>Posljedica mora uslijediti ubrzo nakon djetetova lošeg ponašanja. U suprotnom, neće povezati posljedicu i ponašanje koje treba ispraviti.</a:t>
            </a:r>
          </a:p>
          <a:p>
            <a:pPr>
              <a:lnSpc>
                <a:spcPct val="110000"/>
              </a:lnSpc>
              <a:buFont typeface="Wingdings" panose="05000000000000000000" pitchFamily="2" charset="2"/>
              <a:buChar char="§"/>
            </a:pPr>
            <a:endParaRPr lang="hr-HR" altLang="sr-Latn-RS" sz="1600" b="1" dirty="0">
              <a:latin typeface="Georgia" panose="02040502050405020303" pitchFamily="18" charset="0"/>
            </a:endParaRPr>
          </a:p>
          <a:p>
            <a:pPr>
              <a:lnSpc>
                <a:spcPct val="110000"/>
              </a:lnSpc>
              <a:buFont typeface="Wingdings" panose="05000000000000000000" pitchFamily="2" charset="2"/>
              <a:buChar char="§"/>
            </a:pPr>
            <a:r>
              <a:rPr lang="hr-HR" altLang="sr-Latn-RS" sz="1600" b="1" dirty="0">
                <a:latin typeface="Georgia" panose="02040502050405020303" pitchFamily="18" charset="0"/>
              </a:rPr>
              <a:t>Posljedica ne smije biti </a:t>
            </a:r>
            <a:r>
              <a:rPr lang="hr-HR" altLang="sr-Latn-RS" sz="1600" b="1" dirty="0" err="1">
                <a:latin typeface="Georgia" panose="02040502050405020303" pitchFamily="18" charset="0"/>
              </a:rPr>
              <a:t>preintenzivna</a:t>
            </a:r>
            <a:r>
              <a:rPr lang="hr-HR" altLang="sr-Latn-RS" sz="1600" b="1" dirty="0">
                <a:latin typeface="Georgia" panose="02040502050405020303" pitchFamily="18" charset="0"/>
              </a:rPr>
              <a:t> s obzirom na nepoželjno ponašanje </a:t>
            </a:r>
            <a:r>
              <a:rPr lang="hr-HR" altLang="sr-Latn-RS" sz="1600" i="1" dirty="0">
                <a:latin typeface="Georgia" panose="02040502050405020303" pitchFamily="18" charset="0"/>
              </a:rPr>
              <a:t>(npr. zabrana gledanja crtića cijeli tjedan zbog nepospremljenih igračaka - dovoljan je 1 dan)</a:t>
            </a:r>
            <a:r>
              <a:rPr lang="hr-HR" altLang="sr-Latn-RS" sz="1600" b="1" dirty="0">
                <a:latin typeface="Georgia" panose="02040502050405020303" pitchFamily="18" charset="0"/>
              </a:rPr>
              <a:t>.</a:t>
            </a:r>
            <a:endParaRPr lang="hr-HR" altLang="sr-Latn-RS" sz="1600" i="1" dirty="0">
              <a:latin typeface="Georgia" panose="02040502050405020303" pitchFamily="18" charset="0"/>
            </a:endParaRPr>
          </a:p>
          <a:p>
            <a:pPr>
              <a:lnSpc>
                <a:spcPct val="110000"/>
              </a:lnSpc>
              <a:buFont typeface="Wingdings" panose="05000000000000000000" pitchFamily="2" charset="2"/>
              <a:buChar char="§"/>
            </a:pPr>
            <a:endParaRPr lang="hr-HR" altLang="sr-Latn-RS" sz="1600" i="1" dirty="0">
              <a:latin typeface="Georgia" panose="02040502050405020303" pitchFamily="18" charset="0"/>
            </a:endParaRPr>
          </a:p>
          <a:p>
            <a:pPr>
              <a:lnSpc>
                <a:spcPct val="110000"/>
              </a:lnSpc>
              <a:buFont typeface="Wingdings" panose="05000000000000000000" pitchFamily="2" charset="2"/>
              <a:buChar char="§"/>
            </a:pPr>
            <a:r>
              <a:rPr lang="hr-HR" altLang="sr-Latn-RS" sz="1600" b="1" dirty="0">
                <a:latin typeface="Georgia" panose="02040502050405020303" pitchFamily="18" charset="0"/>
              </a:rPr>
              <a:t>Kada ste jednom odredili posljedicu, i sami u njoj morate ustrajati. Stoga, ne određujte posljedice koje sami ne možete provesti. </a:t>
            </a:r>
            <a:r>
              <a:rPr lang="hr-HR" altLang="sr-Latn-RS" sz="1600" i="1" dirty="0">
                <a:latin typeface="Georgia" panose="02040502050405020303" pitchFamily="18" charset="0"/>
              </a:rPr>
              <a:t>(“Svaki ću te dan dovoziti i odvoziti iz škole.”)</a:t>
            </a:r>
          </a:p>
          <a:p>
            <a:pPr>
              <a:lnSpc>
                <a:spcPct val="110000"/>
              </a:lnSpc>
            </a:pPr>
            <a:endParaRPr lang="hr-HR" sz="1600"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499441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43A5975D-289C-4742-9808-F0B237B7F18D}"/>
              </a:ext>
            </a:extLst>
          </p:cNvPr>
          <p:cNvSpPr>
            <a:spLocks noGrp="1"/>
          </p:cNvSpPr>
          <p:nvPr>
            <p:ph type="title"/>
          </p:nvPr>
        </p:nvSpPr>
        <p:spPr>
          <a:xfrm>
            <a:off x="641074" y="1419900"/>
            <a:ext cx="2844002" cy="4018201"/>
          </a:xfrm>
        </p:spPr>
        <p:txBody>
          <a:bodyPr>
            <a:normAutofit/>
          </a:bodyPr>
          <a:lstStyle/>
          <a:p>
            <a:pPr algn="l"/>
            <a:r>
              <a:rPr lang="hr-HR" altLang="sr-Latn-RS" sz="2400" b="1">
                <a:latin typeface="Georgia" panose="02040502050405020303" pitchFamily="18" charset="0"/>
              </a:rPr>
              <a:t>Izbjegavajte fizičko kažnjavanje djeteta</a:t>
            </a:r>
            <a:endParaRPr lang="hr-HR" sz="2400"/>
          </a:p>
        </p:txBody>
      </p:sp>
      <p:sp>
        <p:nvSpPr>
          <p:cNvPr id="3" name="Rezervirano mjesto sadržaja 2">
            <a:extLst>
              <a:ext uri="{FF2B5EF4-FFF2-40B4-BE49-F238E27FC236}">
                <a16:creationId xmlns:a16="http://schemas.microsoft.com/office/drawing/2014/main" id="{65704A6A-AE36-49E7-BA13-32F0D5A8D1B3}"/>
              </a:ext>
            </a:extLst>
          </p:cNvPr>
          <p:cNvSpPr>
            <a:spLocks noGrp="1"/>
          </p:cNvSpPr>
          <p:nvPr>
            <p:ph sz="quarter" idx="13"/>
          </p:nvPr>
        </p:nvSpPr>
        <p:spPr>
          <a:xfrm>
            <a:off x="4843771" y="1419900"/>
            <a:ext cx="6576591" cy="4470850"/>
          </a:xfrm>
        </p:spPr>
        <p:txBody>
          <a:bodyPr anchor="ctr">
            <a:normAutofit fontScale="70000" lnSpcReduction="20000"/>
          </a:bodyPr>
          <a:lstStyle/>
          <a:p>
            <a:pPr>
              <a:lnSpc>
                <a:spcPct val="110000"/>
              </a:lnSpc>
              <a:spcBef>
                <a:spcPct val="0"/>
              </a:spcBef>
            </a:pPr>
            <a:r>
              <a:rPr lang="hr-HR" altLang="sr-Latn-RS" sz="2800" b="1" dirty="0"/>
              <a:t>Jer ono izaziva mržnju, najrazorniju emociju koju čovjek poznaje.  Kazna može razoriti odnos koji imate s djetetom.</a:t>
            </a:r>
          </a:p>
          <a:p>
            <a:pPr>
              <a:lnSpc>
                <a:spcPct val="110000"/>
              </a:lnSpc>
              <a:spcBef>
                <a:spcPct val="0"/>
              </a:spcBef>
            </a:pPr>
            <a:endParaRPr lang="hr-HR" altLang="sr-Latn-RS" sz="2800" b="1" dirty="0"/>
          </a:p>
          <a:p>
            <a:pPr>
              <a:lnSpc>
                <a:spcPct val="110000"/>
              </a:lnSpc>
              <a:spcBef>
                <a:spcPct val="0"/>
              </a:spcBef>
            </a:pPr>
            <a:r>
              <a:rPr lang="hr-HR" altLang="sr-Latn-RS" sz="2800" b="1" dirty="0"/>
              <a:t>Jer negativno utječe na njegovo samopoštovanje.</a:t>
            </a:r>
          </a:p>
          <a:p>
            <a:pPr>
              <a:lnSpc>
                <a:spcPct val="110000"/>
              </a:lnSpc>
              <a:spcBef>
                <a:spcPct val="0"/>
              </a:spcBef>
            </a:pPr>
            <a:endParaRPr lang="hr-HR" altLang="sr-Latn-RS" sz="2800" b="1" dirty="0"/>
          </a:p>
          <a:p>
            <a:pPr>
              <a:lnSpc>
                <a:spcPct val="110000"/>
              </a:lnSpc>
              <a:spcBef>
                <a:spcPct val="0"/>
              </a:spcBef>
            </a:pPr>
            <a:r>
              <a:rPr lang="hr-HR" altLang="sr-Latn-RS" sz="2800" b="1" dirty="0"/>
              <a:t>Jer ga fizičkim kažnjavanjem učimo da je fizičko nasilje prihvatljivo ako smo jači. Time ga možemo potaknuti da postane nasilnik.</a:t>
            </a:r>
          </a:p>
          <a:p>
            <a:pPr>
              <a:lnSpc>
                <a:spcPct val="110000"/>
              </a:lnSpc>
              <a:spcBef>
                <a:spcPct val="0"/>
              </a:spcBef>
            </a:pPr>
            <a:endParaRPr lang="hr-HR" altLang="sr-Latn-RS" sz="2800" b="1" dirty="0"/>
          </a:p>
          <a:p>
            <a:pPr>
              <a:lnSpc>
                <a:spcPct val="110000"/>
              </a:lnSpc>
              <a:spcBef>
                <a:spcPct val="0"/>
              </a:spcBef>
            </a:pPr>
            <a:r>
              <a:rPr lang="hr-HR" altLang="sr-Latn-RS" sz="2800" b="1" dirty="0"/>
              <a:t>Drugi oblici discipliniranja djeteta više će utjecati na promjenu djetetova ponašanja </a:t>
            </a:r>
            <a:r>
              <a:rPr lang="hr-HR" altLang="sr-Latn-RS" sz="2800" i="1" dirty="0"/>
              <a:t>(npr. “hlađenje” djeteta u sobi, skraćeno igranje na računalu i sl</a:t>
            </a:r>
            <a:r>
              <a:rPr lang="hr-HR" altLang="sr-Latn-RS" sz="1700" i="1" dirty="0"/>
              <a:t>.) </a:t>
            </a:r>
            <a:r>
              <a:rPr lang="hr-HR" altLang="sr-Latn-RS" sz="1700" b="1" dirty="0"/>
              <a:t>.</a:t>
            </a:r>
            <a:endParaRPr lang="en-US" altLang="sr-Latn-RS" sz="1700" b="1" dirty="0"/>
          </a:p>
          <a:p>
            <a:pPr>
              <a:lnSpc>
                <a:spcPct val="110000"/>
              </a:lnSpc>
            </a:pPr>
            <a:endParaRPr lang="hr-HR" sz="1700"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832072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C798C549-A7B0-4520-A740-989DCF2FB89A}"/>
              </a:ext>
            </a:extLst>
          </p:cNvPr>
          <p:cNvSpPr>
            <a:spLocks noGrp="1"/>
          </p:cNvSpPr>
          <p:nvPr>
            <p:ph type="title"/>
          </p:nvPr>
        </p:nvSpPr>
        <p:spPr>
          <a:xfrm>
            <a:off x="641074" y="1419900"/>
            <a:ext cx="2844002" cy="4018201"/>
          </a:xfrm>
        </p:spPr>
        <p:txBody>
          <a:bodyPr>
            <a:normAutofit/>
          </a:bodyPr>
          <a:lstStyle/>
          <a:p>
            <a:pPr algn="l"/>
            <a:r>
              <a:rPr lang="hr-HR" altLang="sr-Latn-RS" sz="3700" b="1">
                <a:latin typeface="Georgia" panose="02040502050405020303" pitchFamily="18" charset="0"/>
              </a:rPr>
              <a:t>Budite ustrajni</a:t>
            </a:r>
            <a:endParaRPr lang="hr-HR" sz="3700"/>
          </a:p>
        </p:txBody>
      </p:sp>
      <p:sp>
        <p:nvSpPr>
          <p:cNvPr id="3" name="Rezervirano mjesto sadržaja 2">
            <a:extLst>
              <a:ext uri="{FF2B5EF4-FFF2-40B4-BE49-F238E27FC236}">
                <a16:creationId xmlns:a16="http://schemas.microsoft.com/office/drawing/2014/main" id="{825484D4-AE82-405A-8A8E-4DCF34BB3B42}"/>
              </a:ext>
            </a:extLst>
          </p:cNvPr>
          <p:cNvSpPr>
            <a:spLocks noGrp="1"/>
          </p:cNvSpPr>
          <p:nvPr>
            <p:ph sz="quarter" idx="13"/>
          </p:nvPr>
        </p:nvSpPr>
        <p:spPr>
          <a:xfrm>
            <a:off x="4701008" y="1193576"/>
            <a:ext cx="6576591" cy="4470850"/>
          </a:xfrm>
        </p:spPr>
        <p:txBody>
          <a:bodyPr anchor="ctr">
            <a:normAutofit/>
          </a:bodyPr>
          <a:lstStyle/>
          <a:p>
            <a:pPr>
              <a:lnSpc>
                <a:spcPct val="110000"/>
              </a:lnSpc>
              <a:spcBef>
                <a:spcPct val="0"/>
              </a:spcBef>
              <a:buNone/>
            </a:pPr>
            <a:r>
              <a:rPr lang="hr-HR" altLang="sr-Latn-RS" b="1" dirty="0">
                <a:latin typeface="Georgia" panose="02040502050405020303" pitchFamily="18" charset="0"/>
              </a:rPr>
              <a:t>Želite li kod djeteta promijeniti neko njegovo ponašanje, važno je da budete ustrajni. </a:t>
            </a:r>
          </a:p>
          <a:p>
            <a:pPr>
              <a:lnSpc>
                <a:spcPct val="110000"/>
              </a:lnSpc>
              <a:spcBef>
                <a:spcPct val="0"/>
              </a:spcBef>
              <a:buNone/>
            </a:pPr>
            <a:endParaRPr lang="hr-HR" altLang="sr-Latn-RS" b="1" dirty="0">
              <a:latin typeface="Georgia" panose="02040502050405020303" pitchFamily="18" charset="0"/>
            </a:endParaRPr>
          </a:p>
          <a:p>
            <a:pPr>
              <a:lnSpc>
                <a:spcPct val="110000"/>
              </a:lnSpc>
              <a:spcBef>
                <a:spcPct val="0"/>
              </a:spcBef>
              <a:buNone/>
            </a:pPr>
            <a:r>
              <a:rPr lang="hr-HR" altLang="sr-Latn-RS" b="1" dirty="0">
                <a:latin typeface="Georgia" panose="02040502050405020303" pitchFamily="18" charset="0"/>
              </a:rPr>
              <a:t>U početku će ono možda misliti da niste ozbiljni u svojoj namjeri. Zato morate dokazati da mislite ozbiljno i da nećete popustiti. </a:t>
            </a:r>
          </a:p>
          <a:p>
            <a:pPr>
              <a:lnSpc>
                <a:spcPct val="110000"/>
              </a:lnSpc>
              <a:spcBef>
                <a:spcPct val="0"/>
              </a:spcBef>
              <a:buNone/>
            </a:pPr>
            <a:endParaRPr lang="hr-HR" altLang="sr-Latn-RS" b="1" dirty="0">
              <a:latin typeface="Georgia" panose="02040502050405020303" pitchFamily="18" charset="0"/>
            </a:endParaRPr>
          </a:p>
          <a:p>
            <a:pPr>
              <a:lnSpc>
                <a:spcPct val="110000"/>
              </a:lnSpc>
              <a:spcBef>
                <a:spcPct val="0"/>
              </a:spcBef>
              <a:buNone/>
            </a:pPr>
            <a:r>
              <a:rPr lang="hr-HR" altLang="sr-Latn-RS" b="1" dirty="0">
                <a:latin typeface="Georgia" panose="02040502050405020303" pitchFamily="18" charset="0"/>
              </a:rPr>
              <a:t>Svaki put kada se dijete ponaša na neželjeni način, jasno mu recite da to nećete tolerirati.</a:t>
            </a:r>
            <a:endParaRPr lang="en-US" altLang="sr-Latn-RS" b="1" dirty="0">
              <a:latin typeface="Georgia" panose="02040502050405020303" pitchFamily="18" charset="0"/>
            </a:endParaRPr>
          </a:p>
          <a:p>
            <a:pPr>
              <a:lnSpc>
                <a:spcPct val="110000"/>
              </a:lnSpc>
            </a:pPr>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3527334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C8B6C12-BE49-45C7-8E88-D16FE2E62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Što znače emotikoni? – Orbis Marketing">
            <a:extLst>
              <a:ext uri="{FF2B5EF4-FFF2-40B4-BE49-F238E27FC236}">
                <a16:creationId xmlns:a16="http://schemas.microsoft.com/office/drawing/2014/main" id="{220AD8BC-F723-4195-9890-DB57886F846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93395" y="2505456"/>
            <a:ext cx="2935224" cy="2935224"/>
          </a:xfrm>
          <a:prstGeom prst="roundRect">
            <a:avLst>
              <a:gd name="adj" fmla="val 530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73" name="Picture 72">
            <a:extLst>
              <a:ext uri="{FF2B5EF4-FFF2-40B4-BE49-F238E27FC236}">
                <a16:creationId xmlns:a16="http://schemas.microsoft.com/office/drawing/2014/main" id="{9D3FC01C-4EFD-4868-8317-4C9F8693189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Naslov 1">
            <a:extLst>
              <a:ext uri="{FF2B5EF4-FFF2-40B4-BE49-F238E27FC236}">
                <a16:creationId xmlns:a16="http://schemas.microsoft.com/office/drawing/2014/main" id="{394AFC3C-1BA1-4E7C-A93A-6AA2D3938AC0}"/>
              </a:ext>
            </a:extLst>
          </p:cNvPr>
          <p:cNvSpPr>
            <a:spLocks noGrp="1"/>
          </p:cNvSpPr>
          <p:nvPr>
            <p:ph type="title"/>
          </p:nvPr>
        </p:nvSpPr>
        <p:spPr>
          <a:xfrm>
            <a:off x="913775" y="618517"/>
            <a:ext cx="10364451" cy="1596177"/>
          </a:xfrm>
        </p:spPr>
        <p:txBody>
          <a:bodyPr>
            <a:normAutofit/>
          </a:bodyPr>
          <a:lstStyle/>
          <a:p>
            <a:r>
              <a:rPr lang="hr-HR" altLang="sr-Latn-RS" b="1" dirty="0">
                <a:latin typeface="Georgia" panose="02040502050405020303" pitchFamily="18" charset="0"/>
              </a:rPr>
              <a:t>I na kraju...</a:t>
            </a:r>
            <a:endParaRPr lang="hr-HR" dirty="0"/>
          </a:p>
        </p:txBody>
      </p:sp>
      <p:sp>
        <p:nvSpPr>
          <p:cNvPr id="3" name="Rezervirano mjesto sadržaja 2">
            <a:extLst>
              <a:ext uri="{FF2B5EF4-FFF2-40B4-BE49-F238E27FC236}">
                <a16:creationId xmlns:a16="http://schemas.microsoft.com/office/drawing/2014/main" id="{98EC0FA2-7E51-4AD9-AD89-B3C3710440AA}"/>
              </a:ext>
            </a:extLst>
          </p:cNvPr>
          <p:cNvSpPr>
            <a:spLocks noGrp="1"/>
          </p:cNvSpPr>
          <p:nvPr>
            <p:ph sz="quarter" idx="13"/>
          </p:nvPr>
        </p:nvSpPr>
        <p:spPr>
          <a:xfrm>
            <a:off x="4837814" y="2367092"/>
            <a:ext cx="6439786" cy="3424107"/>
          </a:xfrm>
        </p:spPr>
        <p:txBody>
          <a:bodyPr>
            <a:normAutofit/>
          </a:bodyPr>
          <a:lstStyle/>
          <a:p>
            <a:pPr>
              <a:lnSpc>
                <a:spcPct val="110000"/>
              </a:lnSpc>
              <a:buNone/>
            </a:pPr>
            <a:r>
              <a:rPr lang="hr-HR" altLang="sr-Latn-RS" sz="1700" b="1" i="1">
                <a:latin typeface="Georgia" panose="02040502050405020303" pitchFamily="18" charset="0"/>
              </a:rPr>
              <a:t>Djeca koja znaju gdje su granice njihova ponašanja, osjećaju se sretnije i sigurnije</a:t>
            </a:r>
            <a:r>
              <a:rPr lang="hr-HR" altLang="sr-Latn-RS" sz="1700" b="1">
                <a:latin typeface="Georgia" panose="02040502050405020303" pitchFamily="18" charset="0"/>
              </a:rPr>
              <a:t>.</a:t>
            </a:r>
          </a:p>
          <a:p>
            <a:pPr>
              <a:lnSpc>
                <a:spcPct val="110000"/>
              </a:lnSpc>
              <a:buNone/>
            </a:pPr>
            <a:endParaRPr lang="hr-HR" altLang="sr-Latn-RS" sz="1700" b="1" i="1">
              <a:latin typeface="Georgia" panose="02040502050405020303" pitchFamily="18" charset="0"/>
            </a:endParaRPr>
          </a:p>
          <a:p>
            <a:pPr>
              <a:lnSpc>
                <a:spcPct val="110000"/>
              </a:lnSpc>
              <a:buNone/>
            </a:pPr>
            <a:r>
              <a:rPr lang="hr-HR" altLang="sr-Latn-RS" sz="1700" b="1" i="1">
                <a:latin typeface="Georgia" panose="02040502050405020303" pitchFamily="18" charset="0"/>
              </a:rPr>
              <a:t>	Lakše izlaze na kraj s mnogim problemima u odnosima s vršnjacima i odraslima, i kod kuće i u školi.</a:t>
            </a:r>
          </a:p>
          <a:p>
            <a:pPr>
              <a:lnSpc>
                <a:spcPct val="110000"/>
              </a:lnSpc>
              <a:buNone/>
            </a:pPr>
            <a:endParaRPr lang="hr-HR" altLang="sr-Latn-RS" sz="1700" b="1" i="1">
              <a:latin typeface="Georgia" panose="02040502050405020303" pitchFamily="18" charset="0"/>
            </a:endParaRPr>
          </a:p>
          <a:p>
            <a:pPr>
              <a:lnSpc>
                <a:spcPct val="110000"/>
              </a:lnSpc>
              <a:buNone/>
            </a:pPr>
            <a:r>
              <a:rPr lang="hr-HR" altLang="sr-Latn-RS" sz="1700" b="1" i="1">
                <a:latin typeface="Georgia" panose="02040502050405020303" pitchFamily="18" charset="0"/>
              </a:rPr>
              <a:t>	Učeći djecu disciplini pomažemo im da postanu odgovorne i samopouzdane osobe.</a:t>
            </a:r>
          </a:p>
          <a:p>
            <a:pPr>
              <a:lnSpc>
                <a:spcPct val="110000"/>
              </a:lnSpc>
            </a:pPr>
            <a:endParaRPr lang="hr-HR" sz="1700"/>
          </a:p>
        </p:txBody>
      </p:sp>
    </p:spTree>
    <p:extLst>
      <p:ext uri="{BB962C8B-B14F-4D97-AF65-F5344CB8AC3E}">
        <p14:creationId xmlns:p14="http://schemas.microsoft.com/office/powerpoint/2010/main" val="4283310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3EA46E6-2598-4DAB-B053-B4E026C04FE7}"/>
              </a:ext>
            </a:extLst>
          </p:cNvPr>
          <p:cNvSpPr>
            <a:spLocks noGrp="1"/>
          </p:cNvSpPr>
          <p:nvPr>
            <p:ph type="title"/>
          </p:nvPr>
        </p:nvSpPr>
        <p:spPr/>
        <p:txBody>
          <a:bodyPr/>
          <a:lstStyle/>
          <a:p>
            <a:r>
              <a:rPr lang="hr-HR" dirty="0"/>
              <a:t>literatura</a:t>
            </a:r>
          </a:p>
        </p:txBody>
      </p:sp>
      <p:sp>
        <p:nvSpPr>
          <p:cNvPr id="4" name="Rectangle 7">
            <a:extLst>
              <a:ext uri="{FF2B5EF4-FFF2-40B4-BE49-F238E27FC236}">
                <a16:creationId xmlns:a16="http://schemas.microsoft.com/office/drawing/2014/main" id="{A0D5032B-852A-45F0-81BE-F549CC597921}"/>
              </a:ext>
            </a:extLst>
          </p:cNvPr>
          <p:cNvSpPr>
            <a:spLocks noGrp="1" noChangeArrowheads="1"/>
          </p:cNvSpPr>
          <p:nvPr>
            <p:ph sz="quarter" idx="13"/>
          </p:nvPr>
        </p:nvSpPr>
        <p:spPr bwMode="auto">
          <a:xfrm>
            <a:off x="914400" y="2366963"/>
            <a:ext cx="10363200" cy="1314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657600" lvl="8" indent="0" eaLnBrk="1" hangingPunct="1">
              <a:spcBef>
                <a:spcPct val="0"/>
              </a:spcBef>
              <a:buNone/>
            </a:pPr>
            <a:endParaRPr lang="hr-HR" altLang="sr-Latn-RS" sz="800" i="1" dirty="0"/>
          </a:p>
          <a:p>
            <a:pPr eaLnBrk="1" hangingPunct="1">
              <a:spcBef>
                <a:spcPct val="0"/>
              </a:spcBef>
            </a:pPr>
            <a:r>
              <a:rPr lang="hr-HR" altLang="sr-Latn-RS" sz="2000" dirty="0" err="1"/>
              <a:t>Fields</a:t>
            </a:r>
            <a:r>
              <a:rPr lang="hr-HR" altLang="sr-Latn-RS" sz="2000" dirty="0"/>
              <a:t>, V. M. , </a:t>
            </a:r>
            <a:r>
              <a:rPr lang="hr-HR" altLang="sr-Latn-RS" sz="2000" dirty="0" err="1"/>
              <a:t>Boesser</a:t>
            </a:r>
            <a:r>
              <a:rPr lang="hr-HR" altLang="sr-Latn-RS" sz="2000" dirty="0"/>
              <a:t>, C. (1994.). </a:t>
            </a:r>
            <a:r>
              <a:rPr lang="hr-HR" altLang="sr-Latn-RS" sz="2000" i="1" dirty="0" err="1"/>
              <a:t>Constrktivni</a:t>
            </a:r>
            <a:r>
              <a:rPr lang="hr-HR" altLang="sr-Latn-RS" sz="2000" i="1" dirty="0"/>
              <a:t> prijedlozi za discipliniranje djeteta</a:t>
            </a:r>
            <a:r>
              <a:rPr lang="hr-HR" altLang="sr-Latn-RS" sz="2000" dirty="0"/>
              <a:t>. New York: Macmillan </a:t>
            </a:r>
            <a:r>
              <a:rPr lang="hr-HR" altLang="sr-Latn-RS" sz="2000" dirty="0" err="1"/>
              <a:t>Publishing</a:t>
            </a:r>
            <a:r>
              <a:rPr lang="hr-HR" altLang="sr-Latn-RS" sz="2000" dirty="0"/>
              <a:t> Company.</a:t>
            </a:r>
          </a:p>
          <a:p>
            <a:pPr eaLnBrk="1" hangingPunct="1">
              <a:spcBef>
                <a:spcPct val="0"/>
              </a:spcBef>
            </a:pPr>
            <a:r>
              <a:rPr lang="hr-HR" altLang="sr-Latn-RS" sz="2000" dirty="0"/>
              <a:t>Severe, S.(2000.).</a:t>
            </a:r>
            <a:r>
              <a:rPr lang="hr-HR" altLang="sr-Latn-RS" sz="2000" i="1" dirty="0"/>
              <a:t>kako se ponašam</a:t>
            </a:r>
            <a:r>
              <a:rPr lang="hr-HR" altLang="sr-Latn-RS" sz="2000" dirty="0"/>
              <a:t>. London: </a:t>
            </a:r>
            <a:r>
              <a:rPr lang="hr-HR" altLang="sr-Latn-RS" sz="2000" dirty="0" err="1"/>
              <a:t>Vermilion</a:t>
            </a:r>
            <a:endParaRPr lang="hr-HR" altLang="sr-Latn-RS" sz="2000" dirty="0"/>
          </a:p>
        </p:txBody>
      </p:sp>
    </p:spTree>
    <p:extLst>
      <p:ext uri="{BB962C8B-B14F-4D97-AF65-F5344CB8AC3E}">
        <p14:creationId xmlns:p14="http://schemas.microsoft.com/office/powerpoint/2010/main" val="98473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E0E62EE9-2E41-44CC-9C77-9F2B6806E054}"/>
              </a:ext>
            </a:extLst>
          </p:cNvPr>
          <p:cNvSpPr>
            <a:spLocks noGrp="1"/>
          </p:cNvSpPr>
          <p:nvPr>
            <p:ph type="title"/>
          </p:nvPr>
        </p:nvSpPr>
        <p:spPr>
          <a:xfrm>
            <a:off x="641074" y="1419900"/>
            <a:ext cx="2844002" cy="4018201"/>
          </a:xfrm>
        </p:spPr>
        <p:txBody>
          <a:bodyPr>
            <a:normAutofit/>
          </a:bodyPr>
          <a:lstStyle/>
          <a:p>
            <a:pPr algn="l"/>
            <a:r>
              <a:rPr lang="hr-HR" altLang="sr-Latn-RS" sz="2400" b="1" dirty="0">
                <a:latin typeface="Georgia" panose="02040502050405020303" pitchFamily="18" charset="0"/>
              </a:rPr>
              <a:t>Djecu moramo poučavati kako brinuti o drugima i kako primati brigu drugih. To činimo ako ih potičemo da:</a:t>
            </a:r>
            <a:br>
              <a:rPr lang="hr-HR" altLang="sr-Latn-RS" sz="2400" b="1" dirty="0">
                <a:latin typeface="Georgia" panose="02040502050405020303" pitchFamily="18" charset="0"/>
              </a:rPr>
            </a:br>
            <a:endParaRPr lang="hr-HR" sz="2400" dirty="0"/>
          </a:p>
        </p:txBody>
      </p:sp>
      <p:sp>
        <p:nvSpPr>
          <p:cNvPr id="3" name="Rezervirano mjesto sadržaja 2">
            <a:extLst>
              <a:ext uri="{FF2B5EF4-FFF2-40B4-BE49-F238E27FC236}">
                <a16:creationId xmlns:a16="http://schemas.microsoft.com/office/drawing/2014/main" id="{8587E278-E479-4671-B354-FA84458F6ACF}"/>
              </a:ext>
            </a:extLst>
          </p:cNvPr>
          <p:cNvSpPr>
            <a:spLocks noGrp="1"/>
          </p:cNvSpPr>
          <p:nvPr>
            <p:ph sz="quarter" idx="13"/>
          </p:nvPr>
        </p:nvSpPr>
        <p:spPr>
          <a:xfrm>
            <a:off x="4701008" y="1193576"/>
            <a:ext cx="6576591" cy="4470850"/>
          </a:xfrm>
        </p:spPr>
        <p:txBody>
          <a:bodyPr anchor="ctr">
            <a:normAutofit/>
          </a:bodyPr>
          <a:lstStyle/>
          <a:p>
            <a:pPr lvl="1">
              <a:lnSpc>
                <a:spcPct val="110000"/>
              </a:lnSpc>
              <a:buFont typeface="Wingdings" panose="05000000000000000000" pitchFamily="2" charset="2"/>
              <a:buChar char="Ø"/>
            </a:pPr>
            <a:r>
              <a:rPr lang="hr-HR" altLang="sr-Latn-RS" sz="1500" dirty="0">
                <a:latin typeface="Georgia" panose="02040502050405020303" pitchFamily="18" charset="0"/>
              </a:rPr>
              <a:t>slušaju druge i odgovaraju im na relevantan način,</a:t>
            </a:r>
          </a:p>
          <a:p>
            <a:pPr lvl="1">
              <a:lnSpc>
                <a:spcPct val="110000"/>
              </a:lnSpc>
              <a:buFont typeface="Wingdings" panose="05000000000000000000" pitchFamily="2" charset="2"/>
              <a:buChar char="Ø"/>
            </a:pPr>
            <a:r>
              <a:rPr lang="hr-HR" altLang="sr-Latn-RS" sz="1500" dirty="0">
                <a:latin typeface="Georgia" panose="02040502050405020303" pitchFamily="18" charset="0"/>
              </a:rPr>
              <a:t>pokazuju brigu za osjećaje i mišljenje drugih,</a:t>
            </a:r>
          </a:p>
          <a:p>
            <a:pPr lvl="1">
              <a:lnSpc>
                <a:spcPct val="110000"/>
              </a:lnSpc>
              <a:buFont typeface="Wingdings" panose="05000000000000000000" pitchFamily="2" charset="2"/>
              <a:buChar char="Ø"/>
            </a:pPr>
            <a:r>
              <a:rPr lang="hr-HR" altLang="sr-Latn-RS" sz="1500" dirty="0">
                <a:latin typeface="Georgia" panose="02040502050405020303" pitchFamily="18" charset="0"/>
              </a:rPr>
              <a:t>bolje razumiju tuđe osjećaje pokušavajući se uživjeti u njih (empatija),</a:t>
            </a:r>
          </a:p>
          <a:p>
            <a:pPr lvl="1">
              <a:lnSpc>
                <a:spcPct val="110000"/>
              </a:lnSpc>
              <a:buFont typeface="Wingdings" panose="05000000000000000000" pitchFamily="2" charset="2"/>
              <a:buChar char="Ø"/>
            </a:pPr>
            <a:r>
              <a:rPr lang="hr-HR" altLang="sr-Latn-RS" sz="1500" dirty="0">
                <a:latin typeface="Georgia" panose="02040502050405020303" pitchFamily="18" charset="0"/>
              </a:rPr>
              <a:t>pokazuju prijateljsko ponašanje,</a:t>
            </a:r>
          </a:p>
          <a:p>
            <a:pPr lvl="1">
              <a:lnSpc>
                <a:spcPct val="110000"/>
              </a:lnSpc>
              <a:buFont typeface="Wingdings" panose="05000000000000000000" pitchFamily="2" charset="2"/>
              <a:buChar char="Ø"/>
            </a:pPr>
            <a:r>
              <a:rPr lang="hr-HR" altLang="sr-Latn-RS" sz="1500" dirty="0">
                <a:latin typeface="Georgia" panose="02040502050405020303" pitchFamily="18" charset="0"/>
              </a:rPr>
              <a:t>Surađuju,</a:t>
            </a:r>
          </a:p>
          <a:p>
            <a:pPr lvl="1">
              <a:lnSpc>
                <a:spcPct val="110000"/>
              </a:lnSpc>
              <a:buFont typeface="Wingdings" panose="05000000000000000000" pitchFamily="2" charset="2"/>
              <a:buChar char="Ø"/>
            </a:pPr>
            <a:r>
              <a:rPr lang="hr-HR" altLang="sr-Latn-RS" sz="1500" dirty="0">
                <a:latin typeface="Georgia" panose="02040502050405020303" pitchFamily="18" charset="0"/>
              </a:rPr>
              <a:t>rješavaju sukobe bez ponašanja koje može nekog povrijediti,</a:t>
            </a:r>
          </a:p>
          <a:p>
            <a:pPr lvl="1">
              <a:lnSpc>
                <a:spcPct val="110000"/>
              </a:lnSpc>
              <a:buFont typeface="Wingdings" panose="05000000000000000000" pitchFamily="2" charset="2"/>
              <a:buChar char="Ø"/>
            </a:pPr>
            <a:r>
              <a:rPr lang="hr-HR" altLang="sr-Latn-RS" sz="1500" dirty="0">
                <a:latin typeface="Georgia" panose="02040502050405020303" pitchFamily="18" charset="0"/>
              </a:rPr>
              <a:t>se u grupi izmjenjuju u različitim ulogama bez durenja, svađanja ili odustajanja,</a:t>
            </a:r>
          </a:p>
          <a:p>
            <a:pPr lvl="1">
              <a:lnSpc>
                <a:spcPct val="110000"/>
              </a:lnSpc>
              <a:buFont typeface="Wingdings" panose="05000000000000000000" pitchFamily="2" charset="2"/>
              <a:buChar char="Ø"/>
            </a:pPr>
            <a:r>
              <a:rPr lang="hr-HR" altLang="sr-Latn-RS" sz="1500" dirty="0">
                <a:latin typeface="Georgia" panose="02040502050405020303" pitchFamily="18" charset="0"/>
              </a:rPr>
              <a:t>dijele s drugima svoja razmišljanja, prostor, stvari, pažnju.</a:t>
            </a:r>
          </a:p>
          <a:p>
            <a:pPr marL="457200" indent="-457200">
              <a:lnSpc>
                <a:spcPct val="110000"/>
              </a:lnSpc>
              <a:buFont typeface="+mj-lt"/>
              <a:buAutoNum type="arabicPeriod"/>
            </a:pPr>
            <a:endParaRPr lang="hr-HR" sz="1500" dirty="0">
              <a:latin typeface="Abadi" panose="020B0604020202020204" pitchFamily="34" charset="0"/>
            </a:endParaRPr>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1510638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27">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62AE8BF7-756F-4BF5-BFC4-37E1406236A4}"/>
              </a:ext>
            </a:extLst>
          </p:cNvPr>
          <p:cNvSpPr>
            <a:spLocks noGrp="1"/>
          </p:cNvSpPr>
          <p:nvPr>
            <p:ph type="title"/>
          </p:nvPr>
        </p:nvSpPr>
        <p:spPr>
          <a:xfrm>
            <a:off x="641074" y="1419900"/>
            <a:ext cx="2844002" cy="4018201"/>
          </a:xfrm>
        </p:spPr>
        <p:txBody>
          <a:bodyPr>
            <a:normAutofit/>
          </a:bodyPr>
          <a:lstStyle/>
          <a:p>
            <a:pPr algn="l"/>
            <a:r>
              <a:rPr lang="hr-HR" altLang="sr-Latn-RS" sz="2800" b="1">
                <a:latin typeface="Georgia" panose="02040502050405020303" pitchFamily="18" charset="0"/>
              </a:rPr>
              <a:t>Imajte na umu da djeca uvijek nastoje pomaknuti nametnute im granice. </a:t>
            </a:r>
            <a:br>
              <a:rPr lang="hr-HR" altLang="sr-Latn-RS" sz="2800" b="1">
                <a:latin typeface="Georgia" panose="02040502050405020303" pitchFamily="18" charset="0"/>
              </a:rPr>
            </a:br>
            <a:endParaRPr lang="hr-HR" sz="2800"/>
          </a:p>
        </p:txBody>
      </p:sp>
      <p:sp>
        <p:nvSpPr>
          <p:cNvPr id="3" name="Rezervirano mjesto sadržaja 2">
            <a:extLst>
              <a:ext uri="{FF2B5EF4-FFF2-40B4-BE49-F238E27FC236}">
                <a16:creationId xmlns:a16="http://schemas.microsoft.com/office/drawing/2014/main" id="{988735C8-1998-49D8-A55C-415B608D0AC2}"/>
              </a:ext>
            </a:extLst>
          </p:cNvPr>
          <p:cNvSpPr>
            <a:spLocks noGrp="1"/>
          </p:cNvSpPr>
          <p:nvPr>
            <p:ph sz="quarter" idx="13"/>
          </p:nvPr>
        </p:nvSpPr>
        <p:spPr>
          <a:xfrm>
            <a:off x="4701008" y="1193576"/>
            <a:ext cx="6576591" cy="4470850"/>
          </a:xfrm>
        </p:spPr>
        <p:txBody>
          <a:bodyPr anchor="ctr">
            <a:normAutofit/>
          </a:bodyPr>
          <a:lstStyle/>
          <a:p>
            <a:pPr>
              <a:lnSpc>
                <a:spcPct val="110000"/>
              </a:lnSpc>
              <a:buNone/>
            </a:pPr>
            <a:r>
              <a:rPr lang="hr-HR" altLang="sr-Latn-RS" sz="1400" b="1" dirty="0">
                <a:latin typeface="Georgia" panose="02040502050405020303" pitchFamily="18" charset="0"/>
              </a:rPr>
              <a:t>    </a:t>
            </a:r>
            <a:r>
              <a:rPr lang="hr-HR" altLang="sr-Latn-RS" sz="1400" i="1" dirty="0">
                <a:latin typeface="Georgia" panose="02040502050405020303" pitchFamily="18" charset="0"/>
              </a:rPr>
              <a:t>(Npr. sedmogodišnje dijete koje nije pospremilo svoje igračke kaže roditeljima: “Ali Ani igračke sprema mama!”)</a:t>
            </a:r>
          </a:p>
          <a:p>
            <a:pPr>
              <a:lnSpc>
                <a:spcPct val="110000"/>
              </a:lnSpc>
              <a:buNone/>
            </a:pPr>
            <a:endParaRPr lang="hr-HR" altLang="sr-Latn-RS" sz="1400" i="1" dirty="0">
              <a:latin typeface="Georgia" panose="02040502050405020303" pitchFamily="18" charset="0"/>
            </a:endParaRPr>
          </a:p>
          <a:p>
            <a:pPr>
              <a:lnSpc>
                <a:spcPct val="110000"/>
              </a:lnSpc>
              <a:buNone/>
            </a:pPr>
            <a:r>
              <a:rPr lang="hr-HR" altLang="sr-Latn-RS" sz="1600" b="1" dirty="0">
                <a:latin typeface="Georgia" panose="02040502050405020303" pitchFamily="18" charset="0"/>
              </a:rPr>
              <a:t>     Neka djeca brzo odustaju od svojih zahtjeva, dok su neka vrlo uporna i potrebno im je više vremena da prihvate roditeljska obrazloženja. Neka djeca na pokušaj ispravljanja njihova ponašanja, reagiraju vrlo negativno, npr. postaju agresivna ili su pasivna. Važno je postići da dijete prihvati sugestiju koju mu dajemo, a to je lakše  ako jasno objasnimo zašto ne želimo da se ponaša na određeni način, koje posljedice to ponašanje može imati i potom dosljedno tražimo takvo ponašanje. </a:t>
            </a:r>
            <a:endParaRPr lang="hr-HR" sz="1600" dirty="0"/>
          </a:p>
        </p:txBody>
      </p:sp>
      <p:pic>
        <p:nvPicPr>
          <p:cNvPr id="32" name="Picture 31">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2181033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9F42FD9B-7240-490B-BDCA-586BB48D1794}"/>
              </a:ext>
            </a:extLst>
          </p:cNvPr>
          <p:cNvSpPr>
            <a:spLocks noGrp="1"/>
          </p:cNvSpPr>
          <p:nvPr>
            <p:ph type="title"/>
          </p:nvPr>
        </p:nvSpPr>
        <p:spPr>
          <a:xfrm>
            <a:off x="641074" y="1419900"/>
            <a:ext cx="2844002" cy="4018201"/>
          </a:xfrm>
        </p:spPr>
        <p:txBody>
          <a:bodyPr>
            <a:normAutofit/>
          </a:bodyPr>
          <a:lstStyle/>
          <a:p>
            <a:pPr algn="l"/>
            <a:r>
              <a:rPr lang="hr-HR" sz="4100"/>
              <a:t>OSNOVNE PREPORUKE</a:t>
            </a:r>
          </a:p>
        </p:txBody>
      </p:sp>
      <p:sp>
        <p:nvSpPr>
          <p:cNvPr id="3" name="Rezervirano mjesto sadržaja 2">
            <a:extLst>
              <a:ext uri="{FF2B5EF4-FFF2-40B4-BE49-F238E27FC236}">
                <a16:creationId xmlns:a16="http://schemas.microsoft.com/office/drawing/2014/main" id="{96056D50-11A0-4A6C-A67F-1F7F0C829129}"/>
              </a:ext>
            </a:extLst>
          </p:cNvPr>
          <p:cNvSpPr>
            <a:spLocks noGrp="1"/>
          </p:cNvSpPr>
          <p:nvPr>
            <p:ph sz="quarter" idx="13"/>
          </p:nvPr>
        </p:nvSpPr>
        <p:spPr>
          <a:xfrm>
            <a:off x="4701008" y="1193576"/>
            <a:ext cx="6576591" cy="4470850"/>
          </a:xfrm>
        </p:spPr>
        <p:txBody>
          <a:bodyPr anchor="ctr">
            <a:normAutofit/>
          </a:bodyPr>
          <a:lstStyle/>
          <a:p>
            <a:pPr>
              <a:spcBef>
                <a:spcPct val="0"/>
              </a:spcBef>
              <a:buNone/>
            </a:pPr>
            <a:r>
              <a:rPr lang="hr-HR" altLang="sr-Latn-RS" b="1" dirty="0"/>
              <a:t>   Najviše pažnje poklanjajte dobrom i poželjnom ponašanju svog djeteta. Posebno ga pohvalite kad pokazuje samokontrolu (npr. suzdrži se od agresivnog reagiranja, sluša što druga osoba govori iako se s njom ne slaže i sl.), jer mu na taj način dajete do znanja da je njegovo ponašanje poželjno i da s njim  treba i nastaviti.</a:t>
            </a:r>
          </a:p>
          <a:p>
            <a:pPr>
              <a:spcBef>
                <a:spcPct val="0"/>
              </a:spcBef>
              <a:buNone/>
            </a:pPr>
            <a:r>
              <a:rPr lang="hr-HR" altLang="sr-Latn-RS" dirty="0"/>
              <a:t>	Ne propustite priliku pohvaliti dijete!</a:t>
            </a:r>
          </a:p>
          <a:p>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32805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CECB13A7-598A-48EC-93C1-6DAFD3471383}"/>
              </a:ext>
            </a:extLst>
          </p:cNvPr>
          <p:cNvSpPr>
            <a:spLocks noGrp="1"/>
          </p:cNvSpPr>
          <p:nvPr>
            <p:ph type="title"/>
          </p:nvPr>
        </p:nvSpPr>
        <p:spPr>
          <a:xfrm>
            <a:off x="641074" y="1419900"/>
            <a:ext cx="2844002" cy="4018201"/>
          </a:xfrm>
        </p:spPr>
        <p:txBody>
          <a:bodyPr>
            <a:normAutofit/>
          </a:bodyPr>
          <a:lstStyle/>
          <a:p>
            <a:pPr algn="l"/>
            <a:r>
              <a:rPr lang="hr-HR" sz="4100"/>
              <a:t>DAJTE SVOM DJETETU DO ZNANJA DA GA VOLITE</a:t>
            </a:r>
          </a:p>
        </p:txBody>
      </p:sp>
      <p:sp>
        <p:nvSpPr>
          <p:cNvPr id="3" name="Rezervirano mjesto sadržaja 2">
            <a:extLst>
              <a:ext uri="{FF2B5EF4-FFF2-40B4-BE49-F238E27FC236}">
                <a16:creationId xmlns:a16="http://schemas.microsoft.com/office/drawing/2014/main" id="{F14EADE4-033F-4E37-89F4-39332242A988}"/>
              </a:ext>
            </a:extLst>
          </p:cNvPr>
          <p:cNvSpPr>
            <a:spLocks noGrp="1"/>
          </p:cNvSpPr>
          <p:nvPr>
            <p:ph sz="quarter" idx="13"/>
          </p:nvPr>
        </p:nvSpPr>
        <p:spPr>
          <a:xfrm>
            <a:off x="4701008" y="1193576"/>
            <a:ext cx="6576591" cy="4470850"/>
          </a:xfrm>
        </p:spPr>
        <p:txBody>
          <a:bodyPr anchor="ctr">
            <a:normAutofit/>
          </a:bodyPr>
          <a:lstStyle/>
          <a:p>
            <a:pPr>
              <a:spcBef>
                <a:spcPct val="0"/>
              </a:spcBef>
              <a:buNone/>
            </a:pPr>
            <a:r>
              <a:rPr lang="hr-HR" altLang="sr-Latn-RS" b="1" dirty="0">
                <a:latin typeface="Georgia" panose="02040502050405020303" pitchFamily="18" charset="0"/>
              </a:rPr>
              <a:t>   Recite mu </a:t>
            </a:r>
            <a:r>
              <a:rPr lang="hr-HR" altLang="sr-Latn-RS" b="1" u="sng" dirty="0">
                <a:latin typeface="Georgia" panose="02040502050405020303" pitchFamily="18" charset="0"/>
              </a:rPr>
              <a:t>što točno cijenite</a:t>
            </a:r>
            <a:r>
              <a:rPr lang="hr-HR" altLang="sr-Latn-RS" b="1" dirty="0">
                <a:latin typeface="Georgia" panose="02040502050405020303" pitchFamily="18" charset="0"/>
              </a:rPr>
              <a:t> kod njega (koje su njegove dobre osobine). </a:t>
            </a:r>
          </a:p>
          <a:p>
            <a:pPr>
              <a:spcBef>
                <a:spcPct val="0"/>
              </a:spcBef>
              <a:buNone/>
            </a:pPr>
            <a:r>
              <a:rPr lang="hr-HR" altLang="sr-Latn-RS" b="1" dirty="0">
                <a:latin typeface="Georgia" panose="02040502050405020303" pitchFamily="18" charset="0"/>
              </a:rPr>
              <a:t>   Ponekad “nagradite” dijete (najveća je nagrada za dijete vaš zagrljaj, pažnja onomu što govori, iskazivanje ponosa zbog onoga što je učinilo, neka zajednička aktivnost - igra, zajedničko gledanje filma, i sl.).</a:t>
            </a:r>
            <a:endParaRPr lang="en-US" altLang="sr-Latn-RS" b="1" dirty="0">
              <a:latin typeface="Georgia" panose="02040502050405020303" pitchFamily="18" charset="0"/>
            </a:endParaRPr>
          </a:p>
          <a:p>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226976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05089A7C-3C3E-41F0-8559-D9F0EA65C100}"/>
              </a:ext>
            </a:extLst>
          </p:cNvPr>
          <p:cNvSpPr>
            <a:spLocks noGrp="1"/>
          </p:cNvSpPr>
          <p:nvPr>
            <p:ph type="title"/>
          </p:nvPr>
        </p:nvSpPr>
        <p:spPr>
          <a:xfrm>
            <a:off x="641074" y="1419900"/>
            <a:ext cx="2844002" cy="4018201"/>
          </a:xfrm>
        </p:spPr>
        <p:txBody>
          <a:bodyPr>
            <a:normAutofit/>
          </a:bodyPr>
          <a:lstStyle/>
          <a:p>
            <a:pPr algn="l"/>
            <a:r>
              <a:rPr lang="hr-HR" altLang="sr-Latn-RS" sz="3100" b="1"/>
              <a:t>Postavite djetetu granice. Važno je da točno zna što očekujete od njega.</a:t>
            </a:r>
            <a:br>
              <a:rPr lang="en-US" altLang="sr-Latn-RS" sz="3100" b="1"/>
            </a:br>
            <a:endParaRPr lang="hr-HR" sz="3100"/>
          </a:p>
        </p:txBody>
      </p:sp>
      <p:sp>
        <p:nvSpPr>
          <p:cNvPr id="3" name="Rezervirano mjesto sadržaja 2">
            <a:extLst>
              <a:ext uri="{FF2B5EF4-FFF2-40B4-BE49-F238E27FC236}">
                <a16:creationId xmlns:a16="http://schemas.microsoft.com/office/drawing/2014/main" id="{BD9F5295-4D09-4279-8BDB-E3757DED3444}"/>
              </a:ext>
            </a:extLst>
          </p:cNvPr>
          <p:cNvSpPr>
            <a:spLocks noGrp="1"/>
          </p:cNvSpPr>
          <p:nvPr>
            <p:ph sz="quarter" idx="13"/>
          </p:nvPr>
        </p:nvSpPr>
        <p:spPr>
          <a:xfrm>
            <a:off x="4701008" y="1193576"/>
            <a:ext cx="6576591" cy="4470850"/>
          </a:xfrm>
        </p:spPr>
        <p:txBody>
          <a:bodyPr anchor="ctr">
            <a:normAutofit/>
          </a:bodyPr>
          <a:lstStyle/>
          <a:p>
            <a:pPr>
              <a:lnSpc>
                <a:spcPct val="110000"/>
              </a:lnSpc>
              <a:spcBef>
                <a:spcPct val="0"/>
              </a:spcBef>
              <a:buNone/>
            </a:pPr>
            <a:r>
              <a:rPr lang="hr-HR" altLang="sr-Latn-RS" b="1" dirty="0"/>
              <a:t>Mlađa djeca, iako to nikada ne bi priznala, razvijaju strah ako doživljavaju previše slobode... zato...</a:t>
            </a:r>
          </a:p>
          <a:p>
            <a:pPr>
              <a:lnSpc>
                <a:spcPct val="110000"/>
              </a:lnSpc>
              <a:spcBef>
                <a:spcPct val="0"/>
              </a:spcBef>
              <a:buNone/>
            </a:pPr>
            <a:endParaRPr lang="hr-HR" altLang="sr-Latn-RS" b="1" dirty="0"/>
          </a:p>
          <a:p>
            <a:pPr>
              <a:lnSpc>
                <a:spcPct val="110000"/>
              </a:lnSpc>
              <a:spcBef>
                <a:spcPct val="0"/>
              </a:spcBef>
              <a:buNone/>
            </a:pPr>
            <a:endParaRPr lang="hr-HR" altLang="sr-Latn-RS" b="1" dirty="0"/>
          </a:p>
          <a:p>
            <a:pPr>
              <a:lnSpc>
                <a:spcPct val="110000"/>
              </a:lnSpc>
              <a:spcBef>
                <a:spcPct val="0"/>
              </a:spcBef>
              <a:buNone/>
            </a:pPr>
            <a:endParaRPr lang="hr-HR" altLang="sr-Latn-RS" b="1" dirty="0"/>
          </a:p>
          <a:p>
            <a:pPr>
              <a:lnSpc>
                <a:spcPct val="110000"/>
              </a:lnSpc>
              <a:spcBef>
                <a:spcPct val="0"/>
              </a:spcBef>
              <a:buNone/>
            </a:pPr>
            <a:endParaRPr lang="hr-HR" altLang="sr-Latn-RS" b="1" dirty="0"/>
          </a:p>
          <a:p>
            <a:pPr>
              <a:lnSpc>
                <a:spcPct val="110000"/>
              </a:lnSpc>
              <a:spcBef>
                <a:spcPct val="0"/>
              </a:spcBef>
              <a:buNone/>
            </a:pPr>
            <a:endParaRPr lang="hr-HR" altLang="sr-Latn-RS" b="1" dirty="0"/>
          </a:p>
          <a:p>
            <a:pPr>
              <a:lnSpc>
                <a:spcPct val="110000"/>
              </a:lnSpc>
              <a:spcBef>
                <a:spcPct val="0"/>
              </a:spcBef>
              <a:buNone/>
            </a:pPr>
            <a:endParaRPr lang="hr-HR" altLang="sr-Latn-RS" b="1" dirty="0"/>
          </a:p>
          <a:p>
            <a:pPr>
              <a:lnSpc>
                <a:spcPct val="110000"/>
              </a:lnSpc>
              <a:spcBef>
                <a:spcPct val="0"/>
              </a:spcBef>
              <a:buNone/>
            </a:pPr>
            <a:r>
              <a:rPr lang="hr-HR" altLang="sr-Latn-RS" b="1" dirty="0"/>
              <a:t>Postavite jasne granice za one aktivnosti koje vaše dijete, zbog svoje dobi, nije sposobno samo kontrolirati. </a:t>
            </a:r>
            <a:r>
              <a:rPr lang="hr-HR" altLang="sr-Latn-RS" i="1" dirty="0"/>
              <a:t>(npr. “Ne smiješ se voziti biciklom po cesti.”)</a:t>
            </a:r>
          </a:p>
          <a:p>
            <a:pPr>
              <a:lnSpc>
                <a:spcPct val="110000"/>
              </a:lnSpc>
            </a:pPr>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pic>
        <p:nvPicPr>
          <p:cNvPr id="9" name="Picture 6" descr="timeout">
            <a:extLst>
              <a:ext uri="{FF2B5EF4-FFF2-40B4-BE49-F238E27FC236}">
                <a16:creationId xmlns:a16="http://schemas.microsoft.com/office/drawing/2014/main" id="{697BC5BC-7D66-447A-BCF7-08AC3D6304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7259053" y="1925149"/>
            <a:ext cx="1460500" cy="2089150"/>
          </a:xfrm>
          <a:prstGeom prst="rect">
            <a:avLst/>
          </a:prstGeom>
          <a:noFill/>
        </p:spPr>
      </p:pic>
    </p:spTree>
    <p:extLst>
      <p:ext uri="{BB962C8B-B14F-4D97-AF65-F5344CB8AC3E}">
        <p14:creationId xmlns:p14="http://schemas.microsoft.com/office/powerpoint/2010/main" val="2337710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7346B062-2F86-4822-A0BD-F0A76A0859B3}"/>
              </a:ext>
            </a:extLst>
          </p:cNvPr>
          <p:cNvSpPr>
            <a:spLocks noGrp="1"/>
          </p:cNvSpPr>
          <p:nvPr>
            <p:ph type="title"/>
          </p:nvPr>
        </p:nvSpPr>
        <p:spPr>
          <a:xfrm>
            <a:off x="641074" y="1419900"/>
            <a:ext cx="2844002" cy="4018201"/>
          </a:xfrm>
        </p:spPr>
        <p:txBody>
          <a:bodyPr>
            <a:normAutofit/>
          </a:bodyPr>
          <a:lstStyle/>
          <a:p>
            <a:pPr algn="l"/>
            <a:r>
              <a:rPr lang="hr-HR" altLang="sr-Latn-RS" sz="2100" b="1"/>
              <a:t>Ponekad roditelji misle da moraju imati potpunu kontrolu nad svojom djecom, ili će, u suprotnom, djeca kontrolirati njih. </a:t>
            </a:r>
            <a:br>
              <a:rPr lang="hr-HR" altLang="sr-Latn-RS" sz="2100" b="1"/>
            </a:br>
            <a:endParaRPr lang="hr-HR" sz="2100"/>
          </a:p>
        </p:txBody>
      </p:sp>
      <p:sp>
        <p:nvSpPr>
          <p:cNvPr id="3" name="Rezervirano mjesto sadržaja 2">
            <a:extLst>
              <a:ext uri="{FF2B5EF4-FFF2-40B4-BE49-F238E27FC236}">
                <a16:creationId xmlns:a16="http://schemas.microsoft.com/office/drawing/2014/main" id="{FF381562-73C1-4F41-A1EE-3199FF64B0E2}"/>
              </a:ext>
            </a:extLst>
          </p:cNvPr>
          <p:cNvSpPr>
            <a:spLocks noGrp="1"/>
          </p:cNvSpPr>
          <p:nvPr>
            <p:ph sz="quarter" idx="13"/>
          </p:nvPr>
        </p:nvSpPr>
        <p:spPr>
          <a:xfrm>
            <a:off x="4701008" y="1193576"/>
            <a:ext cx="6576591" cy="4470850"/>
          </a:xfrm>
        </p:spPr>
        <p:txBody>
          <a:bodyPr anchor="ctr">
            <a:normAutofit fontScale="92500" lnSpcReduction="10000"/>
          </a:bodyPr>
          <a:lstStyle/>
          <a:p>
            <a:pPr>
              <a:lnSpc>
                <a:spcPct val="110000"/>
              </a:lnSpc>
              <a:buNone/>
            </a:pPr>
            <a:endParaRPr lang="hr-HR" altLang="sr-Latn-RS" sz="1700" b="1" dirty="0"/>
          </a:p>
          <a:p>
            <a:pPr>
              <a:lnSpc>
                <a:spcPct val="110000"/>
              </a:lnSpc>
              <a:buNone/>
            </a:pPr>
            <a:r>
              <a:rPr lang="hr-HR" altLang="sr-Latn-RS" sz="1700" b="1" dirty="0"/>
              <a:t>	</a:t>
            </a:r>
            <a:r>
              <a:rPr lang="hr-HR" altLang="sr-Latn-RS" b="1" dirty="0"/>
              <a:t>I djeca trebaju imati kontrolu nad određenim okolnostima i stvarima. Na taj ih način učimo  odgovornosti. </a:t>
            </a:r>
          </a:p>
          <a:p>
            <a:pPr>
              <a:lnSpc>
                <a:spcPct val="110000"/>
              </a:lnSpc>
              <a:buNone/>
            </a:pPr>
            <a:endParaRPr lang="hr-HR" altLang="sr-Latn-RS" b="1" dirty="0"/>
          </a:p>
          <a:p>
            <a:pPr>
              <a:lnSpc>
                <a:spcPct val="110000"/>
              </a:lnSpc>
              <a:buNone/>
            </a:pPr>
            <a:r>
              <a:rPr lang="hr-HR" altLang="sr-Latn-RS" b="1" dirty="0"/>
              <a:t>			Zato...</a:t>
            </a:r>
          </a:p>
          <a:p>
            <a:pPr>
              <a:lnSpc>
                <a:spcPct val="110000"/>
              </a:lnSpc>
              <a:buNone/>
            </a:pPr>
            <a:endParaRPr lang="hr-HR" altLang="sr-Latn-RS" b="1" dirty="0"/>
          </a:p>
          <a:p>
            <a:pPr>
              <a:lnSpc>
                <a:spcPct val="110000"/>
              </a:lnSpc>
              <a:buNone/>
            </a:pPr>
            <a:r>
              <a:rPr lang="hr-HR" altLang="sr-Latn-RS" b="1" dirty="0"/>
              <a:t>	Izbjegavajte naredbe i postavljajte djetetu granice unutar kojih može preuzeti kontrolu svoga ponašanja. </a:t>
            </a:r>
          </a:p>
          <a:p>
            <a:pPr>
              <a:lnSpc>
                <a:spcPct val="110000"/>
              </a:lnSpc>
              <a:buNone/>
            </a:pPr>
            <a:endParaRPr lang="hr-HR" altLang="sr-Latn-RS" b="1" dirty="0"/>
          </a:p>
          <a:p>
            <a:pPr>
              <a:lnSpc>
                <a:spcPct val="110000"/>
              </a:lnSpc>
              <a:buNone/>
            </a:pPr>
            <a:r>
              <a:rPr lang="hr-HR" altLang="sr-Latn-RS" sz="1700" i="1" dirty="0"/>
              <a:t>	(npr. “Možeš se ići igrati nakon što završiš zadaću.”)</a:t>
            </a:r>
            <a:endParaRPr lang="en-US" altLang="sr-Latn-RS" sz="1700" i="1" dirty="0"/>
          </a:p>
          <a:p>
            <a:pPr>
              <a:lnSpc>
                <a:spcPct val="110000"/>
              </a:lnSpc>
            </a:pPr>
            <a:endParaRPr lang="hr-HR" sz="1700"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1142245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2A018D26-4A1D-41FA-979F-6D4D1F94BFFD}"/>
              </a:ext>
            </a:extLst>
          </p:cNvPr>
          <p:cNvSpPr>
            <a:spLocks noGrp="1"/>
          </p:cNvSpPr>
          <p:nvPr>
            <p:ph type="title"/>
          </p:nvPr>
        </p:nvSpPr>
        <p:spPr>
          <a:xfrm>
            <a:off x="641074" y="1419900"/>
            <a:ext cx="2844002" cy="4018201"/>
          </a:xfrm>
        </p:spPr>
        <p:txBody>
          <a:bodyPr>
            <a:normAutofit/>
          </a:bodyPr>
          <a:lstStyle/>
          <a:p>
            <a:pPr algn="l"/>
            <a:r>
              <a:rPr lang="hr-HR" altLang="sr-Latn-RS" sz="3100" b="1">
                <a:latin typeface="Georgia" panose="02040502050405020303" pitchFamily="18" charset="0"/>
              </a:rPr>
              <a:t>Dopustite djetetu da ponekad samo donosi odluke</a:t>
            </a:r>
            <a:endParaRPr lang="hr-HR" sz="3100"/>
          </a:p>
        </p:txBody>
      </p:sp>
      <p:sp>
        <p:nvSpPr>
          <p:cNvPr id="3" name="Rezervirano mjesto sadržaja 2">
            <a:extLst>
              <a:ext uri="{FF2B5EF4-FFF2-40B4-BE49-F238E27FC236}">
                <a16:creationId xmlns:a16="http://schemas.microsoft.com/office/drawing/2014/main" id="{D99E6491-ABD9-405B-BBDD-3DEACE58BAFD}"/>
              </a:ext>
            </a:extLst>
          </p:cNvPr>
          <p:cNvSpPr>
            <a:spLocks noGrp="1"/>
          </p:cNvSpPr>
          <p:nvPr>
            <p:ph sz="quarter" idx="13"/>
          </p:nvPr>
        </p:nvSpPr>
        <p:spPr>
          <a:xfrm>
            <a:off x="4701008" y="1193576"/>
            <a:ext cx="6576591" cy="4470850"/>
          </a:xfrm>
        </p:spPr>
        <p:txBody>
          <a:bodyPr anchor="ctr">
            <a:normAutofit/>
          </a:bodyPr>
          <a:lstStyle/>
          <a:p>
            <a:pPr>
              <a:lnSpc>
                <a:spcPct val="110000"/>
              </a:lnSpc>
              <a:spcBef>
                <a:spcPct val="0"/>
              </a:spcBef>
              <a:buNone/>
            </a:pPr>
            <a:r>
              <a:rPr lang="hr-HR" altLang="sr-Latn-RS" b="1" dirty="0">
                <a:latin typeface="Georgia" panose="02040502050405020303" pitchFamily="18" charset="0"/>
              </a:rPr>
              <a:t>  Ako pritom ono donese odluku za koju smatrate da nije primjerena </a:t>
            </a:r>
            <a:r>
              <a:rPr lang="hr-HR" altLang="sr-Latn-RS" i="1" dirty="0">
                <a:latin typeface="Georgia" panose="02040502050405020303" pitchFamily="18" charset="0"/>
              </a:rPr>
              <a:t>(npr. “Danas ne želim napisati zadaću.”)</a:t>
            </a:r>
            <a:r>
              <a:rPr lang="hr-HR" altLang="sr-Latn-RS" b="1" dirty="0">
                <a:latin typeface="Georgia" panose="02040502050405020303" pitchFamily="18" charset="0"/>
              </a:rPr>
              <a:t>, možete tražiti da preispita svoju odluku i njezine posljedice </a:t>
            </a:r>
            <a:r>
              <a:rPr lang="hr-HR" altLang="sr-Latn-RS" i="1" dirty="0">
                <a:latin typeface="Georgia" panose="02040502050405020303" pitchFamily="18" charset="0"/>
              </a:rPr>
              <a:t>(npr. “Što bi učinio kada bi bio na mom mjestu?”).</a:t>
            </a:r>
          </a:p>
          <a:p>
            <a:pPr>
              <a:lnSpc>
                <a:spcPct val="110000"/>
              </a:lnSpc>
              <a:spcBef>
                <a:spcPct val="0"/>
              </a:spcBef>
              <a:buNone/>
            </a:pPr>
            <a:endParaRPr lang="hr-HR" altLang="sr-Latn-RS" i="1" u="sng" dirty="0">
              <a:latin typeface="Georgia" panose="02040502050405020303" pitchFamily="18" charset="0"/>
            </a:endParaRPr>
          </a:p>
          <a:p>
            <a:pPr>
              <a:lnSpc>
                <a:spcPct val="110000"/>
              </a:lnSpc>
              <a:spcBef>
                <a:spcPct val="0"/>
              </a:spcBef>
              <a:buNone/>
            </a:pPr>
            <a:r>
              <a:rPr lang="hr-HR" altLang="sr-Latn-RS" b="1" dirty="0">
                <a:latin typeface="Georgia" panose="02040502050405020303" pitchFamily="18" charset="0"/>
              </a:rPr>
              <a:t>   Budete li se prema djetetu ponašali kao prema odgovornoj osobi, njegova će odgovornost stalno rasti. Dijete se ne može naučiti odgovornom ponašanju ako stalno radi ono što mu drugi kažu.</a:t>
            </a:r>
            <a:r>
              <a:rPr lang="hr-HR" altLang="sr-Latn-RS" dirty="0">
                <a:latin typeface="Georgia" panose="02040502050405020303" pitchFamily="18" charset="0"/>
              </a:rPr>
              <a:t> </a:t>
            </a:r>
            <a:endParaRPr lang="en-US" altLang="sr-Latn-RS" dirty="0">
              <a:latin typeface="Georgia" panose="02040502050405020303" pitchFamily="18" charset="0"/>
            </a:endParaRPr>
          </a:p>
          <a:p>
            <a:pPr>
              <a:lnSpc>
                <a:spcPct val="110000"/>
              </a:lnSpc>
            </a:pPr>
            <a:endParaRPr lang="hr-HR" dirty="0"/>
          </a:p>
        </p:txBody>
      </p:sp>
      <p:pic>
        <p:nvPicPr>
          <p:cNvPr id="14" name="Picture 13">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1714324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2" name="Naslov 1">
            <a:extLst>
              <a:ext uri="{FF2B5EF4-FFF2-40B4-BE49-F238E27FC236}">
                <a16:creationId xmlns:a16="http://schemas.microsoft.com/office/drawing/2014/main" id="{91093431-8408-4CD4-A912-2D62F957A3C3}"/>
              </a:ext>
            </a:extLst>
          </p:cNvPr>
          <p:cNvSpPr>
            <a:spLocks noGrp="1"/>
          </p:cNvSpPr>
          <p:nvPr>
            <p:ph type="title"/>
          </p:nvPr>
        </p:nvSpPr>
        <p:spPr>
          <a:xfrm>
            <a:off x="641074" y="1419900"/>
            <a:ext cx="2844002" cy="4018201"/>
          </a:xfrm>
        </p:spPr>
        <p:txBody>
          <a:bodyPr>
            <a:normAutofit/>
          </a:bodyPr>
          <a:lstStyle/>
          <a:p>
            <a:pPr algn="l"/>
            <a:r>
              <a:rPr lang="hr-HR" altLang="sr-Latn-RS" sz="4100" b="1">
                <a:latin typeface="Georgia" panose="02040502050405020303" pitchFamily="18" charset="0"/>
              </a:rPr>
              <a:t>Budite dobar primjer svomu djetetu</a:t>
            </a:r>
            <a:endParaRPr lang="hr-HR" sz="4100"/>
          </a:p>
        </p:txBody>
      </p:sp>
      <p:sp>
        <p:nvSpPr>
          <p:cNvPr id="3" name="Rezervirano mjesto sadržaja 2">
            <a:extLst>
              <a:ext uri="{FF2B5EF4-FFF2-40B4-BE49-F238E27FC236}">
                <a16:creationId xmlns:a16="http://schemas.microsoft.com/office/drawing/2014/main" id="{DA6224DA-26C0-4609-AFBE-95D63FC9750D}"/>
              </a:ext>
            </a:extLst>
          </p:cNvPr>
          <p:cNvSpPr>
            <a:spLocks noGrp="1"/>
          </p:cNvSpPr>
          <p:nvPr>
            <p:ph sz="quarter" idx="13"/>
          </p:nvPr>
        </p:nvSpPr>
        <p:spPr>
          <a:xfrm>
            <a:off x="4701008" y="1193576"/>
            <a:ext cx="6576591" cy="4470850"/>
          </a:xfrm>
        </p:spPr>
        <p:txBody>
          <a:bodyPr anchor="ctr">
            <a:normAutofit/>
          </a:bodyPr>
          <a:lstStyle/>
          <a:p>
            <a:r>
              <a:rPr lang="hr-HR" altLang="sr-Latn-RS" b="1" dirty="0">
                <a:latin typeface="Aharoni" panose="020B0604020202020204" pitchFamily="2" charset="-79"/>
                <a:cs typeface="Aharoni" panose="020B0604020202020204" pitchFamily="2" charset="-79"/>
              </a:rPr>
              <a:t>Sjetite se da djeca najviše uče oponašanjem odraslih...</a:t>
            </a:r>
          </a:p>
          <a:p>
            <a:pPr>
              <a:spcBef>
                <a:spcPct val="0"/>
              </a:spcBef>
            </a:pPr>
            <a:r>
              <a:rPr lang="hr-HR" altLang="sr-Latn-RS" b="1" dirty="0">
                <a:latin typeface="Aharoni" panose="020B0604020202020204" pitchFamily="2" charset="-79"/>
                <a:cs typeface="Aharoni" panose="020B0604020202020204" pitchFamily="2" charset="-79"/>
              </a:rPr>
              <a:t>    Pomozite mu naučiti da svađe ne pomažu i da se zbog njih ljudi osjećaju loše. </a:t>
            </a:r>
          </a:p>
          <a:p>
            <a:pPr>
              <a:spcBef>
                <a:spcPct val="0"/>
              </a:spcBef>
              <a:buNone/>
            </a:pPr>
            <a:endParaRPr lang="hr-HR" altLang="sr-Latn-RS" b="1" dirty="0">
              <a:latin typeface="Georgia" panose="02040502050405020303" pitchFamily="18" charset="0"/>
            </a:endParaRPr>
          </a:p>
          <a:p>
            <a:pPr>
              <a:spcBef>
                <a:spcPct val="0"/>
              </a:spcBef>
              <a:buNone/>
            </a:pPr>
            <a:r>
              <a:rPr lang="hr-HR" altLang="sr-Latn-RS" i="1" dirty="0">
                <a:latin typeface="Georgia" panose="02040502050405020303" pitchFamily="18" charset="0"/>
              </a:rPr>
              <a:t>(“Ne želim se svađati s tobom, nakon toga se loše osjećam.”)</a:t>
            </a:r>
            <a:endParaRPr lang="en-US" altLang="sr-Latn-RS" i="1" dirty="0">
              <a:latin typeface="Georgia" panose="02040502050405020303" pitchFamily="18" charset="0"/>
            </a:endParaRPr>
          </a:p>
          <a:p>
            <a:endParaRPr lang="hr-HR" dirty="0"/>
          </a:p>
        </p:txBody>
      </p:sp>
      <p:pic>
        <p:nvPicPr>
          <p:cNvPr id="25" name="Picture 24">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3278453112"/>
      </p:ext>
    </p:extLst>
  </p:cSld>
  <p:clrMapOvr>
    <a:masterClrMapping/>
  </p:clrMapOvr>
</p:sld>
</file>

<file path=ppt/theme/theme1.xml><?xml version="1.0" encoding="utf-8"?>
<a:theme xmlns:a="http://schemas.openxmlformats.org/drawingml/2006/main" name="Kapljic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D57BFDE07A1E14B840B1D18E7A816EF" ma:contentTypeVersion="0" ma:contentTypeDescription="Stvaranje novog dokumenta." ma:contentTypeScope="" ma:versionID="5904146e9a248696178a4c72bfb4b431">
  <xsd:schema xmlns:xsd="http://www.w3.org/2001/XMLSchema" xmlns:xs="http://www.w3.org/2001/XMLSchema" xmlns:p="http://schemas.microsoft.com/office/2006/metadata/properties" targetNamespace="http://schemas.microsoft.com/office/2006/metadata/properties" ma:root="true" ma:fieldsID="a51e36166906d50cf553a7d428cd019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sadržaja"/>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1AE031-189A-4667-A313-1862143B92C9}">
  <ds:schemaRefs>
    <ds:schemaRef ds:uri="http://schemas.microsoft.com/sharepoint/v3/contenttype/forms"/>
  </ds:schemaRefs>
</ds:datastoreItem>
</file>

<file path=customXml/itemProps2.xml><?xml version="1.0" encoding="utf-8"?>
<ds:datastoreItem xmlns:ds="http://schemas.openxmlformats.org/officeDocument/2006/customXml" ds:itemID="{506418A5-E340-48AE-99BA-16ED839D4C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3D83CA2-715D-466D-B623-191F106704C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45</TotalTime>
  <Words>1155</Words>
  <Application>Microsoft Office PowerPoint</Application>
  <PresentationFormat>Široki zaslon</PresentationFormat>
  <Paragraphs>106</Paragraphs>
  <Slides>19</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19</vt:i4>
      </vt:variant>
    </vt:vector>
  </HeadingPairs>
  <TitlesOfParts>
    <vt:vector size="26" baseType="lpstr">
      <vt:lpstr>Abadi</vt:lpstr>
      <vt:lpstr>Aharoni</vt:lpstr>
      <vt:lpstr>Arial</vt:lpstr>
      <vt:lpstr>Georgia</vt:lpstr>
      <vt:lpstr>Tw Cen MT</vt:lpstr>
      <vt:lpstr>Wingdings</vt:lpstr>
      <vt:lpstr>Kapljica</vt:lpstr>
      <vt:lpstr>KAKO PODUČITI DIJETE DISCIPLINI</vt:lpstr>
      <vt:lpstr>Djecu moramo poučavati kako brinuti o drugima i kako primati brigu drugih. To činimo ako ih potičemo da: </vt:lpstr>
      <vt:lpstr>Imajte na umu da djeca uvijek nastoje pomaknuti nametnute im granice.  </vt:lpstr>
      <vt:lpstr>OSNOVNE PREPORUKE</vt:lpstr>
      <vt:lpstr>DAJTE SVOM DJETETU DO ZNANJA DA GA VOLITE</vt:lpstr>
      <vt:lpstr>Postavite djetetu granice. Važno je da točno zna što očekujete od njega. </vt:lpstr>
      <vt:lpstr>Ponekad roditelji misle da moraju imati potpunu kontrolu nad svojom djecom, ili će, u suprotnom, djeca kontrolirati njih.  </vt:lpstr>
      <vt:lpstr>Dopustite djetetu da ponekad samo donosi odluke</vt:lpstr>
      <vt:lpstr>Budite dobar primjer svomu djetetu</vt:lpstr>
      <vt:lpstr>Budite jasni u svojim zahtjevima</vt:lpstr>
      <vt:lpstr>Budite ustrajni</vt:lpstr>
      <vt:lpstr>Neka dijete unaprijed zna koje su posljedice njegova ponašanja</vt:lpstr>
      <vt:lpstr>Posljedice možete i sami kreirati. Važno je da su one logična posljedica djetetova ponašanja.  </vt:lpstr>
      <vt:lpstr>Koje su primjerene posljedice djetetova pogrešnog ponašanja?</vt:lpstr>
      <vt:lpstr>NE POISTOVJEĆIVAJTE DIJETE I NJEGOVO PONAŠANJE (neuredan si, bolje je reći, nisi pospremio sobu, uradi to sada)</vt:lpstr>
      <vt:lpstr>Izbjegavajte fizičko kažnjavanje djeteta</vt:lpstr>
      <vt:lpstr>Budite ustrajni</vt:lpstr>
      <vt:lpstr>I na kraju...</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KAKO PODUČITI DIJETE DISCIPLINI</dc:title>
  <dc:creator>Natalija Rajačić</dc:creator>
  <cp:lastModifiedBy>Natalija Rajačić</cp:lastModifiedBy>
  <cp:revision>5</cp:revision>
  <dcterms:created xsi:type="dcterms:W3CDTF">2020-04-06T07:56:58Z</dcterms:created>
  <dcterms:modified xsi:type="dcterms:W3CDTF">2020-04-06T08:57:25Z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0x0101009D57BFDE07A1E14B840B1D18E7A816EF</vt:lpwstr>
  </property>
</Properties>
</file>