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686E7-8847-48C5-87B0-2871A4E93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852E8D-0974-468B-A5BC-6C3E5C20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ED6349-03FF-4B8A-BD7B-434DBE33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27BA37-A145-4FB2-BCC3-500733A7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378091-FBD9-443B-B47D-2ED6E6CE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14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E37F11-611A-42BF-BE27-E24E58B4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A1536C-73A1-4187-B273-12AFF464A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220D03-071B-41BD-A5D4-BA32ADCB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175ED2-F579-4CD8-BD7A-6B854AAB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30F4E6-D51D-4D4E-9706-9DA6FCF6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94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0BE0034-787A-485C-8EC9-F7BC2680C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437F13-4D29-4E25-9865-49486C05B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4048AB-634E-4710-A031-6CEEFA77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FED424-5457-47F0-8EDE-FB43CCDA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0B95C3-5ED4-48C5-9B5C-80CC2FC3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99BE6-2BA4-4B0C-97E0-D7C8BC77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D34189-BB24-49F4-9DE4-1601806D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1B3AA0-6EFF-4BE6-9E55-5875BD39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B2F4EF-E143-4ED2-BD7C-1B07CBF0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CD017D-F73B-4BB7-A99E-DB93177E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0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B2549-0833-4E09-9FBB-E69BFEF0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0EFD8EB-04BD-4C09-A49D-926F0772A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0D42C1-D32A-4CE1-A5F4-767DB0E6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E8FC31-625B-41E2-96D6-A982E784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32B8B0-2A8B-4B5C-B40B-57010161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46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0CBF35-0574-454D-96FC-C813171F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94D4E6-6BAF-4652-8594-F081CEB5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1B905A-BB2E-4504-BBC8-7FAD6B61C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3ED576-C6EC-40E7-8750-78D25DB8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9E83B62-EE0A-4D35-AAE4-3C659FC9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F47024-532B-44C2-846C-54D76D80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2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D11C39-BA28-4311-970F-3347E15C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3472EE-8886-443D-B222-BE009092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468EA06-D646-4865-8FA2-D75428A20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45C1167-BD59-41A4-86C7-5169BE1AF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188866-89AC-4AAB-A190-0A35E9772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8CE0832-BAC5-4D52-8251-A4137B6B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772B077-9CD5-4DFB-AF96-22F87D6B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89292BC-7A23-450E-BE4E-2E535612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42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0D0AF0-D1B5-4A1C-A6ED-BCC9A86A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06EC202-619D-40BB-BBF9-42F9CCB5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D528E28-D90F-4B9B-B637-46829B7B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D1730CA-51E6-4B48-8A48-2884EE42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9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AA18EE-24FE-4610-9E30-741CA34A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2CF11DC-E509-4F72-9FC1-55631A3D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6D4507D-005A-4605-B9DD-0B935EA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86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EEB8A1-0F21-432E-842A-57794288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07A38B-4F95-4A19-A747-C76C0E46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F6CAAD9-C942-415D-8EA9-9B742126E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453092-6897-4B0A-BB32-6D08B2C5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D64372-4C9C-43B6-B1B8-2A3713B6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864991E-DE88-47DE-92D1-49036BB1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23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C4AA2-E088-470F-B7D6-75657A78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24035C-F636-4757-8FBE-2AE5B16A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E2506DE-6FF1-44E2-A1B1-D3D39137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DBFDD6-6DB1-468C-99D3-CE08E84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248928-EF92-4888-8DBB-42D8D0F3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EE46B4-6577-4FA2-9582-FE846473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7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915204E-1F1C-4DC6-90CA-9701CE9C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CDC26C-EBF3-4F4A-B4DF-546DB5E01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B0EA5C-C883-47FA-B117-BE2B32332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2782-6408-40B4-9DA7-86B0A1D54C68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AAA5A3-02C2-4F0F-929D-FFF79CBB6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A1274B-4573-47E1-96FE-E584D72A6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2342-3155-4420-97ED-683680B1A0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59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92D618-1EB6-49B2-BDF0-C746E967C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127" y="932688"/>
            <a:ext cx="3361677" cy="3273552"/>
          </a:xfrm>
        </p:spPr>
        <p:txBody>
          <a:bodyPr anchor="ctr">
            <a:normAutofit/>
          </a:bodyPr>
          <a:lstStyle/>
          <a:p>
            <a:pPr algn="l"/>
            <a:r>
              <a:rPr lang="hr-HR" sz="5000">
                <a:solidFill>
                  <a:srgbClr val="FFFFFF"/>
                </a:solidFill>
              </a:rPr>
              <a:t>PROMET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B9DB9E-B56C-497F-9525-F62893320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127" y="5113960"/>
            <a:ext cx="1830086" cy="1022860"/>
          </a:xfrm>
        </p:spPr>
        <p:txBody>
          <a:bodyPr anchor="ctr">
            <a:normAutofit/>
          </a:bodyPr>
          <a:lstStyle/>
          <a:p>
            <a:pPr algn="l"/>
            <a:r>
              <a:rPr lang="hr-HR" sz="1900">
                <a:solidFill>
                  <a:srgbClr val="FFFFFF"/>
                </a:solidFill>
              </a:rPr>
              <a:t>PONAVLJANJE GRADIVA ZA 2 B RAZRED</a:t>
            </a:r>
          </a:p>
        </p:txBody>
      </p:sp>
      <p:pic>
        <p:nvPicPr>
          <p:cNvPr id="1026" name="Picture 2" descr="Vozači oprez - od danas su djeca opet u školi - eIvanec">
            <a:extLst>
              <a:ext uri="{FF2B5EF4-FFF2-40B4-BE49-F238E27FC236}">
                <a16:creationId xmlns:a16="http://schemas.microsoft.com/office/drawing/2014/main" id="{1451B11F-6B29-4F60-B1E8-DD60342BD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r="7138" b="-1"/>
          <a:stretch/>
        </p:blipFill>
        <p:spPr bwMode="auto">
          <a:xfrm>
            <a:off x="466344" y="450221"/>
            <a:ext cx="7205515" cy="59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405650"/>
          </a:solidFill>
          <a:ln w="25400">
            <a:solidFill>
              <a:srgbClr val="405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9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719A2B-1B68-4B93-AF84-365FA872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</p:spPr>
        <p:txBody>
          <a:bodyPr>
            <a:normAutofit/>
          </a:bodyPr>
          <a:lstStyle/>
          <a:p>
            <a:r>
              <a:rPr lang="hr-HR"/>
              <a:t>PROMETNI ZNAKOVI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MINISTARSTVO MORA, TURIZMA, PROMETA I RAZVITKA">
            <a:extLst>
              <a:ext uri="{FF2B5EF4-FFF2-40B4-BE49-F238E27FC236}">
                <a16:creationId xmlns:a16="http://schemas.microsoft.com/office/drawing/2014/main" id="{5672960E-A6A8-4AD2-AD2F-822015FA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08" y="276649"/>
            <a:ext cx="2559177" cy="2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23 PJEŠAČKA ZONA | Znakovi obavijesti | AutoŠkola | Auto-Škola ...">
            <a:extLst>
              <a:ext uri="{FF2B5EF4-FFF2-40B4-BE49-F238E27FC236}">
                <a16:creationId xmlns:a16="http://schemas.microsoft.com/office/drawing/2014/main" id="{D16CB3AA-E072-42E3-8A6E-541AE9EA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13" y="4658549"/>
            <a:ext cx="1921933" cy="19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kovi izričitih naredbi – Pismorad">
            <a:extLst>
              <a:ext uri="{FF2B5EF4-FFF2-40B4-BE49-F238E27FC236}">
                <a16:creationId xmlns:a16="http://schemas.microsoft.com/office/drawing/2014/main" id="{A5892A8A-88B5-48A5-BEDD-F2CDD602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390" y="3133476"/>
            <a:ext cx="1858273" cy="18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3D5A53-4B30-410A-8885-9E8179D2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04" y="2871982"/>
            <a:ext cx="4238563" cy="3181684"/>
          </a:xfrm>
        </p:spPr>
        <p:txBody>
          <a:bodyPr anchor="t">
            <a:normAutofit/>
          </a:bodyPr>
          <a:lstStyle/>
          <a:p>
            <a:r>
              <a:rPr lang="hr-HR" sz="1800"/>
              <a:t>PROMETNI ZNAKOVI ODREĐUJU PRAVILA PONAŠANJA U PROMETU.</a:t>
            </a:r>
          </a:p>
          <a:p>
            <a:r>
              <a:rPr lang="hr-HR" sz="1800"/>
              <a:t>ZNAKOVI NAREDBI SU OKRUGLI.</a:t>
            </a:r>
          </a:p>
          <a:p>
            <a:r>
              <a:rPr lang="hr-HR" sz="1800"/>
              <a:t>ZNAKOVI OPASNOSTI SU TROKUTASTI.</a:t>
            </a:r>
          </a:p>
          <a:p>
            <a:r>
              <a:rPr lang="hr-HR" sz="1800"/>
              <a:t>ZNAKOVI OBAVIJESTI SU PRAVOKUTNI.</a:t>
            </a:r>
          </a:p>
          <a:p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96493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A635A-289B-4BCC-9D4D-A27657D4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ZNAK STOP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AE9E08-315B-4A64-92AB-8EC42B96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OBAVEZNO MORAMO STATI I PROVJERITI SIGURNOST PROLAZA.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Prometni propisi i pravila | Znakovi u prometu | Autoškola ispiti">
            <a:extLst>
              <a:ext uri="{FF2B5EF4-FFF2-40B4-BE49-F238E27FC236}">
                <a16:creationId xmlns:a16="http://schemas.microsoft.com/office/drawing/2014/main" id="{5DB3DBF5-2CC5-47C7-81A7-75156D241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-2" b="217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0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3A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624590-B0B0-4A07-9590-47F02166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PUTUJEMO AUTOBUSOM</a:t>
            </a:r>
          </a:p>
        </p:txBody>
      </p:sp>
      <p:pic>
        <p:nvPicPr>
          <p:cNvPr id="4098" name="Picture 2" descr="School Bus Driver Quotes | Clipart Panda - Free Clipart Images ...">
            <a:extLst>
              <a:ext uri="{FF2B5EF4-FFF2-40B4-BE49-F238E27FC236}">
                <a16:creationId xmlns:a16="http://schemas.microsoft.com/office/drawing/2014/main" id="{3AC9736E-CBCE-42FC-82CD-EF3009CD6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r="3201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EEE569-DD6A-4163-AAF6-C847E768B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000" b="1">
                <a:solidFill>
                  <a:srgbClr val="FFFFFF"/>
                </a:solidFill>
              </a:rPr>
              <a:t>Putne karte</a:t>
            </a:r>
            <a:r>
              <a:rPr lang="hr-HR" sz="2000">
                <a:solidFill>
                  <a:srgbClr val="FFFFFF"/>
                </a:solidFill>
              </a:rPr>
              <a:t> putnici kupuju na </a:t>
            </a:r>
            <a:r>
              <a:rPr lang="hr-HR" sz="2000" b="1">
                <a:solidFill>
                  <a:srgbClr val="FFFFFF"/>
                </a:solidFill>
              </a:rPr>
              <a:t>blagajn</a:t>
            </a:r>
            <a:r>
              <a:rPr lang="hr-HR" sz="2000">
                <a:solidFill>
                  <a:srgbClr val="FFFFFF"/>
                </a:solidFill>
              </a:rPr>
              <a:t>i. U </a:t>
            </a:r>
            <a:r>
              <a:rPr lang="hr-HR" sz="2000" b="1">
                <a:solidFill>
                  <a:srgbClr val="FFFFFF"/>
                </a:solidFill>
              </a:rPr>
              <a:t>čekaonici</a:t>
            </a:r>
            <a:r>
              <a:rPr lang="hr-HR" sz="2000">
                <a:solidFill>
                  <a:srgbClr val="FFFFFF"/>
                </a:solidFill>
              </a:rPr>
              <a:t> čekaju polazak ili dolazak autobusa. Vrijeme polaska ili dolaska autobusa piše na </a:t>
            </a:r>
            <a:r>
              <a:rPr lang="hr-HR" sz="2000" b="1">
                <a:solidFill>
                  <a:srgbClr val="FFFFFF"/>
                </a:solidFill>
              </a:rPr>
              <a:t>voznom redu</a:t>
            </a:r>
            <a:r>
              <a:rPr lang="hr-HR" sz="2000">
                <a:solidFill>
                  <a:srgbClr val="FFFFFF"/>
                </a:solidFill>
              </a:rPr>
              <a:t>. </a:t>
            </a:r>
            <a:r>
              <a:rPr lang="hr-HR" sz="2000" b="1">
                <a:solidFill>
                  <a:srgbClr val="FFFFFF"/>
                </a:solidFill>
              </a:rPr>
              <a:t>Vozač</a:t>
            </a:r>
            <a:r>
              <a:rPr lang="hr-HR" sz="2000">
                <a:solidFill>
                  <a:srgbClr val="FFFFFF"/>
                </a:solidFill>
              </a:rPr>
              <a:t> vozi autobus, </a:t>
            </a:r>
            <a:r>
              <a:rPr lang="hr-HR" sz="2000" b="1">
                <a:solidFill>
                  <a:srgbClr val="FFFFFF"/>
                </a:solidFill>
              </a:rPr>
              <a:t>kondukter</a:t>
            </a:r>
            <a:r>
              <a:rPr lang="hr-HR" sz="2000">
                <a:solidFill>
                  <a:srgbClr val="FFFFFF"/>
                </a:solidFill>
              </a:rPr>
              <a:t> pregledava karte i brine da putovanje bude sigurno i ugodno. U autobusu se ponašamo pristojno.</a:t>
            </a:r>
          </a:p>
          <a:p>
            <a:endParaRPr lang="hr-H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7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4A574-D815-4FE0-AB91-156D1EFC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hr-HR"/>
              <a:t>PUTUJEMO VLAKOM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Toy train stock vector. Illustration of block, clipart - 16199096">
            <a:extLst>
              <a:ext uri="{FF2B5EF4-FFF2-40B4-BE49-F238E27FC236}">
                <a16:creationId xmlns:a16="http://schemas.microsoft.com/office/drawing/2014/main" id="{86993CAA-500E-4B74-94D6-3502AB7D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41" y="1818601"/>
            <a:ext cx="4105275" cy="17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47D8F1-62AD-4AB0-8960-04F51DD6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>
              <a:buClr>
                <a:srgbClr val="FEA414"/>
              </a:buClr>
            </a:pPr>
            <a:r>
              <a:rPr lang="hr-HR" sz="1800"/>
              <a:t>Vlak se sastoji od </a:t>
            </a:r>
            <a:r>
              <a:rPr lang="hr-HR" sz="1800" b="1"/>
              <a:t>lokomotive i vagona</a:t>
            </a:r>
            <a:r>
              <a:rPr lang="hr-HR" sz="1800"/>
              <a:t>. </a:t>
            </a:r>
            <a:r>
              <a:rPr lang="hr-HR" sz="1800" b="1"/>
              <a:t>Putnički vlakovi</a:t>
            </a:r>
            <a:r>
              <a:rPr lang="hr-HR" sz="1800"/>
              <a:t> prevoze putnike. </a:t>
            </a:r>
            <a:r>
              <a:rPr lang="hr-HR" sz="1800" b="1"/>
              <a:t>Teretni vlakovi</a:t>
            </a:r>
            <a:r>
              <a:rPr lang="hr-HR" sz="1800"/>
              <a:t>  prevoze teret. Na </a:t>
            </a:r>
            <a:r>
              <a:rPr lang="hr-HR" sz="1800" b="1"/>
              <a:t>željezničkoj postaji</a:t>
            </a:r>
            <a:r>
              <a:rPr lang="hr-HR" sz="1800"/>
              <a:t> ulazimo ili izlazimo iz vlaka. Putnu kartu kupujemo na</a:t>
            </a:r>
            <a:r>
              <a:rPr lang="hr-HR" sz="1800" b="1"/>
              <a:t> blagajni</a:t>
            </a:r>
            <a:r>
              <a:rPr lang="hr-HR" sz="1800"/>
              <a:t>. Odlazak i dolazak vlakova pratimo na </a:t>
            </a:r>
            <a:r>
              <a:rPr lang="hr-HR" sz="1800" b="1"/>
              <a:t>voznom redu</a:t>
            </a:r>
            <a:r>
              <a:rPr lang="hr-HR" sz="1800"/>
              <a:t>. Vlak se kreće po </a:t>
            </a:r>
            <a:r>
              <a:rPr lang="hr-HR" sz="1800" b="1"/>
              <a:t>tračnicama – pruzi</a:t>
            </a:r>
            <a:r>
              <a:rPr lang="hr-HR" sz="1800"/>
              <a:t>.</a:t>
            </a:r>
            <a:r>
              <a:rPr lang="hr-HR" sz="1800" b="1"/>
              <a:t> Strojovođa</a:t>
            </a:r>
            <a:r>
              <a:rPr lang="hr-HR" sz="1800"/>
              <a:t> upravlja vlakom. </a:t>
            </a:r>
            <a:r>
              <a:rPr lang="hr-HR" sz="1800" b="1"/>
              <a:t>Kondukte</a:t>
            </a:r>
            <a:r>
              <a:rPr lang="hr-HR" sz="1800"/>
              <a:t>r pregledava karte.</a:t>
            </a:r>
          </a:p>
          <a:p>
            <a:pPr>
              <a:buClr>
                <a:srgbClr val="FEA414"/>
              </a:buClr>
            </a:pPr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3165987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07AA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79CDD5-AAD4-410B-AC0B-53AB2D69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PUTUJEMO ZRAKOPLOVOM</a:t>
            </a:r>
          </a:p>
        </p:txBody>
      </p:sp>
      <p:pic>
        <p:nvPicPr>
          <p:cNvPr id="6146" name="Picture 2" descr="9A-CTL | Airbus A319-112 | Croatia Airlines | Dave Henderson ...">
            <a:extLst>
              <a:ext uri="{FF2B5EF4-FFF2-40B4-BE49-F238E27FC236}">
                <a16:creationId xmlns:a16="http://schemas.microsoft.com/office/drawing/2014/main" id="{68912955-B77F-40FF-8500-8B7C2635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2" r="1" b="437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C523E6-0E98-4D89-9947-AD76FDBB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000" b="1">
                <a:solidFill>
                  <a:srgbClr val="FFFFFF"/>
                </a:solidFill>
              </a:rPr>
              <a:t>Zračna luka</a:t>
            </a:r>
            <a:r>
              <a:rPr lang="hr-HR" sz="2000">
                <a:solidFill>
                  <a:srgbClr val="FFFFFF"/>
                </a:solidFill>
              </a:rPr>
              <a:t> je mjesto </a:t>
            </a:r>
            <a:r>
              <a:rPr lang="hr-HR" sz="2000" b="1">
                <a:solidFill>
                  <a:srgbClr val="FFFFFF"/>
                </a:solidFill>
              </a:rPr>
              <a:t>polijetanja i slijetanja</a:t>
            </a:r>
            <a:r>
              <a:rPr lang="hr-HR" sz="2000">
                <a:solidFill>
                  <a:srgbClr val="FFFFFF"/>
                </a:solidFill>
              </a:rPr>
              <a:t> zrakoplova. Prije ulaska u zrakoplov prolazi se </a:t>
            </a:r>
            <a:r>
              <a:rPr lang="hr-HR" sz="2000" b="1">
                <a:solidFill>
                  <a:srgbClr val="FFFFFF"/>
                </a:solidFill>
              </a:rPr>
              <a:t>sigurnosna kontrola</a:t>
            </a:r>
            <a:r>
              <a:rPr lang="hr-HR" sz="2000">
                <a:solidFill>
                  <a:srgbClr val="FFFFFF"/>
                </a:solidFill>
              </a:rPr>
              <a:t>. U zrakoplovu brigu o putnicima vode </a:t>
            </a:r>
            <a:r>
              <a:rPr lang="hr-HR" sz="2000" b="1">
                <a:solidFill>
                  <a:srgbClr val="FFFFFF"/>
                </a:solidFill>
              </a:rPr>
              <a:t>domaćice</a:t>
            </a:r>
            <a:r>
              <a:rPr lang="hr-HR" sz="2000">
                <a:solidFill>
                  <a:srgbClr val="FFFFFF"/>
                </a:solidFill>
              </a:rPr>
              <a:t>. Zrakoplovom upravlja </a:t>
            </a:r>
            <a:r>
              <a:rPr lang="hr-HR" sz="2000" b="1">
                <a:solidFill>
                  <a:srgbClr val="FFFFFF"/>
                </a:solidFill>
              </a:rPr>
              <a:t>pilot.</a:t>
            </a:r>
            <a:endParaRPr lang="hr-HR" sz="2000">
              <a:solidFill>
                <a:srgbClr val="FFFFFF"/>
              </a:solidFill>
            </a:endParaRPr>
          </a:p>
          <a:p>
            <a:endParaRPr lang="hr-H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495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881E24-6097-4987-A603-D7C205B9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PUTUJEMO BRODOM</a:t>
            </a:r>
          </a:p>
        </p:txBody>
      </p:sp>
      <p:pic>
        <p:nvPicPr>
          <p:cNvPr id="7170" name="Picture 2" descr="Jadrolinija">
            <a:extLst>
              <a:ext uri="{FF2B5EF4-FFF2-40B4-BE49-F238E27FC236}">
                <a16:creationId xmlns:a16="http://schemas.microsoft.com/office/drawing/2014/main" id="{971A5ACF-81F7-4FFB-90B2-CC63CBD47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r="-1" b="273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EB0385-3047-4F11-BD76-60D9C69D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Brod pristaje i isplovljava iz </a:t>
            </a:r>
            <a:r>
              <a:rPr lang="hr-HR" sz="2000" b="1">
                <a:solidFill>
                  <a:srgbClr val="FFFFFF"/>
                </a:solidFill>
              </a:rPr>
              <a:t>brodske luke</a:t>
            </a:r>
            <a:r>
              <a:rPr lang="hr-HR" sz="2000">
                <a:solidFill>
                  <a:srgbClr val="FFFFFF"/>
                </a:solidFill>
              </a:rPr>
              <a:t>. Brodovi prevoze putnike ili robu. </a:t>
            </a:r>
            <a:r>
              <a:rPr lang="hr-HR" sz="2000" b="1">
                <a:solidFill>
                  <a:srgbClr val="FFFFFF"/>
                </a:solidFill>
              </a:rPr>
              <a:t>Putnički brod</a:t>
            </a:r>
            <a:r>
              <a:rPr lang="hr-HR" sz="2000">
                <a:solidFill>
                  <a:srgbClr val="FFFFFF"/>
                </a:solidFill>
              </a:rPr>
              <a:t> prevozi samo putnike. </a:t>
            </a:r>
            <a:r>
              <a:rPr lang="hr-HR" sz="2000" b="1">
                <a:solidFill>
                  <a:srgbClr val="FFFFFF"/>
                </a:solidFill>
              </a:rPr>
              <a:t>Trajekt</a:t>
            </a:r>
            <a:r>
              <a:rPr lang="hr-HR" sz="2000">
                <a:solidFill>
                  <a:srgbClr val="FFFFFF"/>
                </a:solidFill>
              </a:rPr>
              <a:t> prevozi putnike i vozila. Brodom upravlja </a:t>
            </a:r>
            <a:r>
              <a:rPr lang="hr-HR" sz="2000" b="1">
                <a:solidFill>
                  <a:srgbClr val="FFFFFF"/>
                </a:solidFill>
              </a:rPr>
              <a:t>kapetan</a:t>
            </a:r>
            <a:r>
              <a:rPr lang="hr-HR" sz="2000">
                <a:solidFill>
                  <a:srgbClr val="FFFFFF"/>
                </a:solidFill>
              </a:rPr>
              <a:t>. Pomažu mu </a:t>
            </a:r>
            <a:r>
              <a:rPr lang="hr-HR" sz="2000" b="1">
                <a:solidFill>
                  <a:srgbClr val="FFFFFF"/>
                </a:solidFill>
              </a:rPr>
              <a:t>mornari i posada</a:t>
            </a:r>
            <a:r>
              <a:rPr lang="hr-HR" sz="2000">
                <a:solidFill>
                  <a:srgbClr val="FFFFFF"/>
                </a:solidFill>
              </a:rPr>
              <a:t>. Brod plovi prema </a:t>
            </a:r>
            <a:r>
              <a:rPr lang="hr-HR" sz="2000" b="1">
                <a:solidFill>
                  <a:srgbClr val="FFFFFF"/>
                </a:solidFill>
              </a:rPr>
              <a:t>redu plovidbe</a:t>
            </a:r>
            <a:r>
              <a:rPr lang="hr-HR" sz="2000">
                <a:solidFill>
                  <a:srgbClr val="FFFFFF"/>
                </a:solidFill>
              </a:rPr>
              <a:t>. Prije plovidbe kupujemo </a:t>
            </a:r>
            <a:r>
              <a:rPr lang="hr-HR" sz="2000" b="1">
                <a:solidFill>
                  <a:srgbClr val="FFFFFF"/>
                </a:solidFill>
              </a:rPr>
              <a:t>putne karte</a:t>
            </a:r>
            <a:r>
              <a:rPr lang="hr-HR" sz="2000">
                <a:solidFill>
                  <a:srgbClr val="FFFFFF"/>
                </a:solidFill>
              </a:rPr>
              <a:t>.</a:t>
            </a:r>
          </a:p>
          <a:p>
            <a:endParaRPr lang="hr-H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Široki zaslon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PROMET</vt:lpstr>
      <vt:lpstr>PROMETNI ZNAKOVI</vt:lpstr>
      <vt:lpstr>ZNAK STOP</vt:lpstr>
      <vt:lpstr>PUTUJEMO AUTOBUSOM</vt:lpstr>
      <vt:lpstr>PUTUJEMO VLAKOM</vt:lpstr>
      <vt:lpstr>PUTUJEMO ZRAKOPLOVOM</vt:lpstr>
      <vt:lpstr>PUTUJEMO BRODOM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</dc:title>
  <dc:creator>Natalija Rajačić</dc:creator>
  <cp:lastModifiedBy>Natalija Rajačić</cp:lastModifiedBy>
  <cp:revision>1</cp:revision>
  <dcterms:created xsi:type="dcterms:W3CDTF">2020-04-02T08:49:40Z</dcterms:created>
  <dcterms:modified xsi:type="dcterms:W3CDTF">2020-04-02T08:50:38Z</dcterms:modified>
</cp:coreProperties>
</file>