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4" r:id="rId7"/>
    <p:sldId id="262" r:id="rId8"/>
    <p:sldId id="263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A45093-CB3D-4263-A164-FAC3C43C9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43" y="2566115"/>
            <a:ext cx="9710111" cy="226278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SVJETSKI DAN MEĐUSOBNOG POMAGANJA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9B76BD-619E-4072-8FA3-415CF5AB9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602" y="6072698"/>
            <a:ext cx="8915399" cy="1126283"/>
          </a:xfrm>
        </p:spPr>
        <p:txBody>
          <a:bodyPr/>
          <a:lstStyle/>
          <a:p>
            <a:r>
              <a:rPr lang="hr-HR" dirty="0"/>
              <a:t>Pripremila: Valentina </a:t>
            </a:r>
            <a:r>
              <a:rPr lang="hr-HR" dirty="0" err="1"/>
              <a:t>Galic</a:t>
            </a:r>
            <a:r>
              <a:rPr lang="hr-HR" dirty="0"/>
              <a:t>, mag. </a:t>
            </a:r>
            <a:r>
              <a:rPr lang="hr-HR" dirty="0" err="1"/>
              <a:t>rehab</a:t>
            </a:r>
            <a:r>
              <a:rPr lang="hr-HR" dirty="0"/>
              <a:t>. </a:t>
            </a:r>
            <a:r>
              <a:rPr lang="hr-HR" dirty="0" err="1"/>
              <a:t>educ</a:t>
            </a:r>
            <a:r>
              <a:rPr lang="hr-HR" dirty="0"/>
              <a:t>.</a:t>
            </a:r>
          </a:p>
        </p:txBody>
      </p:sp>
      <p:pic>
        <p:nvPicPr>
          <p:cNvPr id="1026" name="Picture 2" descr="Pomaganje drugima">
            <a:extLst>
              <a:ext uri="{FF2B5EF4-FFF2-40B4-BE49-F238E27FC236}">
                <a16:creationId xmlns:a16="http://schemas.microsoft.com/office/drawing/2014/main" id="{B82F6003-CF15-4432-BDB5-4C416C66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411" y="-188809"/>
            <a:ext cx="3022243" cy="30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8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A93B9-7949-42A9-BC27-41A2B825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44" y="297055"/>
            <a:ext cx="8551573" cy="1509490"/>
          </a:xfrm>
        </p:spPr>
        <p:txBody>
          <a:bodyPr>
            <a:noAutofit/>
          </a:bodyPr>
          <a:lstStyle/>
          <a:p>
            <a:r>
              <a:rPr lang="hr-HR" sz="4400" b="1" dirty="0"/>
              <a:t>ŠTO ZNAČI DAN MEĐUSOBNOG POMAGANJA?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9694F0-7F70-48CB-95B5-D988DFF82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116" y="2464854"/>
            <a:ext cx="9649496" cy="3777622"/>
          </a:xfrm>
        </p:spPr>
        <p:txBody>
          <a:bodyPr/>
          <a:lstStyle/>
          <a:p>
            <a:r>
              <a:rPr lang="hr-HR" sz="24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svake godine, na današnji dan (27.10.), obilježava se Dan međusobnog pomaganja</a:t>
            </a:r>
          </a:p>
          <a:p>
            <a:pPr marL="0" indent="0">
              <a:buNone/>
            </a:pPr>
            <a:endParaRPr lang="hr-HR" sz="2400" dirty="0">
              <a:solidFill>
                <a:srgbClr val="30303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hr-HR" sz="24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znači da bi mi svi danas trebali potražiti ljude kojima je potrebna pomoć i pružiti im pomoć koja im je potrebna</a:t>
            </a:r>
          </a:p>
          <a:p>
            <a:pPr marL="0" indent="0">
              <a:buNone/>
            </a:pPr>
            <a:endParaRPr lang="hr-HR" sz="2400" dirty="0">
              <a:solidFill>
                <a:srgbClr val="30303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puno ljudi </a:t>
            </a:r>
            <a:r>
              <a:rPr lang="hr-HR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 nemaju ništa i svaka sitnica im puno znači</a:t>
            </a:r>
          </a:p>
          <a:p>
            <a:endParaRPr lang="hr-HR" b="0" i="0" dirty="0">
              <a:solidFill>
                <a:srgbClr val="303030"/>
              </a:solidFill>
              <a:effectLst/>
              <a:latin typeface="A1_Sans"/>
            </a:endParaRPr>
          </a:p>
          <a:p>
            <a:endParaRPr lang="hr-HR" sz="1800" dirty="0">
              <a:solidFill>
                <a:srgbClr val="30303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hr-HR" sz="1800" dirty="0">
              <a:solidFill>
                <a:srgbClr val="30303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2050" name="Picture 2" descr="Osnovna škola &quot;Retfala&quot; Osijek - K B G - Učenička solidarnost... MOŽE LI TO  NA TELEVIZIJU">
            <a:extLst>
              <a:ext uri="{FF2B5EF4-FFF2-40B4-BE49-F238E27FC236}">
                <a16:creationId xmlns:a16="http://schemas.microsoft.com/office/drawing/2014/main" id="{3899EAE1-587A-4F69-93FF-82125A5F9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46" y="16820"/>
            <a:ext cx="26136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8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B2121-A712-473B-AAAA-3C41682D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86" y="173349"/>
            <a:ext cx="8911687" cy="1280890"/>
          </a:xfrm>
        </p:spPr>
        <p:txBody>
          <a:bodyPr>
            <a:noAutofit/>
          </a:bodyPr>
          <a:lstStyle/>
          <a:p>
            <a:r>
              <a:rPr lang="hr-HR" sz="4000" b="1" dirty="0"/>
              <a:t>KAKO MOŽEMO POMOĆI DRUGIMA?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093361-6254-407B-8F7A-CC145C06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683" y="1454239"/>
            <a:ext cx="10255317" cy="5862034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hr-HR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hr-HR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omoći možemo bilo kome oko nas – </a:t>
            </a:r>
            <a:r>
              <a:rPr lang="hr-HR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</a:t>
            </a:r>
            <a:r>
              <a:rPr lang="hr-HR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lanovima obitelji, prijateljima, ostalim učenicima u školi, ljudima oko nas</a:t>
            </a:r>
          </a:p>
          <a:p>
            <a:pPr>
              <a:lnSpc>
                <a:spcPct val="220000"/>
              </a:lnSpc>
            </a:pPr>
            <a:r>
              <a:rPr lang="hr-HR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postoji toliko različitih načina na koje možemo pomoći jedni drugima</a:t>
            </a:r>
            <a:endParaRPr lang="hr-HR" b="0" i="0" dirty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hr-HR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OBLICI pomoći drugima: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hr-HR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MATERIJALAN   (novac, hrana, higijenske potrepštine, školske knjige, školski pribor, odjeća,..)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hr-HR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NEMATERIJALNA   (pomoć kod učenja, savjeti, razgovori o problemima, pomoć u kućanstvu, pomoć starijim osobama</a:t>
            </a:r>
          </a:p>
          <a:p>
            <a:pPr marL="0" indent="0">
              <a:buNone/>
            </a:pPr>
            <a:r>
              <a:rPr lang="hr-HR" sz="16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A7F986-07A1-46F9-83E5-8EB82DC4C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714" y="-194957"/>
            <a:ext cx="2129286" cy="16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4AE76-A529-43E3-9133-532A0D38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921" y="852710"/>
            <a:ext cx="9688691" cy="1280890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ORGANIZACIJE KOJE POMAŽU LJUDIMA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0DAE55-5804-4F91-8592-FCAC640E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135" y="2485624"/>
            <a:ext cx="9946268" cy="4765182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Da li si čuo za neku organizaciju koja pomaže ljudima?</a:t>
            </a:r>
          </a:p>
          <a:p>
            <a:pPr marL="0" indent="0">
              <a:buNone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postoje razne institucije koje se bave pomaganjem drugima 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one se zovu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HUMANITARNE ORGANIZACIJE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(dobrotvorne)</a:t>
            </a: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su na primjer: 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6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DCCDCE-F2A8-41C4-AD79-1540272C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403" y="167426"/>
            <a:ext cx="7671065" cy="669057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1. UNICEF - 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prva međunarodna organizacija u Hrvatskoj koja pomaže djeci u cijelom svijetu (da svako dijete može ići u školu, da ima svog doktora, nešto za jesti, odjeću, da ima gdje za živjeti)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pl-PL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često pomaže djeci u Africi koja nemaju uvjete života kao mi u Hrvatskoj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2. CARITAS (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karitas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hr-HR" sz="2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ustanova u Katoličkoj crkvi koja pomaže svima u oskudici ili nevolji (</a:t>
            </a:r>
            <a:r>
              <a:rPr lang="hr-HR" sz="2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omoć uključuje podjelu hrane, odjeće, ogrjeva, namještaja, ortopedskih i medicinskih pomagala, plaćanje režija ili drugih troškova)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098" name="Picture 2" descr="gladna djeca afrikaaa | Bonita - Najbolji recepti na jednom mjestu">
            <a:extLst>
              <a:ext uri="{FF2B5EF4-FFF2-40B4-BE49-F238E27FC236}">
                <a16:creationId xmlns:a16="http://schemas.microsoft.com/office/drawing/2014/main" id="{BCC46113-A797-4F2D-AB8F-44D91CAD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468" y="2137086"/>
            <a:ext cx="3181532" cy="21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2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F1D18D-239F-410A-A59B-2C804AD9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952" y="772732"/>
            <a:ext cx="9585660" cy="51384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3. PLAVI TELEFON –</a:t>
            </a:r>
            <a:r>
              <a:rPr lang="hr-HR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udruga koja pomaže svim onima, koji ne mogu pronaći način rješavanja svojih problema 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4. KRIJESNICA -</a:t>
            </a:r>
            <a:r>
              <a:rPr lang="hr-HR" sz="24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udruga za pomoć djeci i obiteljima suočenim s malignim bolestima osigurava smještaj i hranu roditeljima oboljele djece koja su smještena u Klaićevoj bolnici u Zagrebu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5. MALI ZMAJ –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udruga koja pomaže siromašnoj i djeci bez roditelja</a:t>
            </a:r>
          </a:p>
        </p:txBody>
      </p:sp>
    </p:spTree>
    <p:extLst>
      <p:ext uri="{BB962C8B-B14F-4D97-AF65-F5344CB8AC3E}">
        <p14:creationId xmlns:p14="http://schemas.microsoft.com/office/powerpoint/2010/main" val="315890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FC5FF1-6BF8-4120-945F-97EC70B3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48" y="296214"/>
            <a:ext cx="9765964" cy="5615008"/>
          </a:xfrm>
        </p:spPr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slavne ili poznate osobe (glumci, pjevači, sportaši i drugi) se često uključuju u akcije humanitarnih organizacija</a:t>
            </a: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Primjerice: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nogometaši nogometnog kluba Hajduk svake godine sudjeluju u </a:t>
            </a:r>
            <a:r>
              <a:rPr lang="hr-HR" sz="2400" b="0" i="0" dirty="0">
                <a:solidFill>
                  <a:srgbClr val="3434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humanitarnoj akciji  "</a:t>
            </a:r>
            <a:r>
              <a:rPr lang="hr-HR" sz="2400" b="1" i="0" dirty="0">
                <a:solidFill>
                  <a:srgbClr val="3434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Tona hrane za splitske beskućnike</a:t>
            </a:r>
            <a:r>
              <a:rPr lang="hr-HR" sz="2400" b="0" i="0" dirty="0">
                <a:solidFill>
                  <a:srgbClr val="3434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 – sakupljala se hrana za </a:t>
            </a:r>
            <a:r>
              <a:rPr lang="pl-PL" sz="2400" b="0" i="0" dirty="0">
                <a:solidFill>
                  <a:srgbClr val="34343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splitske beskućnike i korisnike javne kuhinje</a:t>
            </a:r>
          </a:p>
          <a:p>
            <a:endParaRPr lang="pl-PL" dirty="0">
              <a:solidFill>
                <a:srgbClr val="343434"/>
              </a:solidFill>
              <a:latin typeface="ff-tisa-web-pro"/>
            </a:endParaRPr>
          </a:p>
          <a:p>
            <a:endParaRPr lang="pl-PL" dirty="0">
              <a:solidFill>
                <a:srgbClr val="343434"/>
              </a:solidFill>
              <a:latin typeface="ff-tisa-web-pro"/>
            </a:endParaRPr>
          </a:p>
          <a:p>
            <a:endParaRPr lang="pl-PL" dirty="0">
              <a:solidFill>
                <a:srgbClr val="343434"/>
              </a:solidFill>
              <a:latin typeface="ff-tisa-web-pro"/>
            </a:endParaRPr>
          </a:p>
          <a:p>
            <a:endParaRPr lang="pl-PL" dirty="0">
              <a:solidFill>
                <a:srgbClr val="343434"/>
              </a:solidFill>
              <a:latin typeface="ff-tisa-web-pro"/>
            </a:endParaRPr>
          </a:p>
          <a:p>
            <a:endParaRPr lang="pl-PL" dirty="0">
              <a:solidFill>
                <a:srgbClr val="343434"/>
              </a:solidFill>
              <a:latin typeface="ff-tisa-web-pro"/>
            </a:endParaRPr>
          </a:p>
        </p:txBody>
      </p:sp>
      <p:pic>
        <p:nvPicPr>
          <p:cNvPr id="6" name="Picture 2" descr="Humanitarna akcija za splitske beskućnike">
            <a:extLst>
              <a:ext uri="{FF2B5EF4-FFF2-40B4-BE49-F238E27FC236}">
                <a16:creationId xmlns:a16="http://schemas.microsoft.com/office/drawing/2014/main" id="{7046F733-4100-4F57-9C5D-3FFBDCBB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76" y="3754011"/>
            <a:ext cx="4321958" cy="28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5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5EB318-BAE3-4F99-862E-4BC97914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163" y="769897"/>
            <a:ext cx="9714449" cy="5141326"/>
          </a:xfrm>
        </p:spPr>
        <p:txBody>
          <a:bodyPr/>
          <a:lstStyle/>
          <a:p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ogometaš </a:t>
            </a:r>
            <a:r>
              <a:rPr lang="hr-HR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Šime </a:t>
            </a:r>
            <a:r>
              <a:rPr lang="hr-HR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Vrsaljko</a:t>
            </a:r>
            <a:r>
              <a:rPr lang="hr-HR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donirao novac Općoj bolnici Zadar za kupnju dva respiratora (uređaj koji pomaže osobama da dišu, oboljelima od korone virusa) </a:t>
            </a:r>
          </a:p>
          <a:p>
            <a:endParaRPr lang="hr-HR" dirty="0">
              <a:solidFill>
                <a:srgbClr val="000000"/>
              </a:solidFill>
              <a:latin typeface="open sans"/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1F13508-00BE-4820-B281-84C40048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4" y="2282014"/>
            <a:ext cx="4788306" cy="38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E12D56-8572-437F-899E-E2E796CD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48496"/>
            <a:ext cx="8915400" cy="4262726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Važno je da pomažemo jedni drugima!</a:t>
            </a:r>
          </a:p>
          <a:p>
            <a:pPr marL="0" indent="0">
              <a:buNone/>
            </a:pP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Svaki dan bi trebali pomagati jedni drugima!</a:t>
            </a:r>
          </a:p>
          <a:p>
            <a:pPr marL="0" indent="0">
              <a:buNone/>
            </a:pP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„DOBRO SE DOBRIM VRAĆA!” </a:t>
            </a:r>
          </a:p>
        </p:txBody>
      </p:sp>
    </p:spTree>
    <p:extLst>
      <p:ext uri="{BB962C8B-B14F-4D97-AF65-F5344CB8AC3E}">
        <p14:creationId xmlns:p14="http://schemas.microsoft.com/office/powerpoint/2010/main" val="3004699254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438</Words>
  <Application>Microsoft Office PowerPoint</Application>
  <PresentationFormat>Široki zaslon</PresentationFormat>
  <Paragraphs>50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A1_Sans</vt:lpstr>
      <vt:lpstr>Arial</vt:lpstr>
      <vt:lpstr>Century Gothic</vt:lpstr>
      <vt:lpstr>ff-tisa-web-pro</vt:lpstr>
      <vt:lpstr>open sans</vt:lpstr>
      <vt:lpstr>Wingdings 3</vt:lpstr>
      <vt:lpstr>Pramen</vt:lpstr>
      <vt:lpstr>SVJETSKI DAN MEĐUSOBNOG POMAGANJA</vt:lpstr>
      <vt:lpstr>ŠTO ZNAČI DAN MEĐUSOBNOG POMAGANJA?</vt:lpstr>
      <vt:lpstr>KAKO MOŽEMO POMOĆI DRUGIMA?</vt:lpstr>
      <vt:lpstr>ORGANIZACIJE KOJE POMAŽU LJUDIMA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POMAGANJA</dc:title>
  <dc:creator>Valentina Galic</dc:creator>
  <cp:lastModifiedBy> </cp:lastModifiedBy>
  <cp:revision>20</cp:revision>
  <dcterms:created xsi:type="dcterms:W3CDTF">2020-10-27T10:45:02Z</dcterms:created>
  <dcterms:modified xsi:type="dcterms:W3CDTF">2020-10-27T12:23:33Z</dcterms:modified>
</cp:coreProperties>
</file>