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62" r:id="rId6"/>
    <p:sldId id="263" r:id="rId7"/>
    <p:sldId id="265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9D5CA-A74B-E81D-E9ED-2A7776481D0A}" v="245" dt="2020-11-01T20:48:39.040"/>
    <p1510:client id="{2B8BFEC9-B03A-43D6-99F2-E08AC808597C}" v="1075" dt="2020-11-02T21:11:28.904"/>
    <p1510:client id="{3D269B01-BBBC-840A-573F-C431BB4DFE39}" v="1572" dt="2020-11-01T21:29:58.806"/>
    <p1510:client id="{53DF428A-FB39-4E84-999F-A3A691894662}" v="70" dt="2020-11-01T14:52:10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ZAQPA7TDB2C&#160;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Svjetski</a:t>
            </a:r>
            <a:r>
              <a:rPr lang="en-US"/>
              <a:t> dan </a:t>
            </a:r>
            <a:r>
              <a:rPr lang="en-US" err="1"/>
              <a:t>sendviča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3737309" y="4424279"/>
            <a:ext cx="7291387" cy="550333"/>
          </a:xfrm>
        </p:spPr>
        <p:txBody>
          <a:bodyPr/>
          <a:lstStyle/>
          <a:p>
            <a:r>
              <a:rPr lang="en-US" err="1"/>
              <a:t>Pripremila</a:t>
            </a:r>
            <a:r>
              <a:rPr lang="en-US"/>
              <a:t>: Valentina </a:t>
            </a:r>
            <a:r>
              <a:rPr lang="en-US" err="1"/>
              <a:t>galic</a:t>
            </a:r>
            <a:r>
              <a:rPr lang="en-US"/>
              <a:t>, mag. Rehab. Educ.</a:t>
            </a:r>
          </a:p>
        </p:txBody>
      </p:sp>
      <p:pic>
        <p:nvPicPr>
          <p:cNvPr id="4" name="Picture 4" descr="A sandwich cut in half&#10;&#10;Description automatically generated">
            <a:extLst>
              <a:ext uri="{FF2B5EF4-FFF2-40B4-BE49-F238E27FC236}">
                <a16:creationId xmlns:a16="http://schemas.microsoft.com/office/drawing/2014/main" id="{53E731DF-4598-46C5-9B51-31CCD323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594" y="55712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4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D35DC-53A8-4EFA-AE0C-A8942DF6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4" y="685800"/>
            <a:ext cx="4661529" cy="4846967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FFFF"/>
                </a:solidFill>
                <a:latin typeface="Arial"/>
                <a:cs typeface="Arial"/>
              </a:rPr>
              <a:t>KADA SE OBILJEŽAVA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6FB16-141D-41EE-B784-5E4372D094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886" y="685800"/>
            <a:ext cx="5968621" cy="4688785"/>
          </a:xfrm>
        </p:spPr>
        <p:txBody>
          <a:bodyPr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 sz="2800" dirty="0" err="1">
                <a:latin typeface="Arial"/>
                <a:cs typeface="Arial"/>
              </a:rPr>
              <a:t>Obilježava</a:t>
            </a:r>
            <a:r>
              <a:rPr lang="en-US" sz="2800" dirty="0">
                <a:latin typeface="Arial"/>
                <a:cs typeface="Arial"/>
              </a:rPr>
              <a:t> se </a:t>
            </a:r>
            <a:r>
              <a:rPr lang="en-US" sz="2800" dirty="0" err="1">
                <a:latin typeface="Arial"/>
                <a:cs typeface="Arial"/>
              </a:rPr>
              <a:t>svake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godine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na</a:t>
            </a:r>
            <a:r>
              <a:rPr lang="en-US" sz="2800" dirty="0">
                <a:latin typeface="Arial"/>
                <a:cs typeface="Arial"/>
              </a:rPr>
              <a:t>  </a:t>
            </a:r>
            <a:r>
              <a:rPr lang="en-US" sz="2800" b="1" dirty="0">
                <a:latin typeface="Arial"/>
                <a:cs typeface="Arial"/>
              </a:rPr>
              <a:t>3.11. </a:t>
            </a:r>
            <a:r>
              <a:rPr lang="en-US" sz="2800" dirty="0">
                <a:latin typeface="Arial"/>
                <a:cs typeface="Arial"/>
              </a:rPr>
              <a:t>                                                        (</a:t>
            </a:r>
            <a:r>
              <a:rPr lang="en-US" sz="2800" dirty="0" err="1">
                <a:latin typeface="Arial"/>
                <a:cs typeface="Arial"/>
              </a:rPr>
              <a:t>mjesec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studeni</a:t>
            </a:r>
            <a:r>
              <a:rPr lang="en-US" sz="2800" dirty="0">
                <a:latin typeface="Arial"/>
                <a:cs typeface="Arial"/>
              </a:rPr>
              <a:t>)</a:t>
            </a:r>
          </a:p>
          <a:p>
            <a:pPr>
              <a:buFont typeface="Wingdings" panose="020B0604020202020204" pitchFamily="34" charset="0"/>
              <a:buChar char="§"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81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7165E7-07D5-44D5-A969-52A68AC77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Freeform 11">
            <a:extLst>
              <a:ext uri="{FF2B5EF4-FFF2-40B4-BE49-F238E27FC236}">
                <a16:creationId xmlns:a16="http://schemas.microsoft.com/office/drawing/2014/main" id="{0B280DBD-2815-4DCB-B024-B643AE81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A5098477-9C54-4B12-B85E-1A2CDD83A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342417C2-466C-418D-B143-F27E00E64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8EB20674-E635-4F0A-AC68-F23358C36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2" name="5-Point Star 24">
            <a:extLst>
              <a:ext uri="{FF2B5EF4-FFF2-40B4-BE49-F238E27FC236}">
                <a16:creationId xmlns:a16="http://schemas.microsoft.com/office/drawing/2014/main" id="{2F9E64F1-5B60-4624-9174-F6AAC13B3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0CCBC9-586C-4528-9653-350706479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Freeform 16">
            <a:extLst>
              <a:ext uri="{FF2B5EF4-FFF2-40B4-BE49-F238E27FC236}">
                <a16:creationId xmlns:a16="http://schemas.microsoft.com/office/drawing/2014/main" id="{3DC0375C-BE5A-4736-A815-015CD223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39232249-88CC-4F51-907C-88358D82A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7938" y="3165071"/>
            <a:ext cx="11337749" cy="3146030"/>
          </a:xfrm>
          <a:custGeom>
            <a:avLst/>
            <a:gdLst>
              <a:gd name="connsiteX0" fmla="*/ 11201371 w 11337749"/>
              <a:gd name="connsiteY0" fmla="*/ 0 h 3146030"/>
              <a:gd name="connsiteX1" fmla="*/ 11337749 w 11337749"/>
              <a:gd name="connsiteY1" fmla="*/ 2542023 h 3146030"/>
              <a:gd name="connsiteX2" fmla="*/ 8492 w 11337749"/>
              <a:gd name="connsiteY2" fmla="*/ 3146030 h 3146030"/>
              <a:gd name="connsiteX3" fmla="*/ 2 w 11337749"/>
              <a:gd name="connsiteY3" fmla="*/ 587735 h 3146030"/>
              <a:gd name="connsiteX4" fmla="*/ 0 w 11337749"/>
              <a:gd name="connsiteY4" fmla="*/ 587038 h 31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749" h="3146030">
                <a:moveTo>
                  <a:pt x="11201371" y="0"/>
                </a:moveTo>
                <a:lnTo>
                  <a:pt x="11337749" y="2542023"/>
                </a:lnTo>
                <a:lnTo>
                  <a:pt x="8492" y="3146030"/>
                </a:lnTo>
                <a:cubicBezTo>
                  <a:pt x="10785" y="2572498"/>
                  <a:pt x="1900" y="1389730"/>
                  <a:pt x="2" y="587735"/>
                </a:cubicBezTo>
                <a:lnTo>
                  <a:pt x="0" y="587038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B3F32693-A363-4B3D-840C-EAB023AD0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0622B-4668-4EEE-935D-F23429E2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49028" y="3694367"/>
            <a:ext cx="10178799" cy="1950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Kakve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sendviče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voliš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najviše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jesti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– </a:t>
            </a:r>
            <a:br>
              <a:rPr lang="en-US" sz="3600" b="1" dirty="0">
                <a:latin typeface="Arial"/>
              </a:rPr>
            </a:b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od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kojih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sastojaka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3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5-Point Star 22">
            <a:extLst>
              <a:ext uri="{FF2B5EF4-FFF2-40B4-BE49-F238E27FC236}">
                <a16:creationId xmlns:a16="http://schemas.microsoft.com/office/drawing/2014/main" id="{E3D627B7-FCE4-4B3F-9144-9A8F36FB3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183431" y="5370202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6" descr="A close up of a sandwich&#10;&#10;Description automatically generated">
            <a:extLst>
              <a:ext uri="{FF2B5EF4-FFF2-40B4-BE49-F238E27FC236}">
                <a16:creationId xmlns:a16="http://schemas.microsoft.com/office/drawing/2014/main" id="{2F001C89-8021-4FFB-9378-821205E2AB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6" r="3" b="3"/>
          <a:stretch/>
        </p:blipFill>
        <p:spPr>
          <a:xfrm rot="21420000">
            <a:off x="-86426" y="-63662"/>
            <a:ext cx="2697480" cy="3632908"/>
          </a:xfrm>
          <a:custGeom>
            <a:avLst/>
            <a:gdLst/>
            <a:ahLst/>
            <a:cxnLst/>
            <a:rect l="l" t="t" r="r" b="b"/>
            <a:pathLst>
              <a:path w="2697480" h="3632908">
                <a:moveTo>
                  <a:pt x="179889" y="0"/>
                </a:moveTo>
                <a:lnTo>
                  <a:pt x="2697480" y="131942"/>
                </a:lnTo>
                <a:lnTo>
                  <a:pt x="2697480" y="3632908"/>
                </a:lnTo>
                <a:lnTo>
                  <a:pt x="0" y="3632908"/>
                </a:lnTo>
                <a:lnTo>
                  <a:pt x="0" y="3432491"/>
                </a:lnTo>
                <a:close/>
              </a:path>
            </a:pathLst>
          </a:custGeom>
        </p:spPr>
      </p:pic>
      <p:pic>
        <p:nvPicPr>
          <p:cNvPr id="7" name="Picture 7" descr="A sandwich cut in half on a plate&#10;&#10;Description automatically generated">
            <a:extLst>
              <a:ext uri="{FF2B5EF4-FFF2-40B4-BE49-F238E27FC236}">
                <a16:creationId xmlns:a16="http://schemas.microsoft.com/office/drawing/2014/main" id="{000DFE9C-FA85-4321-AFFF-D7E311455A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89" r="26762"/>
          <a:stretch/>
        </p:blipFill>
        <p:spPr>
          <a:xfrm rot="21420000">
            <a:off x="2730290" y="-72981"/>
            <a:ext cx="2697481" cy="3492906"/>
          </a:xfrm>
          <a:custGeom>
            <a:avLst/>
            <a:gdLst/>
            <a:ahLst/>
            <a:cxnLst/>
            <a:rect l="l" t="t" r="r" b="b"/>
            <a:pathLst>
              <a:path w="2697481" h="3492906">
                <a:moveTo>
                  <a:pt x="0" y="0"/>
                </a:moveTo>
                <a:lnTo>
                  <a:pt x="2697481" y="141369"/>
                </a:lnTo>
                <a:lnTo>
                  <a:pt x="2697480" y="3492906"/>
                </a:lnTo>
                <a:lnTo>
                  <a:pt x="0" y="3492906"/>
                </a:lnTo>
                <a:close/>
              </a:path>
            </a:pathLst>
          </a:custGeom>
        </p:spPr>
      </p:pic>
      <p:pic>
        <p:nvPicPr>
          <p:cNvPr id="4" name="Picture 4" descr="A sandwich cut in half on a plate&#10;&#10;Description automatically generated">
            <a:extLst>
              <a:ext uri="{FF2B5EF4-FFF2-40B4-BE49-F238E27FC236}">
                <a16:creationId xmlns:a16="http://schemas.microsoft.com/office/drawing/2014/main" id="{8EEE2DDB-BB3A-47F5-BFD7-C7AE514CBE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6"/>
          <a:srcRect l="23289" r="16164" b="-4"/>
          <a:stretch/>
        </p:blipFill>
        <p:spPr>
          <a:xfrm rot="21420000">
            <a:off x="5553345" y="-72877"/>
            <a:ext cx="2697480" cy="3341543"/>
          </a:xfrm>
          <a:custGeom>
            <a:avLst/>
            <a:gdLst/>
            <a:ahLst/>
            <a:cxnLst/>
            <a:rect l="l" t="t" r="r" b="b"/>
            <a:pathLst>
              <a:path w="2697480" h="3341543">
                <a:moveTo>
                  <a:pt x="0" y="0"/>
                </a:moveTo>
                <a:lnTo>
                  <a:pt x="2697480" y="141369"/>
                </a:lnTo>
                <a:lnTo>
                  <a:pt x="2697480" y="3341543"/>
                </a:lnTo>
                <a:lnTo>
                  <a:pt x="0" y="3341543"/>
                </a:lnTo>
                <a:close/>
              </a:path>
            </a:pathLst>
          </a:custGeom>
        </p:spPr>
      </p:pic>
      <p:pic>
        <p:nvPicPr>
          <p:cNvPr id="5" name="Picture 5" descr="A pizza sitting on top of a wooden table&#10;&#10;Description automatically generated">
            <a:extLst>
              <a:ext uri="{FF2B5EF4-FFF2-40B4-BE49-F238E27FC236}">
                <a16:creationId xmlns:a16="http://schemas.microsoft.com/office/drawing/2014/main" id="{EB28501C-15EC-473D-9FE1-5FEF67E35B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95" r="41841" b="3"/>
          <a:stretch/>
        </p:blipFill>
        <p:spPr>
          <a:xfrm rot="21420000">
            <a:off x="8375703" y="-72773"/>
            <a:ext cx="2697480" cy="3189967"/>
          </a:xfrm>
          <a:custGeom>
            <a:avLst/>
            <a:gdLst/>
            <a:ahLst/>
            <a:cxnLst/>
            <a:rect l="l" t="t" r="r" b="b"/>
            <a:pathLst>
              <a:path w="2697480" h="3189967">
                <a:moveTo>
                  <a:pt x="0" y="0"/>
                </a:moveTo>
                <a:lnTo>
                  <a:pt x="2697480" y="141369"/>
                </a:lnTo>
                <a:lnTo>
                  <a:pt x="2697480" y="3189967"/>
                </a:lnTo>
                <a:lnTo>
                  <a:pt x="0" y="31899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280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7237-A694-4504-874E-E53F8B44A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040" y="-392501"/>
            <a:ext cx="7649311" cy="130438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/>
                <a:cs typeface="Arial"/>
              </a:rPr>
              <a:t>Otkud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err="1">
                <a:latin typeface="Arial"/>
                <a:cs typeface="Arial"/>
              </a:rPr>
              <a:t>potječe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err="1">
                <a:latin typeface="Arial"/>
                <a:cs typeface="Arial"/>
              </a:rPr>
              <a:t>riječ</a:t>
            </a:r>
            <a:r>
              <a:rPr lang="en-US" sz="3200" b="1" dirty="0">
                <a:latin typeface="Arial"/>
                <a:cs typeface="Arial"/>
              </a:rPr>
              <a:t> "</a:t>
            </a:r>
            <a:r>
              <a:rPr lang="en-US" sz="3200" b="1" dirty="0" err="1">
                <a:latin typeface="Arial"/>
                <a:cs typeface="Arial"/>
              </a:rPr>
              <a:t>sendvič</a:t>
            </a:r>
            <a:r>
              <a:rPr lang="en-US" sz="3200" b="1" dirty="0">
                <a:latin typeface="Arial"/>
                <a:cs typeface="Arial"/>
              </a:rPr>
              <a:t>"?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2A11-F181-4109-884B-A69B91FD0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4699" y="1433423"/>
            <a:ext cx="7817166" cy="468878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>
                <a:latin typeface="Arial"/>
                <a:ea typeface="+mn-lt"/>
                <a:cs typeface="+mn-lt"/>
              </a:rPr>
              <a:t>prvi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sendvič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zatražio</a:t>
            </a:r>
            <a:r>
              <a:rPr lang="en-US" dirty="0">
                <a:latin typeface="Arial"/>
                <a:ea typeface="+mn-lt"/>
                <a:cs typeface="+mn-lt"/>
              </a:rPr>
              <a:t> je </a:t>
            </a:r>
            <a:r>
              <a:rPr lang="en-US" b="1" dirty="0">
                <a:latin typeface="Arial"/>
                <a:ea typeface="+mn-lt"/>
                <a:cs typeface="+mn-lt"/>
              </a:rPr>
              <a:t>John Montagu, </a:t>
            </a:r>
            <a:r>
              <a:rPr lang="en-US" b="1" dirty="0" err="1">
                <a:latin typeface="Arial"/>
                <a:ea typeface="+mn-lt"/>
                <a:cs typeface="+mn-lt"/>
              </a:rPr>
              <a:t>engleski</a:t>
            </a:r>
            <a:r>
              <a:rPr lang="en-US" b="1" dirty="0">
                <a:latin typeface="Arial"/>
                <a:ea typeface="+mn-lt"/>
                <a:cs typeface="+mn-lt"/>
              </a:rPr>
              <a:t> lord od </a:t>
            </a:r>
            <a:r>
              <a:rPr lang="en-US" b="1" dirty="0" err="1">
                <a:latin typeface="Arial"/>
                <a:ea typeface="+mn-lt"/>
                <a:cs typeface="+mn-lt"/>
              </a:rPr>
              <a:t>Sandwicha</a:t>
            </a:r>
            <a:r>
              <a:rPr lang="en-US" dirty="0">
                <a:latin typeface="Arial"/>
                <a:ea typeface="+mn-lt"/>
                <a:cs typeface="+mn-lt"/>
              </a:rPr>
              <a:t> u 18. </a:t>
            </a:r>
            <a:r>
              <a:rPr lang="en-US" dirty="0" err="1">
                <a:latin typeface="Arial"/>
                <a:ea typeface="+mn-lt"/>
                <a:cs typeface="+mn-lt"/>
              </a:rPr>
              <a:t>Stoljeću</a:t>
            </a:r>
            <a:r>
              <a:rPr lang="en-US" dirty="0">
                <a:latin typeface="Arial"/>
                <a:ea typeface="+mn-lt"/>
                <a:cs typeface="+mn-lt"/>
              </a:rPr>
              <a:t> (</a:t>
            </a:r>
            <a:r>
              <a:rPr lang="en-US" dirty="0" err="1">
                <a:latin typeface="Arial"/>
                <a:ea typeface="+mn-lt"/>
                <a:cs typeface="+mn-lt"/>
              </a:rPr>
              <a:t>prije</a:t>
            </a:r>
            <a:r>
              <a:rPr lang="en-US" dirty="0">
                <a:latin typeface="Arial"/>
                <a:ea typeface="+mn-lt"/>
                <a:cs typeface="+mn-lt"/>
              </a:rPr>
              <a:t> 250 </a:t>
            </a:r>
            <a:r>
              <a:rPr lang="en-US" dirty="0" err="1">
                <a:latin typeface="Arial"/>
                <a:ea typeface="+mn-lt"/>
                <a:cs typeface="+mn-lt"/>
              </a:rPr>
              <a:t>godina</a:t>
            </a:r>
            <a:r>
              <a:rPr lang="en-US" dirty="0">
                <a:latin typeface="Arial"/>
                <a:ea typeface="+mn-lt"/>
                <a:cs typeface="+mn-lt"/>
              </a:rPr>
              <a:t>)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ea typeface="+mn-lt"/>
              <a:cs typeface="+mn-lt"/>
            </a:endParaRPr>
          </a:p>
          <a:p>
            <a:r>
              <a:rPr lang="en-US" dirty="0">
                <a:latin typeface="Arial"/>
                <a:ea typeface="+mn-lt"/>
                <a:cs typeface="+mn-lt"/>
              </a:rPr>
              <a:t> </a:t>
            </a:r>
            <a:r>
              <a:rPr lang="en-US" dirty="0" err="1">
                <a:latin typeface="Arial"/>
                <a:ea typeface="+mn-lt"/>
                <a:cs typeface="+mn-lt"/>
              </a:rPr>
              <a:t>kako</a:t>
            </a:r>
            <a:r>
              <a:rPr lang="en-US" dirty="0">
                <a:latin typeface="Arial"/>
                <a:ea typeface="+mn-lt"/>
                <a:cs typeface="+mn-lt"/>
              </a:rPr>
              <a:t> je </a:t>
            </a:r>
            <a:r>
              <a:rPr lang="en-US" dirty="0" err="1">
                <a:latin typeface="Arial"/>
                <a:ea typeface="+mn-lt"/>
                <a:cs typeface="+mn-lt"/>
              </a:rPr>
              <a:t>puno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vremena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provodio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kartajući</a:t>
            </a:r>
            <a:r>
              <a:rPr lang="en-US" dirty="0">
                <a:latin typeface="Arial"/>
                <a:ea typeface="+mn-lt"/>
                <a:cs typeface="+mn-lt"/>
              </a:rPr>
              <a:t> se,  </a:t>
            </a:r>
            <a:r>
              <a:rPr lang="en-US" dirty="0" err="1">
                <a:latin typeface="Arial"/>
                <a:ea typeface="+mn-lt"/>
                <a:cs typeface="+mn-lt"/>
              </a:rPr>
              <a:t>nije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imao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vremena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otići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na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ručak</a:t>
            </a:r>
            <a:r>
              <a:rPr lang="en-US" dirty="0">
                <a:latin typeface="Arial"/>
                <a:ea typeface="+mn-lt"/>
                <a:cs typeface="+mn-lt"/>
              </a:rPr>
              <a:t>, pa je </a:t>
            </a:r>
            <a:r>
              <a:rPr lang="en-US" dirty="0" err="1">
                <a:latin typeface="Arial"/>
                <a:ea typeface="+mn-lt"/>
                <a:cs typeface="+mn-lt"/>
              </a:rPr>
              <a:t>sluge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zatražio</a:t>
            </a:r>
            <a:r>
              <a:rPr lang="en-US" dirty="0">
                <a:latin typeface="Arial"/>
                <a:ea typeface="+mn-lt"/>
                <a:cs typeface="+mn-lt"/>
              </a:rPr>
              <a:t> da mu </a:t>
            </a:r>
            <a:r>
              <a:rPr lang="en-US" dirty="0" err="1">
                <a:latin typeface="Arial"/>
                <a:ea typeface="+mn-lt"/>
                <a:cs typeface="+mn-lt"/>
              </a:rPr>
              <a:t>između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dvije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kriške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kruha</a:t>
            </a:r>
            <a:r>
              <a:rPr lang="en-US" dirty="0">
                <a:latin typeface="Arial"/>
                <a:ea typeface="+mn-lt"/>
                <a:cs typeface="+mn-lt"/>
              </a:rPr>
              <a:t> stave meso.</a:t>
            </a:r>
          </a:p>
          <a:p>
            <a:endParaRPr lang="en-US" dirty="0">
              <a:latin typeface="Arial"/>
              <a:ea typeface="+mn-lt"/>
              <a:cs typeface="+mn-lt"/>
            </a:endParaRPr>
          </a:p>
          <a:p>
            <a:r>
              <a:rPr lang="en-US" dirty="0" err="1">
                <a:latin typeface="Arial"/>
                <a:ea typeface="+mn-lt"/>
                <a:cs typeface="+mn-lt"/>
              </a:rPr>
              <a:t>Obožavao</a:t>
            </a:r>
            <a:r>
              <a:rPr lang="en-US" dirty="0">
                <a:latin typeface="Arial"/>
                <a:ea typeface="+mn-lt"/>
                <a:cs typeface="+mn-lt"/>
              </a:rPr>
              <a:t> je </a:t>
            </a:r>
            <a:r>
              <a:rPr lang="en-US" dirty="0" err="1">
                <a:latin typeface="Arial"/>
                <a:ea typeface="+mn-lt"/>
                <a:cs typeface="+mn-lt"/>
              </a:rPr>
              <a:t>jesti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sendviče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jer</a:t>
            </a:r>
            <a:r>
              <a:rPr lang="en-US" dirty="0">
                <a:latin typeface="Arial"/>
                <a:ea typeface="+mn-lt"/>
                <a:cs typeface="+mn-lt"/>
              </a:rPr>
              <a:t> je </a:t>
            </a:r>
            <a:r>
              <a:rPr lang="en-US" dirty="0" err="1">
                <a:latin typeface="Arial"/>
                <a:ea typeface="+mn-lt"/>
                <a:cs typeface="+mn-lt"/>
              </a:rPr>
              <a:t>mogao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istovremeno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raditi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obje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stvari</a:t>
            </a:r>
            <a:r>
              <a:rPr lang="en-US" dirty="0">
                <a:latin typeface="Arial"/>
                <a:ea typeface="+mn-lt"/>
                <a:cs typeface="+mn-lt"/>
              </a:rPr>
              <a:t> – </a:t>
            </a:r>
            <a:r>
              <a:rPr lang="en-US" dirty="0" err="1">
                <a:latin typeface="Arial"/>
                <a:ea typeface="+mn-lt"/>
                <a:cs typeface="+mn-lt"/>
              </a:rPr>
              <a:t>kartati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jesti</a:t>
            </a:r>
            <a:r>
              <a:rPr lang="en-US" dirty="0">
                <a:latin typeface="Arial"/>
                <a:ea typeface="+mn-lt"/>
                <a:cs typeface="+mn-lt"/>
              </a:rPr>
              <a:t>, a da ne </a:t>
            </a:r>
            <a:r>
              <a:rPr lang="en-US" dirty="0" err="1">
                <a:latin typeface="Arial"/>
                <a:ea typeface="+mn-lt"/>
                <a:cs typeface="+mn-lt"/>
              </a:rPr>
              <a:t>uprlja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karte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tijekom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igre</a:t>
            </a:r>
            <a:r>
              <a:rPr lang="en-US" dirty="0">
                <a:latin typeface="Arial"/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endParaRPr lang="en-US" dirty="0">
              <a:latin typeface="Arial"/>
              <a:ea typeface="+mn-lt"/>
              <a:cs typeface="+mn-lt"/>
            </a:endParaRPr>
          </a:p>
          <a:p>
            <a:r>
              <a:rPr lang="en-US" dirty="0" err="1">
                <a:latin typeface="Arial"/>
                <a:ea typeface="+mn-lt"/>
                <a:cs typeface="+mn-lt"/>
              </a:rPr>
              <a:t>Nakon</a:t>
            </a:r>
            <a:r>
              <a:rPr lang="en-US" dirty="0">
                <a:latin typeface="Arial"/>
                <a:ea typeface="+mn-lt"/>
                <a:cs typeface="+mn-lt"/>
              </a:rPr>
              <a:t> toga se </a:t>
            </a:r>
            <a:r>
              <a:rPr lang="en-US" dirty="0" err="1">
                <a:latin typeface="Arial"/>
                <a:ea typeface="+mn-lt"/>
                <a:cs typeface="+mn-lt"/>
              </a:rPr>
              <a:t>sendvič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sve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više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počeo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koristiti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kao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obrok</a:t>
            </a:r>
            <a:r>
              <a:rPr lang="en-US" dirty="0">
                <a:latin typeface="Arial"/>
                <a:ea typeface="+mn-lt"/>
                <a:cs typeface="+mn-lt"/>
              </a:rPr>
              <a:t> u </a:t>
            </a:r>
            <a:r>
              <a:rPr lang="en-US" dirty="0" err="1">
                <a:latin typeface="Arial"/>
                <a:ea typeface="+mn-lt"/>
                <a:cs typeface="+mn-lt"/>
              </a:rPr>
              <a:t>muškom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društvu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tijekom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društvenih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igara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zabava</a:t>
            </a:r>
            <a:r>
              <a:rPr lang="en-US" dirty="0">
                <a:latin typeface="Arial"/>
                <a:ea typeface="+mn-lt"/>
                <a:cs typeface="+mn-lt"/>
              </a:rPr>
              <a:t>.</a:t>
            </a:r>
            <a:br>
              <a:rPr lang="en-US" dirty="0">
                <a:latin typeface="Arial"/>
                <a:ea typeface="+mn-lt"/>
                <a:cs typeface="+mn-lt"/>
              </a:rPr>
            </a:br>
            <a:br>
              <a:rPr lang="en-US" dirty="0">
                <a:ea typeface="+mn-lt"/>
                <a:cs typeface="+mn-lt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3F326-BED4-444D-A579-0273FB574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434" y="5713920"/>
            <a:ext cx="5420822" cy="925873"/>
          </a:xfrm>
        </p:spPr>
        <p:txBody>
          <a:bodyPr/>
          <a:lstStyle/>
          <a:p>
            <a:r>
              <a:rPr lang="en-US" sz="2000" b="1">
                <a:latin typeface="Arial"/>
                <a:cs typeface="Arial"/>
              </a:rPr>
              <a:t>John </a:t>
            </a:r>
            <a:r>
              <a:rPr lang="en-US" sz="2000" b="1" err="1">
                <a:latin typeface="Arial"/>
                <a:cs typeface="Arial"/>
              </a:rPr>
              <a:t>montagu</a:t>
            </a:r>
            <a:r>
              <a:rPr lang="en-US" sz="2000" b="1">
                <a:latin typeface="Arial"/>
                <a:cs typeface="Arial"/>
              </a:rPr>
              <a:t>, lord od </a:t>
            </a:r>
            <a:r>
              <a:rPr lang="en-US" sz="2000" b="1" err="1">
                <a:latin typeface="Arial"/>
                <a:cs typeface="Arial"/>
              </a:rPr>
              <a:t>sandwicha</a:t>
            </a:r>
            <a:endParaRPr lang="en-US" sz="2000" b="1"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199896-EDDD-4E39-B735-D4B46FAFD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9"/>
          <a:stretch/>
        </p:blipFill>
        <p:spPr>
          <a:xfrm>
            <a:off x="59169" y="86274"/>
            <a:ext cx="3811725" cy="5517247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6010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94D6-87DA-46D3-9F12-CF842441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81" y="685800"/>
            <a:ext cx="7317305" cy="1151965"/>
          </a:xfrm>
        </p:spPr>
        <p:txBody>
          <a:bodyPr>
            <a:normAutofit/>
          </a:bodyPr>
          <a:lstStyle/>
          <a:p>
            <a:r>
              <a:rPr lang="en-US" sz="3800" b="1" dirty="0" err="1">
                <a:latin typeface="Arial"/>
                <a:cs typeface="Arial"/>
              </a:rPr>
              <a:t>Najveći</a:t>
            </a:r>
            <a:r>
              <a:rPr lang="en-US" sz="3800" b="1" dirty="0">
                <a:latin typeface="Arial"/>
                <a:cs typeface="Arial"/>
              </a:rPr>
              <a:t> </a:t>
            </a:r>
            <a:r>
              <a:rPr lang="en-US" sz="3800" b="1" dirty="0" err="1">
                <a:latin typeface="Arial"/>
                <a:cs typeface="Arial"/>
              </a:rPr>
              <a:t>sendvič</a:t>
            </a:r>
            <a:r>
              <a:rPr lang="en-US" sz="3800" b="1" dirty="0">
                <a:latin typeface="Arial"/>
                <a:cs typeface="Arial"/>
              </a:rPr>
              <a:t> u </a:t>
            </a:r>
            <a:r>
              <a:rPr lang="en-US" sz="3800" b="1" dirty="0" err="1">
                <a:latin typeface="Arial"/>
                <a:cs typeface="Arial"/>
              </a:rPr>
              <a:t>hrvatskoj</a:t>
            </a:r>
            <a:endParaRPr lang="en-US" sz="3800" b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64E8-8BF2-4D67-A679-A002443FBF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4313" y="2076423"/>
            <a:ext cx="7389194" cy="3691305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Arial"/>
                <a:ea typeface="+mn-lt"/>
                <a:cs typeface="+mn-lt"/>
              </a:rPr>
              <a:t>Napravljen</a:t>
            </a:r>
            <a:r>
              <a:rPr lang="en-US" dirty="0">
                <a:latin typeface="Arial"/>
                <a:ea typeface="+mn-lt"/>
                <a:cs typeface="+mn-lt"/>
              </a:rPr>
              <a:t> 2010. Godine u </a:t>
            </a:r>
            <a:r>
              <a:rPr lang="en-US" dirty="0" err="1">
                <a:latin typeface="Arial"/>
                <a:ea typeface="+mn-lt"/>
                <a:cs typeface="+mn-lt"/>
              </a:rPr>
              <a:t>petrinji</a:t>
            </a:r>
            <a:endParaRPr lang="en-US" dirty="0">
              <a:latin typeface="Arial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Arial"/>
                <a:ea typeface="+mn-lt"/>
                <a:cs typeface="+mn-lt"/>
              </a:rPr>
              <a:t>najdulji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sendvič</a:t>
            </a:r>
            <a:r>
              <a:rPr lang="en-US" dirty="0">
                <a:latin typeface="Arial"/>
                <a:ea typeface="+mn-lt"/>
                <a:cs typeface="+mn-lt"/>
              </a:rPr>
              <a:t> u </a:t>
            </a:r>
            <a:r>
              <a:rPr lang="en-US" dirty="0" err="1">
                <a:latin typeface="Arial"/>
                <a:ea typeface="+mn-lt"/>
                <a:cs typeface="+mn-lt"/>
              </a:rPr>
              <a:t>Hrvatskoj</a:t>
            </a:r>
            <a:r>
              <a:rPr lang="en-US" dirty="0">
                <a:latin typeface="Arial"/>
                <a:ea typeface="+mn-lt"/>
                <a:cs typeface="+mn-lt"/>
              </a:rPr>
              <a:t>, </a:t>
            </a:r>
            <a:r>
              <a:rPr lang="en-US" dirty="0" err="1">
                <a:latin typeface="Arial"/>
                <a:ea typeface="+mn-lt"/>
                <a:cs typeface="+mn-lt"/>
              </a:rPr>
              <a:t>dugačak</a:t>
            </a:r>
            <a:r>
              <a:rPr lang="en-US" dirty="0">
                <a:latin typeface="Arial"/>
                <a:ea typeface="+mn-lt"/>
                <a:cs typeface="+mn-lt"/>
              </a:rPr>
              <a:t> 320 </a:t>
            </a:r>
            <a:r>
              <a:rPr lang="en-US" dirty="0" err="1">
                <a:latin typeface="Arial"/>
                <a:ea typeface="+mn-lt"/>
                <a:cs typeface="+mn-lt"/>
              </a:rPr>
              <a:t>metara</a:t>
            </a:r>
            <a:endParaRPr lang="en-US" dirty="0">
              <a:latin typeface="Arial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err="1">
                <a:latin typeface="Arial"/>
                <a:ea typeface="+mn-lt"/>
                <a:cs typeface="+mn-lt"/>
              </a:rPr>
              <a:t>Iskoristili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su</a:t>
            </a:r>
            <a:r>
              <a:rPr lang="en-US" dirty="0">
                <a:latin typeface="Arial"/>
                <a:ea typeface="+mn-lt"/>
                <a:cs typeface="+mn-lt"/>
              </a:rPr>
              <a:t> 560 kg </a:t>
            </a:r>
            <a:r>
              <a:rPr lang="en-US" err="1">
                <a:latin typeface="Arial"/>
                <a:ea typeface="+mn-lt"/>
                <a:cs typeface="+mn-lt"/>
              </a:rPr>
              <a:t>posebnog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kruha</a:t>
            </a:r>
            <a:r>
              <a:rPr lang="en-US" dirty="0">
                <a:latin typeface="Arial"/>
                <a:ea typeface="+mn-lt"/>
                <a:cs typeface="+mn-lt"/>
              </a:rPr>
              <a:t> u </a:t>
            </a:r>
            <a:r>
              <a:rPr lang="en-US" err="1">
                <a:latin typeface="Arial"/>
                <a:ea typeface="+mn-lt"/>
                <a:cs typeface="+mn-lt"/>
              </a:rPr>
              <a:t>kojeg</a:t>
            </a:r>
            <a:r>
              <a:rPr lang="en-US" dirty="0">
                <a:latin typeface="Arial"/>
                <a:ea typeface="+mn-lt"/>
                <a:cs typeface="+mn-lt"/>
              </a:rPr>
              <a:t> je </a:t>
            </a:r>
            <a:r>
              <a:rPr lang="en-US" err="1">
                <a:latin typeface="Arial"/>
                <a:ea typeface="+mn-lt"/>
                <a:cs typeface="+mn-lt"/>
              </a:rPr>
              <a:t>stavljeno</a:t>
            </a:r>
            <a:r>
              <a:rPr lang="en-US" dirty="0">
                <a:latin typeface="Arial"/>
                <a:ea typeface="+mn-lt"/>
                <a:cs typeface="+mn-lt"/>
              </a:rPr>
              <a:t> 250 kg </a:t>
            </a:r>
            <a:r>
              <a:rPr lang="en-US" err="1">
                <a:latin typeface="Arial"/>
                <a:ea typeface="+mn-lt"/>
                <a:cs typeface="+mn-lt"/>
              </a:rPr>
              <a:t>čajne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jetrene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paštete</a:t>
            </a:r>
            <a:r>
              <a:rPr lang="en-US" dirty="0">
                <a:latin typeface="Arial"/>
                <a:ea typeface="+mn-lt"/>
                <a:cs typeface="+mn-lt"/>
              </a:rPr>
              <a:t>, </a:t>
            </a:r>
            <a:r>
              <a:rPr lang="en-US" err="1">
                <a:latin typeface="Arial"/>
                <a:ea typeface="+mn-lt"/>
                <a:cs typeface="+mn-lt"/>
              </a:rPr>
              <a:t>šunke</a:t>
            </a:r>
            <a:r>
              <a:rPr lang="en-US" dirty="0">
                <a:latin typeface="Arial"/>
                <a:ea typeface="+mn-lt"/>
                <a:cs typeface="+mn-lt"/>
              </a:rPr>
              <a:t>, </a:t>
            </a:r>
            <a:r>
              <a:rPr lang="en-US" err="1">
                <a:latin typeface="Arial"/>
                <a:ea typeface="+mn-lt"/>
                <a:cs typeface="+mn-lt"/>
              </a:rPr>
              <a:t>zimske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salame</a:t>
            </a:r>
            <a:r>
              <a:rPr lang="en-US" dirty="0">
                <a:latin typeface="Arial"/>
                <a:ea typeface="+mn-lt"/>
                <a:cs typeface="+mn-lt"/>
              </a:rPr>
              <a:t>, </a:t>
            </a:r>
            <a:r>
              <a:rPr lang="en-US" err="1">
                <a:latin typeface="Arial"/>
                <a:ea typeface="+mn-lt"/>
                <a:cs typeface="+mn-lt"/>
              </a:rPr>
              <a:t>kulena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drugih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specijaliteta</a:t>
            </a:r>
            <a:r>
              <a:rPr lang="en-US" dirty="0">
                <a:latin typeface="Arial"/>
                <a:ea typeface="+mn-lt"/>
                <a:cs typeface="+mn-lt"/>
              </a:rPr>
              <a:t>, a za </a:t>
            </a:r>
            <a:r>
              <a:rPr lang="en-US" err="1">
                <a:latin typeface="Arial"/>
                <a:ea typeface="+mn-lt"/>
                <a:cs typeface="+mn-lt"/>
              </a:rPr>
              <a:t>namaz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iskorišteno</a:t>
            </a:r>
            <a:r>
              <a:rPr lang="en-US" dirty="0">
                <a:latin typeface="Arial"/>
                <a:ea typeface="+mn-lt"/>
                <a:cs typeface="+mn-lt"/>
              </a:rPr>
              <a:t> 10 kg </a:t>
            </a:r>
            <a:r>
              <a:rPr lang="en-US" err="1">
                <a:latin typeface="Arial"/>
                <a:ea typeface="+mn-lt"/>
                <a:cs typeface="+mn-lt"/>
              </a:rPr>
              <a:t>maslaca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i</a:t>
            </a:r>
            <a:r>
              <a:rPr lang="en-US" dirty="0">
                <a:latin typeface="Arial"/>
                <a:ea typeface="+mn-lt"/>
                <a:cs typeface="+mn-lt"/>
              </a:rPr>
              <a:t> 30 kg </a:t>
            </a:r>
            <a:r>
              <a:rPr lang="en-US" err="1">
                <a:latin typeface="Arial"/>
                <a:ea typeface="+mn-lt"/>
                <a:cs typeface="+mn-lt"/>
              </a:rPr>
              <a:t>listova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err="1">
                <a:latin typeface="Arial"/>
                <a:ea typeface="+mn-lt"/>
                <a:cs typeface="+mn-lt"/>
              </a:rPr>
              <a:t>salate</a:t>
            </a:r>
            <a:endParaRPr lang="en-US">
              <a:latin typeface="Arial"/>
              <a:ea typeface="+mn-lt"/>
              <a:cs typeface="+mn-lt"/>
            </a:endParaRPr>
          </a:p>
        </p:txBody>
      </p:sp>
      <p:pic>
        <p:nvPicPr>
          <p:cNvPr id="4" name="Picture 4" descr="A picture containing person, person, standing, holding&#10;&#10;Description automatically generated">
            <a:extLst>
              <a:ext uri="{FF2B5EF4-FFF2-40B4-BE49-F238E27FC236}">
                <a16:creationId xmlns:a16="http://schemas.microsoft.com/office/drawing/2014/main" id="{0BC9FFBD-43A7-46E0-AF05-8DCD8138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08" r="12234" b="-3"/>
          <a:stretch/>
        </p:blipFill>
        <p:spPr>
          <a:xfrm>
            <a:off x="7568124" y="635072"/>
            <a:ext cx="3836475" cy="4482794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5997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2C644-3EDF-4F42-B2F6-E1204C4D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latin typeface="Arial"/>
                <a:cs typeface="Arial"/>
              </a:rPr>
              <a:t>Najskuplje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prodani</a:t>
            </a:r>
            <a:r>
              <a:rPr lang="en-US" b="1" dirty="0">
                <a:latin typeface="Arial"/>
                <a:cs typeface="Arial"/>
              </a:rPr>
              <a:t> </a:t>
            </a:r>
            <a:r>
              <a:rPr lang="en-US" b="1" dirty="0" err="1">
                <a:latin typeface="Arial"/>
                <a:cs typeface="Arial"/>
              </a:rPr>
              <a:t>sendvič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na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svijetu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AA2C4-1F2F-49BB-B1E3-A73F26FA2FE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>
                <a:latin typeface="Arial"/>
                <a:ea typeface="+mn-lt"/>
                <a:cs typeface="+mn-lt"/>
              </a:rPr>
              <a:t>Najskuplji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sendvič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na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svijetu</a:t>
            </a:r>
            <a:r>
              <a:rPr lang="en-US" dirty="0">
                <a:latin typeface="Arial"/>
                <a:ea typeface="+mn-lt"/>
                <a:cs typeface="+mn-lt"/>
              </a:rPr>
              <a:t> je </a:t>
            </a:r>
            <a:r>
              <a:rPr lang="en-US" dirty="0" err="1">
                <a:latin typeface="Arial"/>
                <a:ea typeface="+mn-lt"/>
                <a:cs typeface="+mn-lt"/>
              </a:rPr>
              <a:t>prodan</a:t>
            </a:r>
            <a:r>
              <a:rPr lang="en-US" dirty="0">
                <a:latin typeface="Arial"/>
                <a:ea typeface="+mn-lt"/>
                <a:cs typeface="+mn-lt"/>
              </a:rPr>
              <a:t> za 28 000 </a:t>
            </a:r>
            <a:r>
              <a:rPr lang="en-US" dirty="0" err="1">
                <a:latin typeface="Arial"/>
                <a:ea typeface="+mn-lt"/>
                <a:cs typeface="+mn-lt"/>
              </a:rPr>
              <a:t>dolara</a:t>
            </a:r>
            <a:r>
              <a:rPr lang="en-US" dirty="0">
                <a:latin typeface="Arial"/>
                <a:ea typeface="+mn-lt"/>
                <a:cs typeface="+mn-lt"/>
              </a:rPr>
              <a:t> (</a:t>
            </a:r>
            <a:r>
              <a:rPr lang="en-US" dirty="0" err="1">
                <a:latin typeface="Arial"/>
                <a:ea typeface="+mn-lt"/>
                <a:cs typeface="+mn-lt"/>
              </a:rPr>
              <a:t>oko</a:t>
            </a:r>
            <a:r>
              <a:rPr lang="en-US" dirty="0">
                <a:latin typeface="Arial"/>
                <a:ea typeface="+mn-lt"/>
                <a:cs typeface="+mn-lt"/>
              </a:rPr>
              <a:t> 180 000 </a:t>
            </a:r>
            <a:r>
              <a:rPr lang="en-US" dirty="0" err="1">
                <a:latin typeface="Arial"/>
                <a:ea typeface="+mn-lt"/>
                <a:cs typeface="+mn-lt"/>
              </a:rPr>
              <a:t>kuna</a:t>
            </a:r>
            <a:r>
              <a:rPr lang="en-US" dirty="0">
                <a:latin typeface="Arial"/>
                <a:ea typeface="+mn-lt"/>
                <a:cs typeface="+mn-lt"/>
              </a:rPr>
              <a:t>)</a:t>
            </a:r>
            <a:endParaRPr lang="en-US" dirty="0">
              <a:latin typeface="Impact" panose="020B0806030902050204"/>
              <a:ea typeface="+mn-lt"/>
              <a:cs typeface="+mn-lt"/>
            </a:endParaRPr>
          </a:p>
          <a:p>
            <a:endParaRPr lang="en-US" dirty="0">
              <a:latin typeface="Arial"/>
              <a:ea typeface="+mn-lt"/>
              <a:cs typeface="+mn-lt"/>
            </a:endParaRPr>
          </a:p>
          <a:p>
            <a:r>
              <a:rPr lang="en-US" dirty="0">
                <a:latin typeface="Arial"/>
                <a:ea typeface="+mn-lt"/>
                <a:cs typeface="+mn-lt"/>
              </a:rPr>
              <a:t>bio je </a:t>
            </a:r>
            <a:r>
              <a:rPr lang="en-US" dirty="0" err="1">
                <a:latin typeface="Arial"/>
                <a:ea typeface="+mn-lt"/>
                <a:cs typeface="+mn-lt"/>
              </a:rPr>
              <a:t>tostiran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te</a:t>
            </a:r>
            <a:r>
              <a:rPr lang="en-US" dirty="0">
                <a:latin typeface="Arial"/>
                <a:ea typeface="+mn-lt"/>
                <a:cs typeface="+mn-lt"/>
              </a:rPr>
              <a:t> se </a:t>
            </a:r>
            <a:r>
              <a:rPr lang="en-US" dirty="0" err="1">
                <a:latin typeface="Arial"/>
                <a:ea typeface="+mn-lt"/>
                <a:cs typeface="+mn-lt"/>
              </a:rPr>
              <a:t>činilo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kako</a:t>
            </a:r>
            <a:r>
              <a:rPr lang="en-US" dirty="0">
                <a:latin typeface="Arial"/>
                <a:ea typeface="+mn-lt"/>
                <a:cs typeface="+mn-lt"/>
              </a:rPr>
              <a:t> se </a:t>
            </a:r>
            <a:r>
              <a:rPr lang="en-US" dirty="0" err="1">
                <a:latin typeface="Arial"/>
                <a:ea typeface="+mn-lt"/>
                <a:cs typeface="+mn-lt"/>
              </a:rPr>
              <a:t>na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njemu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nalazi</a:t>
            </a:r>
            <a:r>
              <a:rPr lang="en-US" dirty="0">
                <a:latin typeface="Arial"/>
                <a:ea typeface="+mn-lt"/>
                <a:cs typeface="+mn-lt"/>
              </a:rPr>
              <a:t> </a:t>
            </a:r>
            <a:r>
              <a:rPr lang="en-US" dirty="0" err="1">
                <a:latin typeface="Arial"/>
                <a:ea typeface="+mn-lt"/>
                <a:cs typeface="+mn-lt"/>
              </a:rPr>
              <a:t>Djevica</a:t>
            </a:r>
            <a:r>
              <a:rPr lang="en-US" dirty="0">
                <a:latin typeface="Arial"/>
                <a:ea typeface="+mn-lt"/>
                <a:cs typeface="+mn-lt"/>
              </a:rPr>
              <a:t> Marija</a:t>
            </a:r>
            <a:br>
              <a:rPr lang="en-US" dirty="0">
                <a:ea typeface="+mn-lt"/>
                <a:cs typeface="+mn-lt"/>
              </a:rPr>
            </a:br>
            <a:br>
              <a:rPr lang="en-US" dirty="0">
                <a:ea typeface="+mn-lt"/>
                <a:cs typeface="+mn-lt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A761-D132-415D-9934-6F25DC2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69" y="196970"/>
            <a:ext cx="10787946" cy="1151965"/>
          </a:xfrm>
        </p:spPr>
        <p:txBody>
          <a:bodyPr>
            <a:normAutofit/>
          </a:bodyPr>
          <a:lstStyle/>
          <a:p>
            <a:r>
              <a:rPr lang="en-US" sz="3800" b="1" dirty="0" err="1">
                <a:latin typeface="Arial"/>
                <a:cs typeface="Arial"/>
              </a:rPr>
              <a:t>Najskuplji</a:t>
            </a:r>
            <a:r>
              <a:rPr lang="en-US" sz="3800" b="1" dirty="0">
                <a:latin typeface="Arial"/>
                <a:cs typeface="Arial"/>
              </a:rPr>
              <a:t> </a:t>
            </a:r>
            <a:r>
              <a:rPr lang="en-US" sz="3800" b="1" dirty="0" err="1">
                <a:latin typeface="Arial"/>
                <a:cs typeface="Arial"/>
              </a:rPr>
              <a:t>sendvič</a:t>
            </a:r>
            <a:r>
              <a:rPr lang="en-US" sz="3800" b="1" dirty="0">
                <a:latin typeface="Arial"/>
                <a:cs typeface="Arial"/>
              </a:rPr>
              <a:t> </a:t>
            </a:r>
            <a:r>
              <a:rPr lang="en-US" sz="3800" b="1" dirty="0" err="1">
                <a:latin typeface="Arial"/>
                <a:cs typeface="Arial"/>
              </a:rPr>
              <a:t>na</a:t>
            </a:r>
            <a:r>
              <a:rPr lang="en-US" sz="3800" b="1" dirty="0">
                <a:latin typeface="Arial"/>
                <a:cs typeface="Arial"/>
              </a:rPr>
              <a:t> </a:t>
            </a:r>
            <a:r>
              <a:rPr lang="en-US" sz="3800" b="1" dirty="0" err="1">
                <a:latin typeface="Arial"/>
                <a:cs typeface="Arial"/>
              </a:rPr>
              <a:t>svijetu</a:t>
            </a:r>
            <a:r>
              <a:rPr lang="en-US" sz="3800" b="1" dirty="0">
                <a:latin typeface="Arial"/>
                <a:cs typeface="Arial"/>
              </a:rPr>
              <a:t> koji se </a:t>
            </a:r>
            <a:r>
              <a:rPr lang="en-US" sz="3800" b="1" dirty="0" err="1">
                <a:latin typeface="Arial"/>
                <a:cs typeface="Arial"/>
              </a:rPr>
              <a:t>trenutno</a:t>
            </a:r>
            <a:r>
              <a:rPr lang="en-US" sz="3800" b="1" dirty="0">
                <a:latin typeface="Arial"/>
                <a:cs typeface="Arial"/>
              </a:rPr>
              <a:t> </a:t>
            </a:r>
            <a:r>
              <a:rPr lang="en-US" sz="3800" b="1" dirty="0" err="1">
                <a:latin typeface="Arial"/>
                <a:cs typeface="Arial"/>
              </a:rPr>
              <a:t>može</a:t>
            </a:r>
            <a:r>
              <a:rPr lang="en-US" sz="3800" b="1" dirty="0">
                <a:latin typeface="Arial"/>
                <a:cs typeface="Arial"/>
              </a:rPr>
              <a:t> </a:t>
            </a:r>
            <a:r>
              <a:rPr lang="en-US" sz="3800" b="1" dirty="0" err="1">
                <a:latin typeface="Arial"/>
                <a:cs typeface="Arial"/>
              </a:rPr>
              <a:t>kupiti</a:t>
            </a:r>
            <a:endParaRPr lang="en-US" sz="3800" b="1">
              <a:latin typeface="Arial"/>
              <a:cs typeface="Arial"/>
            </a:endParaRPr>
          </a:p>
        </p:txBody>
      </p:sp>
      <p:pic>
        <p:nvPicPr>
          <p:cNvPr id="4" name="Picture 4" descr="A picture containing table, indoor, plate, cup&#10;&#10;Description automatically generated">
            <a:extLst>
              <a:ext uri="{FF2B5EF4-FFF2-40B4-BE49-F238E27FC236}">
                <a16:creationId xmlns:a16="http://schemas.microsoft.com/office/drawing/2014/main" id="{5C3C69FF-952D-4034-A617-38D5AD4A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26" y="1594709"/>
            <a:ext cx="3840480" cy="2563520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3B194-1F33-4A32-843C-7BF08B7859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7529" y="2357726"/>
            <a:ext cx="6380777" cy="323251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latin typeface="Arial"/>
                <a:ea typeface="+mn-lt"/>
                <a:cs typeface="+mn-lt"/>
              </a:rPr>
              <a:t>ProdAJe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ga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r>
              <a:rPr lang="en-US" sz="1600" dirty="0" err="1">
                <a:latin typeface="Arial"/>
                <a:ea typeface="+mn-lt"/>
                <a:cs typeface="+mn-lt"/>
              </a:rPr>
              <a:t>jedan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restoran</a:t>
            </a:r>
            <a:r>
              <a:rPr lang="en-US" sz="1600" dirty="0">
                <a:latin typeface="Arial"/>
                <a:ea typeface="+mn-lt"/>
                <a:cs typeface="+mn-lt"/>
              </a:rPr>
              <a:t> u new </a:t>
            </a:r>
            <a:r>
              <a:rPr lang="en-US" sz="1600" dirty="0" err="1">
                <a:latin typeface="Arial"/>
                <a:ea typeface="+mn-lt"/>
                <a:cs typeface="+mn-lt"/>
              </a:rPr>
              <a:t>yorku</a:t>
            </a:r>
            <a:r>
              <a:rPr lang="en-US" sz="1600" dirty="0">
                <a:latin typeface="Arial"/>
                <a:ea typeface="+mn-lt"/>
                <a:cs typeface="+mn-lt"/>
              </a:rPr>
              <a:t>  (</a:t>
            </a:r>
            <a:r>
              <a:rPr lang="en-US" sz="1600" dirty="0" err="1">
                <a:latin typeface="Arial"/>
                <a:ea typeface="+mn-lt"/>
                <a:cs typeface="+mn-lt"/>
              </a:rPr>
              <a:t>amerika</a:t>
            </a:r>
            <a:r>
              <a:rPr lang="en-US" sz="1600" dirty="0">
                <a:latin typeface="Arial"/>
                <a:ea typeface="+mn-lt"/>
                <a:cs typeface="+mn-lt"/>
              </a:rPr>
              <a:t>)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Arial"/>
                <a:ea typeface="+mn-lt"/>
                <a:cs typeface="+mn-lt"/>
              </a:rPr>
              <a:t>Cijena</a:t>
            </a:r>
            <a:r>
              <a:rPr lang="en-US" sz="1600" dirty="0">
                <a:latin typeface="Arial"/>
                <a:ea typeface="+mn-lt"/>
                <a:cs typeface="+mn-lt"/>
              </a:rPr>
              <a:t> mu je od 214 </a:t>
            </a:r>
            <a:r>
              <a:rPr lang="en-US" sz="1600" dirty="0" err="1">
                <a:latin typeface="Arial"/>
                <a:ea typeface="+mn-lt"/>
                <a:cs typeface="+mn-lt"/>
              </a:rPr>
              <a:t>dolara</a:t>
            </a:r>
            <a:r>
              <a:rPr lang="en-US" sz="1600" dirty="0">
                <a:latin typeface="Arial"/>
                <a:ea typeface="+mn-lt"/>
                <a:cs typeface="+mn-lt"/>
              </a:rPr>
              <a:t> (</a:t>
            </a:r>
            <a:r>
              <a:rPr lang="en-US" sz="1600" dirty="0" err="1">
                <a:latin typeface="Arial"/>
                <a:ea typeface="+mn-lt"/>
                <a:cs typeface="+mn-lt"/>
              </a:rPr>
              <a:t>oko</a:t>
            </a:r>
            <a:r>
              <a:rPr lang="en-US" sz="1600" dirty="0">
                <a:latin typeface="Arial"/>
                <a:ea typeface="+mn-lt"/>
                <a:cs typeface="+mn-lt"/>
              </a:rPr>
              <a:t> 1400 </a:t>
            </a:r>
            <a:r>
              <a:rPr lang="en-US" sz="1600" dirty="0" err="1">
                <a:latin typeface="Arial"/>
                <a:ea typeface="+mn-lt"/>
                <a:cs typeface="+mn-lt"/>
              </a:rPr>
              <a:t>kuna</a:t>
            </a:r>
            <a:r>
              <a:rPr lang="en-US" sz="1600" dirty="0">
                <a:latin typeface="Arial"/>
                <a:ea typeface="+mn-lt"/>
                <a:cs typeface="+mn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Arial"/>
                <a:ea typeface="+mn-lt"/>
                <a:cs typeface="+mn-lt"/>
              </a:rPr>
              <a:t>Sendvič</a:t>
            </a:r>
            <a:r>
              <a:rPr lang="en-US" sz="1600" dirty="0">
                <a:latin typeface="Arial"/>
                <a:ea typeface="+mn-lt"/>
                <a:cs typeface="+mn-lt"/>
              </a:rPr>
              <a:t> je </a:t>
            </a:r>
            <a:r>
              <a:rPr lang="en-US" sz="1600" dirty="0" err="1">
                <a:latin typeface="Arial"/>
                <a:ea typeface="+mn-lt"/>
                <a:cs typeface="+mn-lt"/>
              </a:rPr>
              <a:t>skup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zbog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svojih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rijetkih</a:t>
            </a:r>
            <a:r>
              <a:rPr lang="en-US" sz="1600" dirty="0">
                <a:latin typeface="Arial"/>
                <a:ea typeface="+mn-lt"/>
                <a:cs typeface="+mn-lt"/>
              </a:rPr>
              <a:t> - </a:t>
            </a:r>
            <a:r>
              <a:rPr lang="en-US" sz="1600" dirty="0" err="1">
                <a:latin typeface="Arial"/>
                <a:ea typeface="+mn-lt"/>
                <a:cs typeface="+mn-lt"/>
              </a:rPr>
              <a:t>teško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dobavljivih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sastojaka</a:t>
            </a:r>
            <a:endParaRPr lang="en-US" sz="1600" dirty="0">
              <a:latin typeface="Arial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Arial"/>
                <a:ea typeface="+mn-lt"/>
                <a:cs typeface="+mn-lt"/>
              </a:rPr>
              <a:t>Kruh</a:t>
            </a:r>
            <a:r>
              <a:rPr lang="en-US" sz="1600" dirty="0">
                <a:latin typeface="Arial"/>
                <a:ea typeface="+mn-lt"/>
                <a:cs typeface="+mn-lt"/>
              </a:rPr>
              <a:t> se </a:t>
            </a:r>
            <a:r>
              <a:rPr lang="en-US" sz="1600" dirty="0" err="1">
                <a:latin typeface="Arial"/>
                <a:ea typeface="+mn-lt"/>
                <a:cs typeface="+mn-lt"/>
              </a:rPr>
              <a:t>peče</a:t>
            </a:r>
            <a:r>
              <a:rPr lang="en-US" sz="1600" dirty="0">
                <a:latin typeface="Arial"/>
                <a:ea typeface="+mn-lt"/>
                <a:cs typeface="+mn-lt"/>
              </a:rPr>
              <a:t> sa </a:t>
            </a:r>
            <a:r>
              <a:rPr lang="en-US" sz="1600" dirty="0" err="1">
                <a:latin typeface="Arial"/>
                <a:ea typeface="+mn-lt"/>
                <a:cs typeface="+mn-lt"/>
              </a:rPr>
              <a:t>šampanjcem</a:t>
            </a:r>
            <a:r>
              <a:rPr lang="en-US" sz="1600" dirty="0">
                <a:latin typeface="Arial"/>
                <a:ea typeface="+mn-lt"/>
                <a:cs typeface="+mn-lt"/>
              </a:rPr>
              <a:t> Dom Perignon, </a:t>
            </a:r>
            <a:r>
              <a:rPr lang="en-US" sz="1600" dirty="0" err="1">
                <a:latin typeface="Arial"/>
                <a:ea typeface="+mn-lt"/>
                <a:cs typeface="+mn-lt"/>
              </a:rPr>
              <a:t>uljem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bijelog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tartufa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i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zlatom</a:t>
            </a:r>
            <a:r>
              <a:rPr lang="en-US" sz="1600" dirty="0">
                <a:latin typeface="Arial"/>
                <a:ea typeface="+mn-lt"/>
                <a:cs typeface="+mn-lt"/>
              </a:rPr>
              <a:t>. </a:t>
            </a:r>
            <a:r>
              <a:rPr lang="en-US" sz="1600" dirty="0" err="1">
                <a:latin typeface="Arial"/>
                <a:ea typeface="+mn-lt"/>
                <a:cs typeface="+mn-lt"/>
              </a:rPr>
              <a:t>Zatim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slijedi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r>
              <a:rPr lang="en-US" sz="1600" dirty="0" err="1">
                <a:latin typeface="Arial"/>
                <a:ea typeface="+mn-lt"/>
                <a:cs typeface="+mn-lt"/>
              </a:rPr>
              <a:t>domaći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maslac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kojem</a:t>
            </a:r>
            <a:r>
              <a:rPr lang="en-US" sz="1600" dirty="0">
                <a:latin typeface="Arial"/>
                <a:ea typeface="+mn-lt"/>
                <a:cs typeface="+mn-lt"/>
              </a:rPr>
              <a:t> se </a:t>
            </a:r>
            <a:r>
              <a:rPr lang="en-US" sz="1600" dirty="0" err="1">
                <a:latin typeface="Arial"/>
                <a:ea typeface="+mn-lt"/>
                <a:cs typeface="+mn-lt"/>
              </a:rPr>
              <a:t>dodaju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bijeli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tartufi</a:t>
            </a:r>
            <a:r>
              <a:rPr lang="en-US" sz="1600" dirty="0">
                <a:latin typeface="Arial"/>
                <a:ea typeface="+mn-lt"/>
                <a:cs typeface="+mn-lt"/>
              </a:rPr>
              <a:t>, a </a:t>
            </a:r>
            <a:r>
              <a:rPr lang="en-US" sz="1600" dirty="0" err="1">
                <a:latin typeface="Arial"/>
                <a:ea typeface="+mn-lt"/>
                <a:cs typeface="+mn-lt"/>
              </a:rPr>
              <a:t>zatim</a:t>
            </a:r>
            <a:r>
              <a:rPr lang="en-US" sz="1600" dirty="0">
                <a:latin typeface="Arial"/>
                <a:ea typeface="+mn-lt"/>
                <a:cs typeface="+mn-lt"/>
              </a:rPr>
              <a:t> sir </a:t>
            </a:r>
            <a:r>
              <a:rPr lang="en-US" sz="1600" dirty="0" err="1">
                <a:latin typeface="Arial"/>
                <a:ea typeface="+mn-lt"/>
                <a:cs typeface="+mn-lt"/>
              </a:rPr>
              <a:t>cariocavallo</a:t>
            </a:r>
            <a:r>
              <a:rPr lang="en-US" sz="1600" dirty="0">
                <a:latin typeface="Arial"/>
                <a:ea typeface="+mn-lt"/>
                <a:cs typeface="+mn-lt"/>
              </a:rPr>
              <a:t>. </a:t>
            </a:r>
            <a:r>
              <a:rPr lang="en-US" sz="1600" dirty="0" err="1">
                <a:latin typeface="Arial"/>
                <a:ea typeface="+mn-lt"/>
                <a:cs typeface="+mn-lt"/>
              </a:rPr>
              <a:t>potom</a:t>
            </a:r>
            <a:r>
              <a:rPr lang="en-US" sz="1600" dirty="0">
                <a:latin typeface="Arial"/>
                <a:ea typeface="+mn-lt"/>
                <a:cs typeface="+mn-lt"/>
              </a:rPr>
              <a:t> se </a:t>
            </a:r>
            <a:r>
              <a:rPr lang="en-US" sz="1600" dirty="0" err="1">
                <a:latin typeface="Arial"/>
                <a:ea typeface="+mn-lt"/>
                <a:cs typeface="+mn-lt"/>
              </a:rPr>
              <a:t>rubovi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sendviča</a:t>
            </a:r>
            <a:r>
              <a:rPr lang="en-US" sz="1600" dirty="0">
                <a:latin typeface="Arial"/>
                <a:ea typeface="+mn-lt"/>
                <a:cs typeface="+mn-lt"/>
              </a:rPr>
              <a:t> </a:t>
            </a:r>
            <a:r>
              <a:rPr lang="en-US" sz="1600" dirty="0" err="1">
                <a:latin typeface="Arial"/>
                <a:ea typeface="+mn-lt"/>
                <a:cs typeface="+mn-lt"/>
              </a:rPr>
              <a:t>namažu</a:t>
            </a:r>
            <a:r>
              <a:rPr lang="en-US" sz="1600" dirty="0">
                <a:latin typeface="Arial"/>
                <a:ea typeface="+mn-lt"/>
                <a:cs typeface="+mn-lt"/>
              </a:rPr>
              <a:t> s </a:t>
            </a:r>
            <a:r>
              <a:rPr lang="en-US" sz="1600" dirty="0" err="1">
                <a:latin typeface="Arial"/>
                <a:ea typeface="+mn-lt"/>
                <a:cs typeface="+mn-lt"/>
              </a:rPr>
              <a:t>jestivim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dirty="0" err="1">
                <a:latin typeface="Arial"/>
                <a:ea typeface="+mn-lt"/>
                <a:cs typeface="+mn-lt"/>
              </a:rPr>
              <a:t>zlatom</a:t>
            </a:r>
            <a:r>
              <a:rPr lang="en-US" sz="1600" dirty="0">
                <a:latin typeface="Arial"/>
                <a:ea typeface="+mn-lt"/>
                <a:cs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/>
                <a:ea typeface="+mn-lt"/>
                <a:cs typeface="+mn-lt"/>
                <a:hlinkClick r:id="rId4"/>
              </a:rPr>
              <a:t>HTTPS://YOUTU.BE/ZAQPA7TDB2C </a:t>
            </a:r>
            <a:r>
              <a:rPr lang="en-US" sz="1600" dirty="0">
                <a:latin typeface="Arial"/>
                <a:ea typeface="+mn-lt"/>
                <a:cs typeface="+mn-lt"/>
              </a:rPr>
              <a:t>(</a:t>
            </a:r>
            <a:r>
              <a:rPr lang="en-US" sz="1600" err="1">
                <a:latin typeface="Arial"/>
                <a:ea typeface="+mn-lt"/>
                <a:cs typeface="+mn-lt"/>
              </a:rPr>
              <a:t>pogledaj</a:t>
            </a:r>
            <a:r>
              <a:rPr lang="en-US" sz="1600" dirty="0">
                <a:latin typeface="Arial"/>
                <a:ea typeface="+mn-lt"/>
                <a:cs typeface="+mn-lt"/>
              </a:rPr>
              <a:t> video </a:t>
            </a:r>
            <a:r>
              <a:rPr lang="en-US" sz="1600" err="1">
                <a:latin typeface="Arial"/>
                <a:ea typeface="+mn-lt"/>
                <a:cs typeface="+mn-lt"/>
              </a:rPr>
              <a:t>kako</a:t>
            </a:r>
            <a:r>
              <a:rPr lang="en-US" sz="1600" dirty="0">
                <a:latin typeface="Arial"/>
                <a:ea typeface="+mn-lt"/>
                <a:cs typeface="+mn-lt"/>
              </a:rPr>
              <a:t> se </a:t>
            </a:r>
            <a:r>
              <a:rPr lang="en-US" sz="1600" err="1">
                <a:latin typeface="Arial"/>
                <a:ea typeface="+mn-lt"/>
                <a:cs typeface="+mn-lt"/>
              </a:rPr>
              <a:t>priprema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najskuplji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sendvič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na</a:t>
            </a:r>
            <a:r>
              <a:rPr lang="en-US" sz="1600" dirty="0">
                <a:latin typeface="Arial"/>
                <a:ea typeface="+mn-lt"/>
                <a:cs typeface="+mn-lt"/>
              </a:rPr>
              <a:t> </a:t>
            </a:r>
            <a:r>
              <a:rPr lang="en-US" sz="1600" err="1">
                <a:latin typeface="Arial"/>
                <a:ea typeface="+mn-lt"/>
                <a:cs typeface="+mn-lt"/>
              </a:rPr>
              <a:t>svijetu</a:t>
            </a:r>
            <a:r>
              <a:rPr lang="en-US" sz="1600" dirty="0">
                <a:latin typeface="Arial"/>
                <a:ea typeface="+mn-lt"/>
                <a:cs typeface="+mn-lt"/>
              </a:rPr>
              <a:t>)</a:t>
            </a:r>
          </a:p>
          <a:p>
            <a:pPr>
              <a:lnSpc>
                <a:spcPct val="110000"/>
              </a:lnSpc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83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FED9-E6C0-4EC1-BE4B-459DA267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06" y="685800"/>
            <a:ext cx="5795032" cy="115196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 err="1">
                <a:latin typeface="Arial"/>
                <a:cs typeface="Arial"/>
              </a:rPr>
              <a:t>Različite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vrste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sendviča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56CF3-0D14-4E07-A657-DC30ABB706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4626" y="2221548"/>
            <a:ext cx="6110308" cy="36975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900" dirty="0" err="1">
                <a:latin typeface="Arial"/>
                <a:cs typeface="Arial"/>
              </a:rPr>
              <a:t>Amerikanci</a:t>
            </a:r>
            <a:r>
              <a:rPr lang="en-US" sz="1900" dirty="0">
                <a:latin typeface="Arial"/>
                <a:cs typeface="Arial"/>
              </a:rPr>
              <a:t> - </a:t>
            </a:r>
            <a:r>
              <a:rPr lang="en-US" sz="1900" dirty="0" err="1">
                <a:latin typeface="Arial"/>
                <a:cs typeface="Arial"/>
              </a:rPr>
              <a:t>zaslužni</a:t>
            </a:r>
            <a:r>
              <a:rPr lang="en-US" sz="1900" dirty="0">
                <a:latin typeface="Arial"/>
                <a:cs typeface="Arial"/>
              </a:rPr>
              <a:t> za </a:t>
            </a:r>
            <a:r>
              <a:rPr lang="en-US" sz="1900" dirty="0" err="1">
                <a:latin typeface="Arial"/>
                <a:cs typeface="Arial"/>
              </a:rPr>
              <a:t>osmišljavanje</a:t>
            </a:r>
            <a:r>
              <a:rPr lang="en-US" sz="1900" dirty="0">
                <a:latin typeface="Arial"/>
                <a:cs typeface="Arial"/>
              </a:rPr>
              <a:t> 60 </a:t>
            </a:r>
            <a:r>
              <a:rPr lang="en-US" sz="1900" dirty="0" err="1">
                <a:latin typeface="Arial"/>
                <a:cs typeface="Arial"/>
              </a:rPr>
              <a:t>vrsta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sendviča</a:t>
            </a:r>
            <a:endParaRPr lang="en-US" sz="1900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900" dirty="0" err="1">
                <a:latin typeface="Arial"/>
                <a:cs typeface="Arial"/>
              </a:rPr>
              <a:t>Znaš</a:t>
            </a:r>
            <a:r>
              <a:rPr lang="en-US" sz="1900" dirty="0">
                <a:latin typeface="Arial"/>
                <a:cs typeface="Arial"/>
              </a:rPr>
              <a:t> li </a:t>
            </a:r>
            <a:r>
              <a:rPr lang="en-US" sz="1900" dirty="0" err="1">
                <a:latin typeface="Arial"/>
                <a:cs typeface="Arial"/>
              </a:rPr>
              <a:t>naziv</a:t>
            </a:r>
            <a:r>
              <a:rPr lang="en-US" sz="1900" dirty="0">
                <a:latin typeface="Arial"/>
                <a:cs typeface="Arial"/>
              </a:rPr>
              <a:t> </a:t>
            </a:r>
            <a:r>
              <a:rPr lang="en-US" sz="1900" dirty="0" err="1">
                <a:latin typeface="Arial"/>
                <a:cs typeface="Arial"/>
              </a:rPr>
              <a:t>jednog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restorana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brze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hrane</a:t>
            </a:r>
            <a:r>
              <a:rPr lang="en-US" sz="1900" dirty="0">
                <a:latin typeface="Arial"/>
                <a:cs typeface="Arial"/>
              </a:rPr>
              <a:t> u </a:t>
            </a:r>
            <a:r>
              <a:rPr lang="en-US" sz="1900" dirty="0" err="1">
                <a:latin typeface="Arial"/>
                <a:cs typeface="Arial"/>
              </a:rPr>
              <a:t>kojem</a:t>
            </a:r>
            <a:r>
              <a:rPr lang="en-US" sz="1900" dirty="0">
                <a:latin typeface="Arial"/>
                <a:cs typeface="Arial"/>
              </a:rPr>
              <a:t> se </a:t>
            </a:r>
            <a:r>
              <a:rPr lang="en-US" sz="1900" dirty="0" err="1">
                <a:latin typeface="Arial"/>
                <a:cs typeface="Arial"/>
              </a:rPr>
              <a:t>prodaju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sendviči</a:t>
            </a:r>
            <a:r>
              <a:rPr lang="en-US" sz="1900" dirty="0">
                <a:latin typeface="Arial"/>
                <a:cs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900" dirty="0">
                <a:latin typeface="Arial"/>
                <a:cs typeface="Arial"/>
              </a:rPr>
              <a:t>Da li </a:t>
            </a:r>
            <a:r>
              <a:rPr lang="en-US" sz="1900" dirty="0" err="1">
                <a:latin typeface="Arial"/>
                <a:cs typeface="Arial"/>
              </a:rPr>
              <a:t>si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čuo</a:t>
            </a:r>
            <a:r>
              <a:rPr lang="en-US" sz="1900" dirty="0">
                <a:latin typeface="Arial"/>
                <a:cs typeface="Arial"/>
              </a:rPr>
              <a:t>/</a:t>
            </a:r>
            <a:r>
              <a:rPr lang="en-US" sz="1900" dirty="0" err="1">
                <a:latin typeface="Arial"/>
                <a:cs typeface="Arial"/>
              </a:rPr>
              <a:t>čula</a:t>
            </a:r>
            <a:r>
              <a:rPr lang="en-US" sz="1900">
                <a:latin typeface="Arial"/>
                <a:cs typeface="Arial"/>
              </a:rPr>
              <a:t> za...? (pogledaj sličice)</a:t>
            </a:r>
          </a:p>
          <a:p>
            <a:pPr>
              <a:lnSpc>
                <a:spcPct val="150000"/>
              </a:lnSpc>
            </a:pPr>
            <a:r>
              <a:rPr lang="en-US" sz="1900" dirty="0">
                <a:latin typeface="Arial"/>
                <a:cs typeface="Arial"/>
              </a:rPr>
              <a:t>Koji </a:t>
            </a:r>
            <a:r>
              <a:rPr lang="en-US" sz="1900" dirty="0" err="1">
                <a:latin typeface="Arial"/>
                <a:cs typeface="Arial"/>
              </a:rPr>
              <a:t>si</a:t>
            </a:r>
            <a:r>
              <a:rPr lang="en-US" sz="1900" dirty="0">
                <a:latin typeface="Arial"/>
                <a:cs typeface="Arial"/>
              </a:rPr>
              <a:t> od </a:t>
            </a:r>
            <a:r>
              <a:rPr lang="en-US" sz="1900" dirty="0" err="1">
                <a:latin typeface="Arial"/>
                <a:cs typeface="Arial"/>
              </a:rPr>
              <a:t>njih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posjetio</a:t>
            </a:r>
            <a:r>
              <a:rPr lang="en-US" sz="1900" dirty="0">
                <a:latin typeface="Arial"/>
                <a:cs typeface="Arial"/>
              </a:rPr>
              <a:t>/</a:t>
            </a:r>
            <a:r>
              <a:rPr lang="en-US" sz="1900" dirty="0" err="1">
                <a:latin typeface="Arial"/>
                <a:cs typeface="Arial"/>
              </a:rPr>
              <a:t>posjetila</a:t>
            </a:r>
            <a:r>
              <a:rPr lang="en-US" sz="1900" dirty="0">
                <a:latin typeface="Arial"/>
                <a:cs typeface="Arial"/>
              </a:rPr>
              <a:t>?</a:t>
            </a:r>
          </a:p>
          <a:p>
            <a:pPr>
              <a:lnSpc>
                <a:spcPct val="110000"/>
              </a:lnSpc>
            </a:pPr>
            <a:endParaRPr lang="en-US" sz="1900"/>
          </a:p>
          <a:p>
            <a:pPr>
              <a:lnSpc>
                <a:spcPct val="110000"/>
              </a:lnSpc>
            </a:pPr>
            <a:endParaRPr lang="en-US" sz="1900"/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AA824C59-0F2B-4847-9408-504E7031A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204" y="306412"/>
            <a:ext cx="2350278" cy="2373781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7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B85E81D-2F2C-4B4E-ADC1-D6448552E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957" y="309638"/>
            <a:ext cx="2370555" cy="2370555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5" name="Picture 5" descr="A sign above a store&#10;&#10;Description automatically generated">
            <a:extLst>
              <a:ext uri="{FF2B5EF4-FFF2-40B4-BE49-F238E27FC236}">
                <a16:creationId xmlns:a16="http://schemas.microsoft.com/office/drawing/2014/main" id="{77B176A6-EFB2-442F-868B-7964646E5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276" y="2927082"/>
            <a:ext cx="2373782" cy="237378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16D287D-3A77-45CC-B76D-0D912A4AF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221" y="3234942"/>
            <a:ext cx="2538377" cy="1758061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407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Main Event</vt:lpstr>
      <vt:lpstr>Svjetski dan sendviča</vt:lpstr>
      <vt:lpstr>KADA SE OBILJEŽAVA ?</vt:lpstr>
      <vt:lpstr>Kakve sendviče voliš najviše jesti –  od kojih sastojaka?</vt:lpstr>
      <vt:lpstr>Otkud potječe riječ "sendvič"?</vt:lpstr>
      <vt:lpstr>Najveći sendvič u hrvatskoj</vt:lpstr>
      <vt:lpstr>Najskuplje prodani sendvič na svijetu</vt:lpstr>
      <vt:lpstr>Najskuplji sendvič na svijetu koji se trenutno može kupiti</vt:lpstr>
      <vt:lpstr>Različite vrste sendviča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234</cp:revision>
  <dcterms:created xsi:type="dcterms:W3CDTF">2020-11-01T14:50:19Z</dcterms:created>
  <dcterms:modified xsi:type="dcterms:W3CDTF">2020-11-02T21:18:59Z</dcterms:modified>
</cp:coreProperties>
</file>