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67" r:id="rId4"/>
    <p:sldId id="263" r:id="rId5"/>
    <p:sldId id="269" r:id="rId6"/>
    <p:sldId id="258" r:id="rId7"/>
    <p:sldId id="260" r:id="rId8"/>
    <p:sldId id="261" r:id="rId9"/>
    <p:sldId id="262" r:id="rId10"/>
    <p:sldId id="257" r:id="rId11"/>
    <p:sldId id="270" r:id="rId12"/>
    <p:sldId id="271" r:id="rId13"/>
    <p:sldId id="268" r:id="rId14"/>
    <p:sldId id="266" r:id="rId15"/>
    <p:sldId id="259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B861C-2858-4A21-88AF-410336F817B3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CF031-E579-432A-B31B-4D8E224823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2032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CF031-E579-432A-B31B-4D8E224823B8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297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CF031-E579-432A-B31B-4D8E224823B8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925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F031-E579-432A-B31B-4D8E224823B8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2550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F031-E579-432A-B31B-4D8E224823B8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4017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6433D5-71C0-4EF6-A9D5-6A03F3B49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F19B841-5048-40FF-9FED-CF375B12B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F1578FB-3EA8-422D-AB86-05619DA6D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4F2E-FDFF-4A46-B763-E9AB3AC090BD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8A97808-9176-4BB1-95A5-F273DC8C6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4369611-591F-4B8D-8642-2D5A8AA25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95F-E0A9-4010-BE2C-EC1824B06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825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A26B13-F71D-4362-9847-D377BEFA9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0BD1525-5854-4BFC-9F79-5232391C2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7B0B8F2-B4D6-4C00-8230-798D78E7F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4F2E-FDFF-4A46-B763-E9AB3AC090BD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C4E26D0-A966-4934-A256-240339FE3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FBF2E9-998C-4815-9C31-BBC4155AE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95F-E0A9-4010-BE2C-EC1824B06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531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E6B69C8-39E5-4A3D-BF90-B6DA3D96D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C5969BD-8E7A-45FF-AC71-EECA8AB4D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D2CCDF-7515-4FE6-840B-A2BE6B5D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4F2E-FDFF-4A46-B763-E9AB3AC090BD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937023-4570-460E-8ADF-31B66677B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DB0973A-8BBB-499E-8D25-7738EBDB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95F-E0A9-4010-BE2C-EC1824B06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0307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802C-31D9-44CE-A827-85678C84CB96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2BE4-8967-456A-9226-E8465540DC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3596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802C-31D9-44CE-A827-85678C84CB96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2BE4-8967-456A-9226-E8465540DC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3456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802C-31D9-44CE-A827-85678C84CB96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2BE4-8967-456A-9226-E8465540DC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8541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802C-31D9-44CE-A827-85678C84CB96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2BE4-8967-456A-9226-E8465540DC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365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802C-31D9-44CE-A827-85678C84CB96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2BE4-8967-456A-9226-E8465540DC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9362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802C-31D9-44CE-A827-85678C84CB96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2BE4-8967-456A-9226-E8465540DC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2879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802C-31D9-44CE-A827-85678C84CB96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2BE4-8967-456A-9226-E8465540DC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81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802C-31D9-44CE-A827-85678C84CB96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2BE4-8967-456A-9226-E8465540DC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782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B1BAA4-F9A3-42DC-B534-04999D23E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92FB6D-8A39-4B31-B2D4-DD7FAD4FE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8F703E3-C240-44D6-B701-2C39A807C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4F2E-FDFF-4A46-B763-E9AB3AC090BD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D0C2B86-1C36-487D-88DF-8700B2D7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B98FE1-43EB-47C3-9D27-A2160957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95F-E0A9-4010-BE2C-EC1824B06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7506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802C-31D9-44CE-A827-85678C84CB96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2BE4-8967-456A-9226-E8465540DC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9443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802C-31D9-44CE-A827-85678C84CB96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2BE4-8967-456A-9226-E8465540DC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5483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802C-31D9-44CE-A827-85678C84CB96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2BE4-8967-456A-9226-E8465540DC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539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1A237E-7DAA-42D9-B3D9-7561749B5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14FD1DC-BC0E-4F36-BD6C-FA19008B0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1D8AE6D-99EA-4F0B-8CAB-E82F7E22B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4F2E-FDFF-4A46-B763-E9AB3AC090BD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7709A0A-60EB-4879-8861-9A9D6EB5B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B93ADB8-67ED-4F1A-BFE7-D3762EAA1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95F-E0A9-4010-BE2C-EC1824B06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637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13B466-6E82-40A6-AA54-2C0284337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753ABC-9E3B-484F-93E5-7F8A037A2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75373A1-3A6E-48DF-9D31-21669E157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43A9846-0658-4143-B7E4-109B887A2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4F2E-FDFF-4A46-B763-E9AB3AC090BD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B52574-97C0-43BB-B194-5D212C850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204A1A6-8B2F-45D2-B6F1-5EDA0A8E4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95F-E0A9-4010-BE2C-EC1824B06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574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AC7E15-A74A-4744-8CEB-42A9F0B26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A13BEB3-EA08-44A4-A51C-5350EB79E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5038ADD-09A1-446D-AFCA-DB0987FF1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1CD2363-B19E-4944-8F27-06E762866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F6228A5-FFE0-46FF-8AEE-430D6C522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C4BA6BD-A321-4C48-8494-E43973F8C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4F2E-FDFF-4A46-B763-E9AB3AC090BD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3D83F92-92EF-4338-9F39-137CD2AD7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ACF9759-C84B-44AC-9955-35EF448A1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95F-E0A9-4010-BE2C-EC1824B06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217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D710B2-DE8A-403E-872E-746CA1A1A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3562F30-9586-440B-9955-757E9784E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4F2E-FDFF-4A46-B763-E9AB3AC090BD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BB0F04E-7030-4533-8E81-C1A06DABB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5A753FA-2CCF-4243-88C0-0566D7B2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95F-E0A9-4010-BE2C-EC1824B06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670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405E1A6-5AF6-4CFE-8902-6619F901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4F2E-FDFF-4A46-B763-E9AB3AC090BD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2B6A132-6B42-4F16-9B59-D0EFAA4B8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EDF1077-A845-4F08-B3D5-E98B7A69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95F-E0A9-4010-BE2C-EC1824B06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976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E3D573-7900-43B4-9217-E703C0DFB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64F18A-6EF4-4AF5-9289-5CF7B222E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5AA3D19-8AFA-441F-98F0-0F3758B40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BA0EE83-D7A2-4EFD-844D-C8FED00F8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4F2E-FDFF-4A46-B763-E9AB3AC090BD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0FA51D1-5E23-4443-B034-95A1EC05A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0F82F5D-EA9F-42C2-8840-7273212B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95F-E0A9-4010-BE2C-EC1824B06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780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27ADCF-96BD-48D5-940C-E45F28161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C56C76B-E448-417C-BC18-12A0A88A3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A4D3764-49AB-440E-AB71-277F38AB2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AD0E2FB-DCED-45CB-A56E-330141B8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4F2E-FDFF-4A46-B763-E9AB3AC090BD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E3A8988-D00E-4059-8E36-E7A3C14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9FC507A-2B2C-46C9-A3D7-08BCB801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D95F-E0A9-4010-BE2C-EC1824B06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378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B482172-E0C5-4360-AC74-EA4255663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6B17701-2062-4CD5-AA9F-CFA9F89EC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51BA780-16A5-4135-A099-53644C94BF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14F2E-FDFF-4A46-B763-E9AB3AC090BD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63BE02C-CC7A-4087-9CC6-181F7EA28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CD25049-C97C-45C2-85D5-879A2B907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ED95F-E0A9-4010-BE2C-EC1824B06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718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B802C-31D9-44CE-A827-85678C84CB96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92BE4-8967-456A-9226-E8465540DC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49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gsawplanet.com/?rc=play&amp;pid=221f7b9a01e1" TargetMode="External"/><Relationship Id="rId2" Type="http://schemas.openxmlformats.org/officeDocument/2006/relationships/hyperlink" Target="https://www.jigsawplanet.com/?rc=play&amp;pid=1aa68d06a744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jigsawplanet.com/?rc=play&amp;pid=121d17d2a823" TargetMode="External"/><Relationship Id="rId5" Type="http://schemas.openxmlformats.org/officeDocument/2006/relationships/hyperlink" Target="https://www.jigsawplanet.com/?rc=play&amp;pid=05b285779306" TargetMode="External"/><Relationship Id="rId4" Type="http://schemas.openxmlformats.org/officeDocument/2006/relationships/hyperlink" Target="https://www.jigsawplanet.com/?rc=play&amp;pid=0a38c49de1d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1745673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Razlikovanje odjeće i obuće</a:t>
            </a: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6179127"/>
            <a:ext cx="9144000" cy="678872"/>
          </a:xfrm>
        </p:spPr>
        <p:txBody>
          <a:bodyPr>
            <a:normAutofit/>
          </a:bodyPr>
          <a:lstStyle/>
          <a:p>
            <a:pPr algn="l"/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Prezentaciju izradila: Martina Sonički, </a:t>
            </a:r>
            <a:r>
              <a:rPr lang="hr-H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mag.rehab.educ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Centar za odgoj i obrazovanje Krapinske Toplice</a:t>
            </a:r>
          </a:p>
        </p:txBody>
      </p:sp>
      <p:pic>
        <p:nvPicPr>
          <p:cNvPr id="6" name="Slika 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/>
          <a:srcRect l="23282" t="22731" r="20624" b="21174"/>
          <a:stretch/>
        </p:blipFill>
        <p:spPr>
          <a:xfrm>
            <a:off x="969818" y="1745672"/>
            <a:ext cx="3602182" cy="270163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919" y="1930976"/>
            <a:ext cx="2331027" cy="2331027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3629891" y="4447308"/>
            <a:ext cx="5223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(klik na palac „gore” za početak)</a:t>
            </a:r>
          </a:p>
        </p:txBody>
      </p:sp>
    </p:spTree>
    <p:extLst>
      <p:ext uri="{BB962C8B-B14F-4D97-AF65-F5344CB8AC3E}">
        <p14:creationId xmlns:p14="http://schemas.microsoft.com/office/powerpoint/2010/main" val="337979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id="{18BE7FEA-8868-4EFD-AF7B-199F8CB3A0E8}"/>
              </a:ext>
            </a:extLst>
          </p:cNvPr>
          <p:cNvSpPr/>
          <p:nvPr/>
        </p:nvSpPr>
        <p:spPr>
          <a:xfrm>
            <a:off x="0" y="0"/>
            <a:ext cx="12192000" cy="3384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4144034" y="6147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r-HR" sz="1800" dirty="0">
                <a:latin typeface="+mn-lt"/>
                <a:cs typeface="Times New Roman" panose="02020603050405020304" pitchFamily="18" charset="0"/>
              </a:rPr>
              <a:t>Pronađi istu sliku (klikni na nju!)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664C508-B5D7-441E-A4E6-C77095630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200" y="97475"/>
            <a:ext cx="3189600" cy="3189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Slika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1BA9-9FF5-4763-AE7F-A1FEF8138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60" y="3559691"/>
            <a:ext cx="3189600" cy="3189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2F1AD3E8-DD62-4211-9A54-300E125EE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210" y="3559691"/>
            <a:ext cx="3189600" cy="3189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Slika 11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E0C9A4D-6700-46C0-B071-10F6EEE49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298" y="3523691"/>
            <a:ext cx="3219502" cy="3225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22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6DD3BCED-D979-4BA2-9EAA-070308BCB5ED}"/>
              </a:ext>
            </a:extLst>
          </p:cNvPr>
          <p:cNvSpPr txBox="1"/>
          <p:nvPr/>
        </p:nvSpPr>
        <p:spPr>
          <a:xfrm rot="10800000" flipH="1" flipV="1">
            <a:off x="1340671" y="1144758"/>
            <a:ext cx="86487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Zatražite od djeteta da pokaže:</a:t>
            </a:r>
          </a:p>
          <a:p>
            <a:endParaRPr lang="hr-HR" sz="3600" dirty="0"/>
          </a:p>
          <a:p>
            <a:pPr marL="342900" indent="-342900">
              <a:buFont typeface="+mj-lt"/>
              <a:buAutoNum type="arabicParenR"/>
            </a:pPr>
            <a:r>
              <a:rPr lang="hr-HR" sz="3600" dirty="0">
                <a:solidFill>
                  <a:srgbClr val="FF0000"/>
                </a:solidFill>
              </a:rPr>
              <a:t> svoju </a:t>
            </a:r>
            <a:r>
              <a:rPr lang="hr-HR" sz="3600" b="1" dirty="0">
                <a:solidFill>
                  <a:srgbClr val="FF0000"/>
                </a:solidFill>
              </a:rPr>
              <a:t>MAJICU</a:t>
            </a:r>
          </a:p>
          <a:p>
            <a:pPr marL="342900" indent="-342900">
              <a:buFont typeface="+mj-lt"/>
              <a:buAutoNum type="arabicParenR"/>
            </a:pPr>
            <a:r>
              <a:rPr lang="hr-HR" sz="3600" dirty="0">
                <a:solidFill>
                  <a:srgbClr val="00B0F0"/>
                </a:solidFill>
              </a:rPr>
              <a:t> svoje </a:t>
            </a:r>
            <a:r>
              <a:rPr lang="hr-HR" sz="3600" b="1" dirty="0">
                <a:solidFill>
                  <a:srgbClr val="00B0F0"/>
                </a:solidFill>
              </a:rPr>
              <a:t>HLAČE</a:t>
            </a:r>
          </a:p>
          <a:p>
            <a:pPr marL="342900" indent="-342900">
              <a:buFont typeface="+mj-lt"/>
              <a:buAutoNum type="arabicParenR"/>
            </a:pPr>
            <a:r>
              <a:rPr lang="hr-HR" sz="3600" dirty="0"/>
              <a:t> </a:t>
            </a:r>
            <a:r>
              <a:rPr lang="hr-HR" sz="3600" dirty="0">
                <a:solidFill>
                  <a:schemeClr val="accent6">
                    <a:lumMod val="75000"/>
                  </a:schemeClr>
                </a:solidFill>
              </a:rPr>
              <a:t>svoje </a:t>
            </a:r>
            <a:r>
              <a:rPr lang="hr-HR" sz="3600" b="1" dirty="0">
                <a:solidFill>
                  <a:schemeClr val="accent6">
                    <a:lumMod val="75000"/>
                  </a:schemeClr>
                </a:solidFill>
              </a:rPr>
              <a:t>TENISICE</a:t>
            </a:r>
          </a:p>
          <a:p>
            <a:pPr marL="342900" indent="-342900">
              <a:buFont typeface="+mj-lt"/>
              <a:buAutoNum type="arabicParenR"/>
            </a:pPr>
            <a:r>
              <a:rPr lang="hr-HR" sz="3600" dirty="0">
                <a:solidFill>
                  <a:schemeClr val="accent4"/>
                </a:solidFill>
              </a:rPr>
              <a:t> svoje </a:t>
            </a:r>
            <a:r>
              <a:rPr lang="hr-HR" sz="3600" b="1" dirty="0">
                <a:solidFill>
                  <a:schemeClr val="accent4"/>
                </a:solidFill>
              </a:rPr>
              <a:t>ČARAPE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41EC60D-2D55-4D78-BD86-A4DA38D63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415" y="155276"/>
            <a:ext cx="3114707" cy="4405803"/>
          </a:xfrm>
          <a:prstGeom prst="rect">
            <a:avLst/>
          </a:prstGeom>
        </p:spPr>
      </p:pic>
      <p:sp>
        <p:nvSpPr>
          <p:cNvPr id="12" name="Strelica: desno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79010BA-7462-4DD9-A650-522236CDC11B}"/>
              </a:ext>
            </a:extLst>
          </p:cNvPr>
          <p:cNvSpPr/>
          <p:nvPr/>
        </p:nvSpPr>
        <p:spPr>
          <a:xfrm>
            <a:off x="8600902" y="5489879"/>
            <a:ext cx="3225337" cy="123788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kstniOkvir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0C61E26-DDAE-46DF-ACC2-6A0A4FB57216}"/>
              </a:ext>
            </a:extLst>
          </p:cNvPr>
          <p:cNvSpPr txBox="1"/>
          <p:nvPr/>
        </p:nvSpPr>
        <p:spPr>
          <a:xfrm>
            <a:off x="8600902" y="5924156"/>
            <a:ext cx="312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(Klikni na strelicu za nastavak!)</a:t>
            </a:r>
          </a:p>
        </p:txBody>
      </p:sp>
    </p:spTree>
    <p:extLst>
      <p:ext uri="{BB962C8B-B14F-4D97-AF65-F5344CB8AC3E}">
        <p14:creationId xmlns:p14="http://schemas.microsoft.com/office/powerpoint/2010/main" val="375770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id="{18BE7FEA-8868-4EFD-AF7B-199F8CB3A0E8}"/>
              </a:ext>
            </a:extLst>
          </p:cNvPr>
          <p:cNvSpPr/>
          <p:nvPr/>
        </p:nvSpPr>
        <p:spPr>
          <a:xfrm>
            <a:off x="0" y="0"/>
            <a:ext cx="12192000" cy="17942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792" y="234365"/>
            <a:ext cx="121920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>
                <a:latin typeface="+mn-lt"/>
                <a:cs typeface="Times New Roman" panose="02020603050405020304" pitchFamily="18" charset="0"/>
              </a:rPr>
              <a:t>Kopirajte link u zadani preglednik (npr. Google) i pokušajte složiti </a:t>
            </a:r>
            <a:r>
              <a:rPr lang="hr-HR" sz="2400" dirty="0" err="1">
                <a:latin typeface="+mn-lt"/>
                <a:cs typeface="Times New Roman" panose="02020603050405020304" pitchFamily="18" charset="0"/>
              </a:rPr>
              <a:t>puzzle</a:t>
            </a:r>
            <a:r>
              <a:rPr lang="hr-HR" sz="2400" dirty="0">
                <a:latin typeface="+mn-lt"/>
                <a:cs typeface="Times New Roman" panose="02020603050405020304" pitchFamily="18" charset="0"/>
              </a:rPr>
              <a:t>!</a:t>
            </a:r>
            <a:br>
              <a:rPr lang="hr-HR" sz="2400" dirty="0">
                <a:latin typeface="+mn-lt"/>
                <a:cs typeface="Times New Roman" panose="02020603050405020304" pitchFamily="18" charset="0"/>
              </a:rPr>
            </a:br>
            <a:r>
              <a:rPr lang="hr-HR" sz="2400" dirty="0">
                <a:latin typeface="+mn-lt"/>
                <a:cs typeface="Times New Roman" panose="02020603050405020304" pitchFamily="18" charset="0"/>
              </a:rPr>
              <a:t>Imenujte odjevne predmete koje složite!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286EF4A6-9404-422B-B707-178280DB4716}"/>
              </a:ext>
            </a:extLst>
          </p:cNvPr>
          <p:cNvSpPr txBox="1"/>
          <p:nvPr/>
        </p:nvSpPr>
        <p:spPr>
          <a:xfrm>
            <a:off x="396815" y="2053087"/>
            <a:ext cx="10783019" cy="4294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Majica dugih rukava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https://www.jigsawplanet.com/?rc=play&amp;pid=1aa68d06a744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Majica kratkih rukava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https://www.jigsawplanet.com/?rc=play&amp;pid=221f7b9a01e1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Hlače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https://www.jigsawplanet.com/?rc=play&amp;pid=0a38c49de1d0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Tenisice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https://www.jigsawplanet.com/?rc=play&amp;pid=05b285779306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Jakna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https://www.jigsawplanet.com/?rc=play&amp;pid=121d17d2a823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trelica: desno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E45389-7970-4490-BC9D-912B9F39B401}"/>
              </a:ext>
            </a:extLst>
          </p:cNvPr>
          <p:cNvSpPr/>
          <p:nvPr/>
        </p:nvSpPr>
        <p:spPr>
          <a:xfrm>
            <a:off x="8600902" y="5489879"/>
            <a:ext cx="3225337" cy="123788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1D8047E-B580-4FDA-8CD6-F5A8E0DA9E3F}"/>
              </a:ext>
            </a:extLst>
          </p:cNvPr>
          <p:cNvSpPr txBox="1"/>
          <p:nvPr/>
        </p:nvSpPr>
        <p:spPr>
          <a:xfrm>
            <a:off x="8600902" y="5924156"/>
            <a:ext cx="312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(Klikni na strelicu za nastavak!)</a:t>
            </a:r>
          </a:p>
        </p:txBody>
      </p:sp>
    </p:spTree>
    <p:extLst>
      <p:ext uri="{BB962C8B-B14F-4D97-AF65-F5344CB8AC3E}">
        <p14:creationId xmlns:p14="http://schemas.microsoft.com/office/powerpoint/2010/main" val="87152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0" y="717370"/>
            <a:ext cx="6164830" cy="5177494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5286731" y="5677478"/>
            <a:ext cx="1925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/>
              <a:t>BRAVO!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10185765" y="1525094"/>
            <a:ext cx="1884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PONOVI VJEŽBU</a:t>
            </a:r>
          </a:p>
        </p:txBody>
      </p:sp>
      <p:pic>
        <p:nvPicPr>
          <p:cNvPr id="4" name="Slika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03863C6-87F2-4029-9810-274E41A6C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850" y="0"/>
            <a:ext cx="2724150" cy="153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6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600" dirty="0">
                <a:latin typeface="+mn-lt"/>
              </a:rPr>
              <a:t>Korišteni izvori: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358537"/>
            <a:ext cx="10515600" cy="4818426"/>
          </a:xfrm>
        </p:spPr>
        <p:txBody>
          <a:bodyPr>
            <a:normAutofit/>
          </a:bodyPr>
          <a:lstStyle/>
          <a:p>
            <a:r>
              <a:rPr lang="hr-HR" sz="1600" dirty="0"/>
              <a:t>pictoselector.eu</a:t>
            </a:r>
          </a:p>
          <a:p>
            <a:r>
              <a:rPr lang="hr-HR" sz="1600" dirty="0"/>
              <a:t>pinterest.com</a:t>
            </a:r>
          </a:p>
        </p:txBody>
      </p:sp>
    </p:spTree>
    <p:extLst>
      <p:ext uri="{BB962C8B-B14F-4D97-AF65-F5344CB8AC3E}">
        <p14:creationId xmlns:p14="http://schemas.microsoft.com/office/powerpoint/2010/main" val="28076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150540"/>
            <a:ext cx="10515600" cy="1325563"/>
          </a:xfrm>
        </p:spPr>
        <p:txBody>
          <a:bodyPr>
            <a:normAutofit/>
          </a:bodyPr>
          <a:lstStyle/>
          <a:p>
            <a:r>
              <a:rPr lang="hr-HR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Dragi učenici i roditelji,</a:t>
            </a:r>
            <a:br>
              <a:rPr lang="hr-HR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</a:br>
            <a:r>
              <a:rPr lang="hr-HR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s ciljem provedbe što kvalitetnije nastave na daljinu, za vas smo pripremili materijale u digitalnom obliku.</a:t>
            </a:r>
            <a:endParaRPr lang="hr-HR" sz="1600" dirty="0">
              <a:latin typeface="+mn-lt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319350"/>
            <a:ext cx="5157787" cy="339634"/>
          </a:xfrm>
        </p:spPr>
        <p:txBody>
          <a:bodyPr>
            <a:normAutofit/>
          </a:bodyPr>
          <a:lstStyle/>
          <a:p>
            <a:r>
              <a:rPr lang="hr-HR" sz="1600" dirty="0">
                <a:cs typeface="Times New Roman" panose="02020603050405020304" pitchFamily="18" charset="0"/>
              </a:rPr>
              <a:t>Kako provesti zadanu aktivnost?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1673595"/>
            <a:ext cx="5157787" cy="355309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r-HR" sz="1600" dirty="0">
                <a:cs typeface="Times New Roman" panose="02020603050405020304" pitchFamily="18" charset="0"/>
              </a:rPr>
              <a:t>Djetetu pročitajte upute, odnosno zadatak koji se nalazi na svakoj stranici.</a:t>
            </a:r>
          </a:p>
          <a:p>
            <a:r>
              <a:rPr lang="hr-HR" sz="1600" dirty="0">
                <a:cs typeface="Times New Roman" panose="02020603050405020304" pitchFamily="18" charset="0"/>
              </a:rPr>
              <a:t>Pokaznom gestom, odnosno prstom pokažite na sliku. </a:t>
            </a:r>
          </a:p>
          <a:p>
            <a:r>
              <a:rPr lang="hr-HR" sz="1600" dirty="0">
                <a:cs typeface="Times New Roman" panose="02020603050405020304" pitchFamily="18" charset="0"/>
              </a:rPr>
              <a:t>Imenujte sliku (npr. „Ovo su hlače!”).</a:t>
            </a:r>
          </a:p>
          <a:p>
            <a:r>
              <a:rPr lang="hr-HR" sz="1600" dirty="0">
                <a:cs typeface="Times New Roman" panose="02020603050405020304" pitchFamily="18" charset="0"/>
              </a:rPr>
              <a:t>Upitajte dijete „Gdje je ista slika kao ova? I/ili „Gdje su hlače/tenisice?”</a:t>
            </a:r>
          </a:p>
          <a:p>
            <a:r>
              <a:rPr lang="hr-HR" sz="1600" dirty="0">
                <a:cs typeface="Times New Roman" panose="02020603050405020304" pitchFamily="18" charset="0"/>
              </a:rPr>
              <a:t>Zatražite od djeteta da prstom pokaže traženu sliku ili klikne na nju kako biste prešli na sljedeću stranicu.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319876"/>
            <a:ext cx="5183188" cy="339633"/>
          </a:xfrm>
        </p:spPr>
        <p:txBody>
          <a:bodyPr>
            <a:normAutofit/>
          </a:bodyPr>
          <a:lstStyle/>
          <a:p>
            <a:r>
              <a:rPr lang="hr-HR" sz="1600" dirty="0">
                <a:cs typeface="Times New Roman" panose="02020603050405020304" pitchFamily="18" charset="0"/>
              </a:rPr>
              <a:t>Kako pomoći učenicima?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1677685"/>
            <a:ext cx="5183188" cy="3553097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r-HR" sz="1600" dirty="0">
                <a:cs typeface="Times New Roman" panose="02020603050405020304" pitchFamily="18" charset="0"/>
              </a:rPr>
              <a:t>Osigurajte mirno okružje da dijete bude motivirano za sudjelovanje.</a:t>
            </a:r>
          </a:p>
          <a:p>
            <a:r>
              <a:rPr lang="hr-HR" sz="1600" dirty="0">
                <a:cs typeface="Times New Roman" panose="02020603050405020304" pitchFamily="18" charset="0"/>
              </a:rPr>
              <a:t>Pokaznom gestom usmjeravajte pogled i pažnju djeteta.</a:t>
            </a:r>
          </a:p>
          <a:p>
            <a:r>
              <a:rPr lang="hr-HR" sz="1600" dirty="0">
                <a:cs typeface="Times New Roman" panose="02020603050405020304" pitchFamily="18" charset="0"/>
              </a:rPr>
              <a:t>Određenu sliku imenujte i po nekoliko puta ukoliko je potrebno.</a:t>
            </a:r>
          </a:p>
          <a:p>
            <a:r>
              <a:rPr lang="hr-HR" sz="1600" dirty="0">
                <a:cs typeface="Times New Roman" panose="02020603050405020304" pitchFamily="18" charset="0"/>
              </a:rPr>
              <a:t>Probajte što više uključiti dijete u sudjelovanje (motivirajte ga pitanjima poput „Gdje je majica dugih rukava?” ili tražite od njega da Vam pokaže nešto (npr. „Pokaži čarape.”),</a:t>
            </a:r>
          </a:p>
          <a:p>
            <a:r>
              <a:rPr lang="hr-HR" sz="1600" dirty="0">
                <a:cs typeface="Times New Roman" panose="02020603050405020304" pitchFamily="18" charset="0"/>
              </a:rPr>
              <a:t>Pohvalite dijete kada uspješno pokaže ono što ste tražili kako bi ono bilo motivirano za daljnji rad i sudjelovanje (recite mu: „Bravo!” ili „Daj 5”)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983876" y="5781621"/>
            <a:ext cx="8451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Želim vam uspješno i zabavno učenje! </a:t>
            </a:r>
          </a:p>
        </p:txBody>
      </p:sp>
      <p:sp>
        <p:nvSpPr>
          <p:cNvPr id="8" name="Nasmiješeno lice 7"/>
          <p:cNvSpPr/>
          <p:nvPr/>
        </p:nvSpPr>
        <p:spPr>
          <a:xfrm>
            <a:off x="4308763" y="6013699"/>
            <a:ext cx="339634" cy="35269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trelica udesno 8">
            <a:hlinkClick r:id="" action="ppaction://hlinkshowjump?jump=nextslide"/>
          </p:cNvPr>
          <p:cNvSpPr/>
          <p:nvPr/>
        </p:nvSpPr>
        <p:spPr>
          <a:xfrm>
            <a:off x="9290538" y="5656385"/>
            <a:ext cx="2706513" cy="118706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kstniOkvir 9">
            <a:hlinkClick r:id="" action="ppaction://hlinkshowjump?jump=nextslide"/>
          </p:cNvPr>
          <p:cNvSpPr txBox="1"/>
          <p:nvPr/>
        </p:nvSpPr>
        <p:spPr>
          <a:xfrm>
            <a:off x="9435545" y="6078415"/>
            <a:ext cx="256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 KRENI</a:t>
            </a:r>
            <a:r>
              <a:rPr kumimoji="0" lang="hr-HR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6729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id="{18BE7FEA-8868-4EFD-AF7B-199F8CB3A0E8}"/>
              </a:ext>
            </a:extLst>
          </p:cNvPr>
          <p:cNvSpPr/>
          <p:nvPr/>
        </p:nvSpPr>
        <p:spPr>
          <a:xfrm>
            <a:off x="0" y="0"/>
            <a:ext cx="12192000" cy="15182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9782" y="106422"/>
            <a:ext cx="12192000" cy="1325563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+mn-lt"/>
                <a:cs typeface="Times New Roman" panose="02020603050405020304" pitchFamily="18" charset="0"/>
              </a:rPr>
              <a:t>Vrijeme u jesen je:</a:t>
            </a:r>
            <a:br>
              <a:rPr lang="hr-HR" sz="3600" dirty="0">
                <a:latin typeface="+mn-lt"/>
                <a:cs typeface="Times New Roman" panose="02020603050405020304" pitchFamily="18" charset="0"/>
              </a:rPr>
            </a:br>
            <a:r>
              <a:rPr lang="hr-HR" sz="2000" dirty="0">
                <a:latin typeface="+mn-lt"/>
                <a:cs typeface="Times New Roman" panose="02020603050405020304" pitchFamily="18" charset="0"/>
              </a:rPr>
              <a:t>(pročitajte pojam i opišite sliku)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8D41EDF-43E9-40FC-89FD-427CCB1B6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2" y="2767475"/>
            <a:ext cx="2520000" cy="252000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730CE7B9-0446-4569-84D1-1EC687171011}"/>
              </a:ext>
            </a:extLst>
          </p:cNvPr>
          <p:cNvSpPr txBox="1"/>
          <p:nvPr/>
        </p:nvSpPr>
        <p:spPr>
          <a:xfrm>
            <a:off x="664778" y="2127687"/>
            <a:ext cx="1570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Maglovito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D368058C-5408-44AC-B22A-781797D8C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669" y="2767475"/>
            <a:ext cx="2520000" cy="2520000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F0E0ACFB-CF9F-46FD-B37F-D78C04137518}"/>
              </a:ext>
            </a:extLst>
          </p:cNvPr>
          <p:cNvSpPr txBox="1"/>
          <p:nvPr/>
        </p:nvSpPr>
        <p:spPr>
          <a:xfrm>
            <a:off x="3807665" y="2075931"/>
            <a:ext cx="1570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Oblačno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112A3798-CC5C-4D57-BC17-627E15E446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56" y="2767475"/>
            <a:ext cx="2520000" cy="2520000"/>
          </a:xfrm>
          <a:prstGeom prst="rect">
            <a:avLst/>
          </a:prstGeom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id="{A6F6BCBC-6AA2-49C3-881E-13078407BF2B}"/>
              </a:ext>
            </a:extLst>
          </p:cNvPr>
          <p:cNvSpPr txBox="1"/>
          <p:nvPr/>
        </p:nvSpPr>
        <p:spPr>
          <a:xfrm>
            <a:off x="6950552" y="2144937"/>
            <a:ext cx="1570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Vjetrovito</a:t>
            </a:r>
          </a:p>
        </p:txBody>
      </p:sp>
      <p:pic>
        <p:nvPicPr>
          <p:cNvPr id="18" name="Slika 17" descr="Slika na kojoj se prikazuje tekst, bokser, oružje, škare&#10;&#10;Opis je automatski generiran">
            <a:extLst>
              <a:ext uri="{FF2B5EF4-FFF2-40B4-BE49-F238E27FC236}">
                <a16:creationId xmlns:a16="http://schemas.microsoft.com/office/drawing/2014/main" id="{31E9DB64-4808-4D6E-9896-25A62E391A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218" y="2775041"/>
            <a:ext cx="2520000" cy="2520000"/>
          </a:xfrm>
          <a:prstGeom prst="rect">
            <a:avLst/>
          </a:prstGeom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id="{631AEFBB-65F3-44D7-814C-2B46440B0DDE}"/>
              </a:ext>
            </a:extLst>
          </p:cNvPr>
          <p:cNvSpPr txBox="1"/>
          <p:nvPr/>
        </p:nvSpPr>
        <p:spPr>
          <a:xfrm>
            <a:off x="9957214" y="2127686"/>
            <a:ext cx="1570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Kišovito</a:t>
            </a:r>
          </a:p>
        </p:txBody>
      </p:sp>
      <p:sp>
        <p:nvSpPr>
          <p:cNvPr id="14" name="Strelica: desno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40903B1-5D0E-45A2-AECD-9EA3CCB7ABAA}"/>
              </a:ext>
            </a:extLst>
          </p:cNvPr>
          <p:cNvSpPr/>
          <p:nvPr/>
        </p:nvSpPr>
        <p:spPr>
          <a:xfrm>
            <a:off x="8600902" y="5489879"/>
            <a:ext cx="3225337" cy="123788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kstniOkvir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A2BBC9F-0A5D-40DB-A5AA-69DD8A872922}"/>
              </a:ext>
            </a:extLst>
          </p:cNvPr>
          <p:cNvSpPr txBox="1"/>
          <p:nvPr/>
        </p:nvSpPr>
        <p:spPr>
          <a:xfrm>
            <a:off x="8600902" y="5924156"/>
            <a:ext cx="312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(Klikni na strelicu za nastavak!)</a:t>
            </a:r>
          </a:p>
        </p:txBody>
      </p:sp>
    </p:spTree>
    <p:extLst>
      <p:ext uri="{BB962C8B-B14F-4D97-AF65-F5344CB8AC3E}">
        <p14:creationId xmlns:p14="http://schemas.microsoft.com/office/powerpoint/2010/main" val="32450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9" grpId="0"/>
      <p:bldP spid="14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id="{18BE7FEA-8868-4EFD-AF7B-199F8CB3A0E8}"/>
              </a:ext>
            </a:extLst>
          </p:cNvPr>
          <p:cNvSpPr/>
          <p:nvPr/>
        </p:nvSpPr>
        <p:spPr>
          <a:xfrm>
            <a:off x="0" y="0"/>
            <a:ext cx="12192000" cy="15182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9782" y="106422"/>
            <a:ext cx="12192000" cy="1325563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+mn-lt"/>
                <a:cs typeface="Times New Roman" panose="02020603050405020304" pitchFamily="18" charset="0"/>
              </a:rPr>
              <a:t>U jesen trebamo nositi toplu odjeću:</a:t>
            </a:r>
            <a:br>
              <a:rPr lang="hr-HR" sz="3600" dirty="0">
                <a:latin typeface="+mn-lt"/>
                <a:cs typeface="Times New Roman" panose="02020603050405020304" pitchFamily="18" charset="0"/>
              </a:rPr>
            </a:br>
            <a:r>
              <a:rPr lang="hr-HR" sz="2000" dirty="0">
                <a:latin typeface="+mn-lt"/>
                <a:cs typeface="Times New Roman" panose="02020603050405020304" pitchFamily="18" charset="0"/>
              </a:rPr>
              <a:t>(pročitajte pojam i pokažite na sliku)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8F50B20-C06D-481F-99FA-DA65A8FEC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1" y="2874266"/>
            <a:ext cx="2515272" cy="2520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DFBF4CD-BB14-4FF9-B097-53EEFBCE5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096" y="2823482"/>
            <a:ext cx="2524782" cy="2520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10B1027-1DFE-4757-9E24-F9A7DA8EB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765" y="2874266"/>
            <a:ext cx="2520000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F48BFA8-E0B3-492C-B8CC-644189B3C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219" y="2874266"/>
            <a:ext cx="2520000" cy="2520000"/>
          </a:xfrm>
          <a:prstGeom prst="rect">
            <a:avLst/>
          </a:prstGeom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id="{C2203407-D128-4627-84D7-26B9448F02A5}"/>
              </a:ext>
            </a:extLst>
          </p:cNvPr>
          <p:cNvSpPr txBox="1"/>
          <p:nvPr/>
        </p:nvSpPr>
        <p:spPr>
          <a:xfrm>
            <a:off x="356448" y="1892738"/>
            <a:ext cx="2181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Majica dugih rukava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F8694E23-6C32-4D06-A937-201BB28941E8}"/>
              </a:ext>
            </a:extLst>
          </p:cNvPr>
          <p:cNvSpPr txBox="1"/>
          <p:nvPr/>
        </p:nvSpPr>
        <p:spPr>
          <a:xfrm>
            <a:off x="3813483" y="2077403"/>
            <a:ext cx="1570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Hlače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E180B30B-38F4-4134-83B1-E2A77B37E641}"/>
              </a:ext>
            </a:extLst>
          </p:cNvPr>
          <p:cNvSpPr txBox="1"/>
          <p:nvPr/>
        </p:nvSpPr>
        <p:spPr>
          <a:xfrm>
            <a:off x="6966916" y="2077402"/>
            <a:ext cx="1570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Jakna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92FF13C6-71E1-4BFE-AA14-33A24FB32E41}"/>
              </a:ext>
            </a:extLst>
          </p:cNvPr>
          <p:cNvSpPr txBox="1"/>
          <p:nvPr/>
        </p:nvSpPr>
        <p:spPr>
          <a:xfrm>
            <a:off x="10117958" y="2077401"/>
            <a:ext cx="1570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Tenisice</a:t>
            </a:r>
          </a:p>
        </p:txBody>
      </p:sp>
      <p:sp>
        <p:nvSpPr>
          <p:cNvPr id="12" name="Strelica: desno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B663FFA-B143-4A0F-BE03-277EE03C6318}"/>
              </a:ext>
            </a:extLst>
          </p:cNvPr>
          <p:cNvSpPr/>
          <p:nvPr/>
        </p:nvSpPr>
        <p:spPr>
          <a:xfrm>
            <a:off x="8600902" y="5489879"/>
            <a:ext cx="3225337" cy="123788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kstniOkvir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0C9CF26-E49F-49B4-B5EE-FCD96F31A1E3}"/>
              </a:ext>
            </a:extLst>
          </p:cNvPr>
          <p:cNvSpPr txBox="1"/>
          <p:nvPr/>
        </p:nvSpPr>
        <p:spPr>
          <a:xfrm>
            <a:off x="8600902" y="5924156"/>
            <a:ext cx="312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(Klikni na strelicu za nastavak!)</a:t>
            </a:r>
          </a:p>
        </p:txBody>
      </p:sp>
    </p:spTree>
    <p:extLst>
      <p:ext uri="{BB962C8B-B14F-4D97-AF65-F5344CB8AC3E}">
        <p14:creationId xmlns:p14="http://schemas.microsoft.com/office/powerpoint/2010/main" val="423117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id="{18BE7FEA-8868-4EFD-AF7B-199F8CB3A0E8}"/>
              </a:ext>
            </a:extLst>
          </p:cNvPr>
          <p:cNvSpPr/>
          <p:nvPr/>
        </p:nvSpPr>
        <p:spPr>
          <a:xfrm>
            <a:off x="0" y="0"/>
            <a:ext cx="12192000" cy="3384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4144034" y="6147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r-HR" sz="1800" dirty="0">
                <a:latin typeface="+mn-lt"/>
                <a:cs typeface="Times New Roman" panose="02020603050405020304" pitchFamily="18" charset="0"/>
              </a:rPr>
              <a:t>Pronađi istu sliku (klikni na nju!)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FAC90FA-2E79-42FE-A846-51399856D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699" y="89825"/>
            <a:ext cx="3224601" cy="32246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Slika 8">
            <a:hlinkClick r:id="" action="ppaction://hlinkshowjump?jump=nextslid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A85056BA-E4BE-4581-BD73-FB999B673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328" y="3473451"/>
            <a:ext cx="3219502" cy="3225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13329B3-3567-49B1-B423-40180FC0C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391" y="3473451"/>
            <a:ext cx="3225600" cy="3225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278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id="{18BE7FEA-8868-4EFD-AF7B-199F8CB3A0E8}"/>
              </a:ext>
            </a:extLst>
          </p:cNvPr>
          <p:cNvSpPr/>
          <p:nvPr/>
        </p:nvSpPr>
        <p:spPr>
          <a:xfrm>
            <a:off x="0" y="0"/>
            <a:ext cx="12192000" cy="3384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4144034" y="6147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r-HR" sz="1800" dirty="0">
                <a:latin typeface="+mn-lt"/>
                <a:cs typeface="Times New Roman" panose="02020603050405020304" pitchFamily="18" charset="0"/>
              </a:rPr>
              <a:t>Pronađi istu sliku (klikni na nju!)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CB77AE7-72C4-44E3-9478-F274F2034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200" y="97475"/>
            <a:ext cx="3189600" cy="3189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Slika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D8ADA4-C80E-4B72-9A4D-3ADACD82E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966" y="3473451"/>
            <a:ext cx="3218967" cy="321287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B8AD8232-BBFD-4EEB-B73E-D43140124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35" y="3496721"/>
            <a:ext cx="3189600" cy="3189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781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id="{18BE7FEA-8868-4EFD-AF7B-199F8CB3A0E8}"/>
              </a:ext>
            </a:extLst>
          </p:cNvPr>
          <p:cNvSpPr/>
          <p:nvPr/>
        </p:nvSpPr>
        <p:spPr>
          <a:xfrm>
            <a:off x="0" y="0"/>
            <a:ext cx="12192000" cy="3384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4144034" y="6147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r-HR" sz="1800" dirty="0">
                <a:latin typeface="+mn-lt"/>
                <a:cs typeface="Times New Roman" panose="02020603050405020304" pitchFamily="18" charset="0"/>
              </a:rPr>
              <a:t>Pronađi istu sliku (klikni na nju!)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78583BE-F1B8-4156-AB79-CF9ACBC2D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200" y="102782"/>
            <a:ext cx="3189600" cy="3189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Slika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608A7-21B4-4D6B-ACA6-652789FF9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73" y="3496721"/>
            <a:ext cx="3218967" cy="3212870"/>
          </a:xfrm>
          <a:prstGeom prst="rect">
            <a:avLst/>
          </a:prstGeom>
        </p:spPr>
      </p:pic>
      <p:pic>
        <p:nvPicPr>
          <p:cNvPr id="12" name="Slika 11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EDA6C2CB-D0BD-411B-8479-EDC491D84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761" y="3496721"/>
            <a:ext cx="3189600" cy="3189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067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id="{18BE7FEA-8868-4EFD-AF7B-199F8CB3A0E8}"/>
              </a:ext>
            </a:extLst>
          </p:cNvPr>
          <p:cNvSpPr/>
          <p:nvPr/>
        </p:nvSpPr>
        <p:spPr>
          <a:xfrm>
            <a:off x="0" y="0"/>
            <a:ext cx="12192000" cy="3384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4144034" y="6147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r-HR" sz="1800" dirty="0">
                <a:latin typeface="+mn-lt"/>
                <a:cs typeface="Times New Roman" panose="02020603050405020304" pitchFamily="18" charset="0"/>
              </a:rPr>
              <a:t>Pronađi istu sliku (klikni na nju!)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0ECCA46-CD96-4BC4-937B-6C56B4CD5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200" y="97475"/>
            <a:ext cx="3189600" cy="3189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Slika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30612FF-BC09-4D3F-84DE-70A47506F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728" y="3559290"/>
            <a:ext cx="3189600" cy="3189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03875596-9FC5-42D6-A9E6-BF10FC640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200" y="3547655"/>
            <a:ext cx="3212870" cy="321287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F5720594-2C90-4663-BF79-E75C1074FD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72" y="3536020"/>
            <a:ext cx="3212870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2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id="{18BE7FEA-8868-4EFD-AF7B-199F8CB3A0E8}"/>
              </a:ext>
            </a:extLst>
          </p:cNvPr>
          <p:cNvSpPr/>
          <p:nvPr/>
        </p:nvSpPr>
        <p:spPr>
          <a:xfrm>
            <a:off x="0" y="0"/>
            <a:ext cx="12192000" cy="3384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4144034" y="6147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r-HR" sz="1800" dirty="0">
                <a:latin typeface="+mn-lt"/>
                <a:cs typeface="Times New Roman" panose="02020603050405020304" pitchFamily="18" charset="0"/>
              </a:rPr>
              <a:t>Pronađi istu sliku (klikni na nju!)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1B3381F-FAE6-425D-9F65-E75459FF7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565" y="85840"/>
            <a:ext cx="3212870" cy="3212870"/>
          </a:xfrm>
          <a:prstGeom prst="rect">
            <a:avLst/>
          </a:prstGeom>
        </p:spPr>
      </p:pic>
      <p:pic>
        <p:nvPicPr>
          <p:cNvPr id="4" name="Slika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FFA7AF-0A74-4668-ABD2-F95EF5650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14" y="3559691"/>
            <a:ext cx="3212870" cy="321287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A96CD62-A7F4-4D2B-97A7-034274FF7E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835" y="3559691"/>
            <a:ext cx="3189600" cy="3189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24AB981-DF90-478E-87FB-C0C12CBCD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986" y="3559691"/>
            <a:ext cx="3189600" cy="3189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081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507</Words>
  <Application>Microsoft Office PowerPoint</Application>
  <PresentationFormat>Široki zaslon</PresentationFormat>
  <Paragraphs>66</Paragraphs>
  <Slides>14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Tema sustava Office</vt:lpstr>
      <vt:lpstr>1_Tema sustava Office</vt:lpstr>
      <vt:lpstr>Razlikovanje odjeće i obuće</vt:lpstr>
      <vt:lpstr>Dragi učenici i roditelji, s ciljem provedbe što kvalitetnije nastave na daljinu, za vas smo pripremili materijale u digitalnom obliku.</vt:lpstr>
      <vt:lpstr>Vrijeme u jesen je: (pročitajte pojam i opišite sliku)</vt:lpstr>
      <vt:lpstr>U jesen trebamo nositi toplu odjeću: (pročitajte pojam i pokažite na sliku)</vt:lpstr>
      <vt:lpstr>Pronađi istu sliku (klikni na nju!)</vt:lpstr>
      <vt:lpstr>Pronađi istu sliku (klikni na nju!)</vt:lpstr>
      <vt:lpstr>Pronađi istu sliku (klikni na nju!)</vt:lpstr>
      <vt:lpstr>Pronađi istu sliku (klikni na nju!)</vt:lpstr>
      <vt:lpstr>Pronađi istu sliku (klikni na nju!)</vt:lpstr>
      <vt:lpstr>Pronađi istu sliku (klikni na nju!)</vt:lpstr>
      <vt:lpstr>PowerPoint prezentacija</vt:lpstr>
      <vt:lpstr>Kopirajte link u zadani preglednik (npr. Google) i pokušajte složiti puzzle! Imenujte odjevne predmete koje složite!</vt:lpstr>
      <vt:lpstr>PowerPoint prezentacija</vt:lpstr>
      <vt:lpstr>Korišteni izvori: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Predvještine čitanja:  Prepoznavanje istih slika</dc:title>
  <dc:creator>Administrator</dc:creator>
  <cp:lastModifiedBy>Tomislav Fučkar</cp:lastModifiedBy>
  <cp:revision>14</cp:revision>
  <dcterms:created xsi:type="dcterms:W3CDTF">2020-11-03T19:32:12Z</dcterms:created>
  <dcterms:modified xsi:type="dcterms:W3CDTF">2021-11-03T18:32:08Z</dcterms:modified>
</cp:coreProperties>
</file>